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ink/ink1.xml" ContentType="application/inkml+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4"/>
  </p:sldMasterIdLst>
  <p:notesMasterIdLst>
    <p:notesMasterId r:id="rId165"/>
  </p:notesMasterIdLst>
  <p:handoutMasterIdLst>
    <p:handoutMasterId r:id="rId166"/>
  </p:handoutMasterIdLst>
  <p:sldIdLst>
    <p:sldId id="306" r:id="rId5"/>
    <p:sldId id="293" r:id="rId6"/>
    <p:sldId id="296" r:id="rId7"/>
    <p:sldId id="298" r:id="rId8"/>
    <p:sldId id="301" r:id="rId9"/>
    <p:sldId id="307" r:id="rId10"/>
    <p:sldId id="308" r:id="rId11"/>
    <p:sldId id="309" r:id="rId12"/>
    <p:sldId id="310" r:id="rId13"/>
    <p:sldId id="311" r:id="rId14"/>
    <p:sldId id="312" r:id="rId15"/>
    <p:sldId id="313" r:id="rId16"/>
    <p:sldId id="314"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464"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9" r:id="rId60"/>
    <p:sldId id="360" r:id="rId61"/>
    <p:sldId id="361" r:id="rId62"/>
    <p:sldId id="362" r:id="rId63"/>
    <p:sldId id="363" r:id="rId64"/>
    <p:sldId id="364" r:id="rId65"/>
    <p:sldId id="365" r:id="rId66"/>
    <p:sldId id="366" r:id="rId67"/>
    <p:sldId id="367" r:id="rId68"/>
    <p:sldId id="368" r:id="rId69"/>
    <p:sldId id="369" r:id="rId70"/>
    <p:sldId id="370" r:id="rId71"/>
    <p:sldId id="371" r:id="rId72"/>
    <p:sldId id="372" r:id="rId73"/>
    <p:sldId id="450" r:id="rId74"/>
    <p:sldId id="373" r:id="rId75"/>
    <p:sldId id="374" r:id="rId76"/>
    <p:sldId id="375" r:id="rId77"/>
    <p:sldId id="376" r:id="rId78"/>
    <p:sldId id="377"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393" r:id="rId95"/>
    <p:sldId id="394" r:id="rId96"/>
    <p:sldId id="395" r:id="rId97"/>
    <p:sldId id="396" r:id="rId98"/>
    <p:sldId id="397" r:id="rId99"/>
    <p:sldId id="398" r:id="rId100"/>
    <p:sldId id="399" r:id="rId101"/>
    <p:sldId id="400" r:id="rId102"/>
    <p:sldId id="401" r:id="rId103"/>
    <p:sldId id="402" r:id="rId104"/>
    <p:sldId id="404" r:id="rId105"/>
    <p:sldId id="403" r:id="rId106"/>
    <p:sldId id="405" r:id="rId107"/>
    <p:sldId id="406" r:id="rId108"/>
    <p:sldId id="407" r:id="rId109"/>
    <p:sldId id="408" r:id="rId110"/>
    <p:sldId id="409" r:id="rId111"/>
    <p:sldId id="410" r:id="rId112"/>
    <p:sldId id="411" r:id="rId113"/>
    <p:sldId id="412" r:id="rId114"/>
    <p:sldId id="413" r:id="rId115"/>
    <p:sldId id="414" r:id="rId116"/>
    <p:sldId id="415" r:id="rId117"/>
    <p:sldId id="416" r:id="rId118"/>
    <p:sldId id="417" r:id="rId119"/>
    <p:sldId id="418" r:id="rId120"/>
    <p:sldId id="419" r:id="rId121"/>
    <p:sldId id="420" r:id="rId122"/>
    <p:sldId id="421" r:id="rId123"/>
    <p:sldId id="422" r:id="rId124"/>
    <p:sldId id="423" r:id="rId125"/>
    <p:sldId id="424" r:id="rId126"/>
    <p:sldId id="425" r:id="rId127"/>
    <p:sldId id="426" r:id="rId128"/>
    <p:sldId id="427" r:id="rId129"/>
    <p:sldId id="428" r:id="rId130"/>
    <p:sldId id="429" r:id="rId131"/>
    <p:sldId id="430" r:id="rId132"/>
    <p:sldId id="431" r:id="rId133"/>
    <p:sldId id="432" r:id="rId134"/>
    <p:sldId id="433" r:id="rId135"/>
    <p:sldId id="434" r:id="rId136"/>
    <p:sldId id="435" r:id="rId137"/>
    <p:sldId id="436" r:id="rId138"/>
    <p:sldId id="437" r:id="rId139"/>
    <p:sldId id="438" r:id="rId140"/>
    <p:sldId id="439" r:id="rId141"/>
    <p:sldId id="440" r:id="rId142"/>
    <p:sldId id="441" r:id="rId143"/>
    <p:sldId id="442" r:id="rId144"/>
    <p:sldId id="443" r:id="rId145"/>
    <p:sldId id="444" r:id="rId146"/>
    <p:sldId id="445" r:id="rId147"/>
    <p:sldId id="446" r:id="rId148"/>
    <p:sldId id="447" r:id="rId149"/>
    <p:sldId id="448" r:id="rId150"/>
    <p:sldId id="449" r:id="rId151"/>
    <p:sldId id="463" r:id="rId152"/>
    <p:sldId id="451" r:id="rId153"/>
    <p:sldId id="452" r:id="rId154"/>
    <p:sldId id="453" r:id="rId155"/>
    <p:sldId id="454" r:id="rId156"/>
    <p:sldId id="455" r:id="rId157"/>
    <p:sldId id="456" r:id="rId158"/>
    <p:sldId id="457" r:id="rId159"/>
    <p:sldId id="458" r:id="rId160"/>
    <p:sldId id="459" r:id="rId161"/>
    <p:sldId id="460" r:id="rId162"/>
    <p:sldId id="461" r:id="rId163"/>
    <p:sldId id="462" r:id="rId1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C856B4-533B-3A43-A317-96900796C05F}">
          <p14:sldIdLst>
            <p14:sldId id="306"/>
            <p14:sldId id="293"/>
            <p14:sldId id="296"/>
            <p14:sldId id="298"/>
            <p14:sldId id="301"/>
            <p14:sldId id="307"/>
            <p14:sldId id="308"/>
            <p14:sldId id="309"/>
            <p14:sldId id="310"/>
            <p14:sldId id="311"/>
            <p14:sldId id="312"/>
            <p14:sldId id="313"/>
            <p14:sldId id="314"/>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464"/>
            <p14:sldId id="340"/>
            <p14:sldId id="341"/>
            <p14:sldId id="342"/>
            <p14:sldId id="343"/>
            <p14:sldId id="344"/>
            <p14:sldId id="345"/>
            <p14:sldId id="346"/>
            <p14:sldId id="347"/>
            <p14:sldId id="348"/>
            <p14:sldId id="349"/>
            <p14:sldId id="350"/>
            <p14:sldId id="351"/>
            <p14:sldId id="352"/>
            <p14:sldId id="353"/>
            <p14:sldId id="354"/>
            <p14:sldId id="355"/>
            <p14:sldId id="356"/>
          </p14:sldIdLst>
        </p14:section>
        <p14:section name="Part 2" id="{BA46D47C-664A-0A49-A32F-04371B7E0E47}">
          <p14:sldIdLst>
            <p14:sldId id="357"/>
            <p14:sldId id="359"/>
            <p14:sldId id="360"/>
            <p14:sldId id="361"/>
            <p14:sldId id="362"/>
            <p14:sldId id="363"/>
            <p14:sldId id="364"/>
            <p14:sldId id="365"/>
            <p14:sldId id="366"/>
            <p14:sldId id="367"/>
            <p14:sldId id="368"/>
            <p14:sldId id="369"/>
            <p14:sldId id="370"/>
            <p14:sldId id="371"/>
            <p14:sldId id="372"/>
            <p14:sldId id="450"/>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4"/>
            <p14:sldId id="403"/>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63"/>
            <p14:sldId id="451"/>
            <p14:sldId id="452"/>
            <p14:sldId id="453"/>
            <p14:sldId id="454"/>
            <p14:sldId id="455"/>
            <p14:sldId id="456"/>
            <p14:sldId id="457"/>
            <p14:sldId id="458"/>
            <p14:sldId id="459"/>
            <p14:sldId id="460"/>
            <p14:sldId id="461"/>
            <p14:sldId id="4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350489B8-447F-3024-A710-F21CF6F50B81}" name="Stacey Dowgray" initials="SD" userId="aacb6023ae7f016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2F2"/>
    <a:srgbClr val="262626"/>
    <a:srgbClr val="008BC3"/>
    <a:srgbClr val="E9564D"/>
    <a:srgbClr val="008FC5"/>
    <a:srgbClr val="4DC0AC"/>
    <a:srgbClr val="000000"/>
    <a:srgbClr val="7E45F1"/>
    <a:srgbClr val="ACE8DC"/>
    <a:srgbClr val="F5DC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C57B1-1E1D-4FF9-9A9C-06B270D92096}" v="2" dt="2024-03-21T15:14:51.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microsoft.com/office/2015/10/relationships/revisionInfo" Target="revisionInfo.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microsoft.com/office/2018/10/relationships/authors" Targe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5D4082-AE8C-4507-A641-D29CFF98CEA4}" type="datetimeFigureOut">
              <a:rPr lang="en-US" smtClean="0"/>
              <a:t>3/21/2024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20D3C8-AC7D-47EC-96E2-30B873284CEC}" type="slidenum">
              <a:rPr lang="en-US" smtClean="0"/>
              <a:t>‹#›</a:t>
            </a:fld>
            <a:endParaRPr lang="en-US"/>
          </a:p>
        </p:txBody>
      </p:sp>
    </p:spTree>
    <p:extLst>
      <p:ext uri="{BB962C8B-B14F-4D97-AF65-F5344CB8AC3E}">
        <p14:creationId xmlns:p14="http://schemas.microsoft.com/office/powerpoint/2010/main" val="24766704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6T15:17:18.4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45,'591'-22,"19"0,31 34,83 0,-437-2,-52-1,825-7,-549-3,-379 4,0 5,76 17,-87-9,118-1,121-15,-144-3,-47 2,181 3,-181 9,44 0,494-12,-698 1,0 0,0-1,0 0,2-1,5-2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9381A-B402-4F2A-B43D-09EC3C10760C}"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10376-4FB3-4079-A926-CD40E1E62342}" type="slidenum">
              <a:rPr lang="en-US" smtClean="0"/>
              <a:t>‹#›</a:t>
            </a:fld>
            <a:endParaRPr lang="en-US"/>
          </a:p>
        </p:txBody>
      </p:sp>
    </p:spTree>
    <p:extLst>
      <p:ext uri="{BB962C8B-B14F-4D97-AF65-F5344CB8AC3E}">
        <p14:creationId xmlns:p14="http://schemas.microsoft.com/office/powerpoint/2010/main" val="4097342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books/NBK470303/"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ayoclinic.org/diseases-conditions/infectious-diseases/symptoms-causes/syc-20351173" TargetMode="Externa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c.gov/hiv/library/reports/hiv-surveillance.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hiv/library/reports/hiv-surveillance.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hiv/library/reports/hiv-surveillance.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hiv/library/reports/hiv-surveillanc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cdc.gov/hiv/risk/prep/index.html"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US" sz="1200">
                <a:effectLst/>
                <a:latin typeface="Calibri"/>
                <a:ea typeface="Calibri" panose="020F0502020204030204" pitchFamily="34" charset="0"/>
                <a:cs typeface="Calibri"/>
              </a:rPr>
              <a:t>Hello everyone, and welcome to Part 1 of the Learning Series: HIV Cluster Response Public Health Surveillance Basics &amp; Using Surveillance Data to Detect HIV Clusters.</a:t>
            </a:r>
            <a:r>
              <a:rPr lang="en-US" sz="1200">
                <a:latin typeface="Calibri"/>
                <a:ea typeface="Calibri" panose="020F0502020204030204" pitchFamily="34" charset="0"/>
                <a:cs typeface="Calibri"/>
              </a:rPr>
              <a:t> </a:t>
            </a:r>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2</a:t>
            </a:fld>
            <a:endParaRPr lang="en-US"/>
          </a:p>
        </p:txBody>
      </p:sp>
    </p:spTree>
    <p:extLst>
      <p:ext uri="{BB962C8B-B14F-4D97-AF65-F5344CB8AC3E}">
        <p14:creationId xmlns:p14="http://schemas.microsoft.com/office/powerpoint/2010/main" val="4281950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Clr>
                <a:srgbClr val="008FC5"/>
              </a:buClr>
              <a:buSzPct val="90000"/>
              <a:buFont typeface="Wingdings" panose="05000000000000000000" pitchFamily="2" charset="2"/>
              <a:buChar char="§"/>
            </a:pPr>
            <a:r>
              <a:rPr lang="en-US" sz="1300">
                <a:solidFill>
                  <a:prstClr val="black"/>
                </a:solidFill>
                <a:latin typeface="+mn-lt"/>
                <a:cs typeface="Arial" panose="020B0604020202020204" pitchFamily="34" charset="0"/>
              </a:rPr>
              <a:t>The definition of Public health surveillance is the systematic and ongoing assessment of the health of a community, including timely</a:t>
            </a:r>
          </a:p>
          <a:p>
            <a:pPr lvl="1">
              <a:buClr>
                <a:srgbClr val="008FC5"/>
              </a:buClr>
              <a:buSzPct val="75000"/>
              <a:buFont typeface="Wingdings" panose="05000000000000000000" pitchFamily="2" charset="2"/>
              <a:buChar char="§"/>
            </a:pPr>
            <a:r>
              <a:rPr lang="en-US" sz="1300">
                <a:solidFill>
                  <a:prstClr val="black"/>
                </a:solidFill>
                <a:latin typeface="+mn-lt"/>
                <a:cs typeface="Arial" panose="020B0604020202020204" pitchFamily="34" charset="0"/>
              </a:rPr>
              <a:t>Collection</a:t>
            </a:r>
          </a:p>
          <a:p>
            <a:pPr lvl="1">
              <a:buClr>
                <a:srgbClr val="008FC5"/>
              </a:buClr>
              <a:buSzPct val="75000"/>
              <a:buFont typeface="Wingdings" panose="05000000000000000000" pitchFamily="2" charset="2"/>
              <a:buChar char="§"/>
            </a:pPr>
            <a:r>
              <a:rPr lang="en-US" sz="1300">
                <a:solidFill>
                  <a:prstClr val="black"/>
                </a:solidFill>
                <a:latin typeface="+mn-lt"/>
                <a:cs typeface="Arial" panose="020B0604020202020204" pitchFamily="34" charset="0"/>
              </a:rPr>
              <a:t>Analysis</a:t>
            </a:r>
          </a:p>
          <a:p>
            <a:pPr lvl="1">
              <a:buClr>
                <a:srgbClr val="008FC5"/>
              </a:buClr>
              <a:buSzPct val="75000"/>
              <a:buFont typeface="Wingdings" panose="05000000000000000000" pitchFamily="2" charset="2"/>
              <a:buChar char="§"/>
            </a:pPr>
            <a:r>
              <a:rPr lang="en-US" sz="1300">
                <a:solidFill>
                  <a:prstClr val="black"/>
                </a:solidFill>
                <a:latin typeface="+mn-lt"/>
                <a:cs typeface="Arial" panose="020B0604020202020204" pitchFamily="34" charset="0"/>
              </a:rPr>
              <a:t>Interpretation</a:t>
            </a:r>
          </a:p>
          <a:p>
            <a:pPr lvl="1">
              <a:buClr>
                <a:srgbClr val="008FC5"/>
              </a:buClr>
              <a:buSzPct val="75000"/>
              <a:buFont typeface="Wingdings" panose="05000000000000000000" pitchFamily="2" charset="2"/>
              <a:buChar char="§"/>
            </a:pPr>
            <a:r>
              <a:rPr lang="en-US" sz="1300">
                <a:solidFill>
                  <a:prstClr val="black"/>
                </a:solidFill>
                <a:latin typeface="+mn-lt"/>
                <a:cs typeface="Arial" panose="020B0604020202020204" pitchFamily="34" charset="0"/>
              </a:rPr>
              <a:t>Dissemination and </a:t>
            </a:r>
            <a:r>
              <a:rPr lang="en-US" sz="1300" b="1" u="sng">
                <a:solidFill>
                  <a:prstClr val="black"/>
                </a:solidFill>
                <a:latin typeface="+mn-lt"/>
                <a:cs typeface="Arial" panose="020B0604020202020204" pitchFamily="34" charset="0"/>
              </a:rPr>
              <a:t>subsequent use of the data </a:t>
            </a:r>
          </a:p>
          <a:p>
            <a:pPr lvl="0">
              <a:buClr>
                <a:srgbClr val="008FC5"/>
              </a:buClr>
              <a:buSzPct val="75000"/>
              <a:buFont typeface="Wingdings" panose="05000000000000000000" pitchFamily="2" charset="2"/>
              <a:buNone/>
            </a:pPr>
            <a:endParaRPr lang="en-US" sz="1300">
              <a:solidFill>
                <a:prstClr val="black"/>
              </a:solidFill>
              <a:latin typeface="+mn-lt"/>
              <a:cs typeface="Arial" panose="020B0604020202020204" pitchFamily="34" charset="0"/>
            </a:endParaRPr>
          </a:p>
          <a:p>
            <a:pPr lvl="0">
              <a:buClr>
                <a:srgbClr val="008FC5"/>
              </a:buClr>
              <a:buSzPct val="75000"/>
              <a:buFont typeface="Wingdings" panose="05000000000000000000" pitchFamily="2" charset="2"/>
              <a:buNone/>
            </a:pPr>
            <a:r>
              <a:rPr lang="en-US" sz="1300">
                <a:solidFill>
                  <a:prstClr val="black"/>
                </a:solidFill>
                <a:latin typeface="+mn-lt"/>
                <a:cs typeface="Arial" panose="020B0604020202020204" pitchFamily="34" charset="0"/>
              </a:rPr>
              <a:t>I underscore use of the data because it is what differentiates disease surveillance from research</a:t>
            </a:r>
          </a:p>
          <a:p>
            <a:pPr lvl="1">
              <a:buClr>
                <a:srgbClr val="008FC5"/>
              </a:buClr>
              <a:buSzPct val="75000"/>
              <a:buFont typeface="Wingdings" panose="05000000000000000000" pitchFamily="2" charset="2"/>
              <a:buNone/>
            </a:pPr>
            <a:endParaRPr lang="en-US" sz="1300">
              <a:solidFill>
                <a:prstClr val="black"/>
              </a:solidFill>
              <a:latin typeface="+mn-lt"/>
              <a:cs typeface="Arial" panose="020B0604020202020204" pitchFamily="34" charset="0"/>
            </a:endParaRPr>
          </a:p>
          <a:p>
            <a:pPr>
              <a:buClr>
                <a:srgbClr val="008FC5"/>
              </a:buClr>
              <a:buSzPct val="90000"/>
            </a:pPr>
            <a:r>
              <a:rPr lang="en-US" sz="1300">
                <a:solidFill>
                  <a:prstClr val="black"/>
                </a:solidFill>
                <a:latin typeface="+mn-lt"/>
                <a:cs typeface="Arial" panose="020B0604020202020204" pitchFamily="34" charset="0"/>
              </a:rPr>
              <a:t>Case reporting is the most common type of disease surveillance although the terms are often used interchangeably</a:t>
            </a:r>
          </a:p>
          <a:p>
            <a:pPr>
              <a:buClr>
                <a:srgbClr val="008FC5"/>
              </a:buClr>
              <a:buSzPct val="90000"/>
            </a:pPr>
            <a:endParaRPr lang="en-US" sz="1300">
              <a:solidFill>
                <a:prstClr val="black"/>
              </a:solidFill>
              <a:latin typeface="+mn-lt"/>
              <a:cs typeface="Arial" panose="020B0604020202020204" pitchFamily="34" charset="0"/>
            </a:endParaRPr>
          </a:p>
          <a:p>
            <a:pPr marL="241653" indent="-241653">
              <a:buClr>
                <a:srgbClr val="008FC5"/>
              </a:buClr>
              <a:buSzPct val="90000"/>
              <a:buFont typeface="Wingdings" panose="05000000000000000000" pitchFamily="2" charset="2"/>
              <a:buChar char="§"/>
            </a:pPr>
            <a:r>
              <a:rPr lang="en-US" sz="1300">
                <a:solidFill>
                  <a:prstClr val="black"/>
                </a:solidFill>
                <a:latin typeface="+mn-lt"/>
                <a:cs typeface="Arial" panose="020B0604020202020204" pitchFamily="34" charset="0"/>
              </a:rPr>
              <a:t>PH surveillance is </a:t>
            </a:r>
            <a:r>
              <a:rPr lang="en-US" sz="1300" u="sng">
                <a:solidFill>
                  <a:prstClr val="black"/>
                </a:solidFill>
                <a:latin typeface="+mn-lt"/>
                <a:cs typeface="Arial" panose="020B0604020202020204" pitchFamily="34" charset="0"/>
              </a:rPr>
              <a:t>Population-based</a:t>
            </a:r>
            <a:r>
              <a:rPr lang="en-US" sz="1300">
                <a:solidFill>
                  <a:prstClr val="black"/>
                </a:solidFill>
                <a:latin typeface="+mn-lt"/>
                <a:cs typeface="Arial" panose="020B0604020202020204" pitchFamily="34" charset="0"/>
              </a:rPr>
              <a:t> and it is</a:t>
            </a:r>
          </a:p>
          <a:p>
            <a:pPr marL="724959" lvl="1" indent="-241653">
              <a:buClr>
                <a:srgbClr val="008FC5"/>
              </a:buClr>
              <a:buSzPct val="75000"/>
              <a:buFont typeface="Wingdings" panose="05000000000000000000" pitchFamily="2" charset="2"/>
              <a:buChar char="§"/>
            </a:pPr>
            <a:r>
              <a:rPr lang="en-US" sz="1300">
                <a:solidFill>
                  <a:prstClr val="black"/>
                </a:solidFill>
                <a:latin typeface="+mn-lt"/>
                <a:cs typeface="Arial" panose="020B0604020202020204" pitchFamily="34" charset="0"/>
              </a:rPr>
              <a:t>Not research, which exempts it from IRB review, and it is  </a:t>
            </a:r>
          </a:p>
          <a:p>
            <a:pPr marL="724959" lvl="1" indent="-241653">
              <a:buClr>
                <a:srgbClr val="008FC5"/>
              </a:buClr>
              <a:buSzPct val="75000"/>
              <a:buFont typeface="Wingdings" panose="05000000000000000000" pitchFamily="2" charset="2"/>
              <a:buChar char="§"/>
            </a:pPr>
            <a:r>
              <a:rPr lang="en-US" sz="1300">
                <a:solidFill>
                  <a:prstClr val="black"/>
                </a:solidFill>
                <a:latin typeface="+mn-lt"/>
                <a:cs typeface="Arial" panose="020B0604020202020204" pitchFamily="34" charset="0"/>
              </a:rPr>
              <a:t>Not a consent-based process</a:t>
            </a:r>
          </a:p>
          <a:p>
            <a:endParaRPr lang="en-US" sz="1300">
              <a:latin typeface="+mn-lt"/>
              <a:cs typeface="Arial" panose="020B0604020202020204" pitchFamily="34" charset="0"/>
            </a:endParaRPr>
          </a:p>
          <a:p>
            <a:r>
              <a:rPr lang="en-US" sz="1300">
                <a:latin typeface="+mn-lt"/>
                <a:cs typeface="Arial" panose="020B0604020202020204" pitchFamily="34" charset="0"/>
              </a:rPr>
              <a:t>Let’s talk about what population-based means for a minute. When I say population-based it means that the data include everyone, not a sample. Knowing the level of disease in the whole population is vital to planning prevention and care programs. </a:t>
            </a:r>
          </a:p>
          <a:p>
            <a:endParaRPr lang="en-US" sz="1300">
              <a:latin typeface="+mn-lt"/>
              <a:cs typeface="Arial" panose="020B0604020202020204" pitchFamily="34" charset="0"/>
            </a:endParaRPr>
          </a:p>
          <a:p>
            <a:r>
              <a:rPr lang="en-US" sz="1300">
                <a:latin typeface="+mn-lt"/>
                <a:cs typeface="Arial" panose="020B0604020202020204" pitchFamily="34" charset="0"/>
              </a:rPr>
              <a:t>To use a budget analogy, consider how you could prioritize household or organizational spending if your budget only included some of your income.</a:t>
            </a:r>
          </a:p>
          <a:p>
            <a:endParaRPr lang="en-US" sz="1300">
              <a:latin typeface="+mn-lt"/>
              <a:cs typeface="Arial" panose="020B0604020202020204" pitchFamily="34" charset="0"/>
            </a:endParaRPr>
          </a:p>
          <a:p>
            <a:r>
              <a:rPr lang="en-US" sz="1300">
                <a:latin typeface="+mn-lt"/>
                <a:cs typeface="Arial" panose="020B0604020202020204" pitchFamily="34" charset="0"/>
              </a:rPr>
              <a:t>Population based data includes everyone so that the data are complete and can be used to plan prevention programs and care services and capture rare events. And, some disease surveillance systems, such as HIV, also serve the purpose of reaching out to individuals, underscoring the need to include the whole population.</a:t>
            </a:r>
          </a:p>
          <a:p>
            <a:endParaRPr lang="en-US" sz="1300">
              <a:latin typeface="+mn-lt"/>
              <a:cs typeface="Arial" panose="020B0604020202020204" pitchFamily="34" charset="0"/>
            </a:endParaRPr>
          </a:p>
          <a:p>
            <a:r>
              <a:rPr lang="en-US" sz="1000">
                <a:latin typeface="+mn-lt"/>
                <a:cs typeface="Arial" panose="020B0604020202020204" pitchFamily="34" charset="0"/>
              </a:rPr>
              <a:t>For a brief but interesting history of surveillance systems in general and how surveillance started in the US I refer you to the textbooks listed on this slide</a:t>
            </a:r>
          </a:p>
          <a:p>
            <a:endParaRPr lang="en-US" sz="130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11</a:t>
            </a:fld>
            <a:endParaRPr lang="en-US"/>
          </a:p>
        </p:txBody>
      </p:sp>
    </p:spTree>
    <p:extLst>
      <p:ext uri="{BB962C8B-B14F-4D97-AF65-F5344CB8AC3E}">
        <p14:creationId xmlns:p14="http://schemas.microsoft.com/office/powerpoint/2010/main" val="5072021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90000"/>
              </a:lnSpc>
              <a:spcBef>
                <a:spcPts val="1057"/>
              </a:spcBef>
              <a:defRPr/>
            </a:pPr>
            <a:r>
              <a:rPr lang="en-US" sz="1200">
                <a:solidFill>
                  <a:prstClr val="black"/>
                </a:solidFill>
                <a:latin typeface="Calibri "/>
              </a:rPr>
              <a:t>So, what is community engagement?</a:t>
            </a:r>
          </a:p>
          <a:p>
            <a:pPr defTabSz="966612">
              <a:lnSpc>
                <a:spcPct val="90000"/>
              </a:lnSpc>
              <a:spcBef>
                <a:spcPts val="1057"/>
              </a:spcBef>
              <a:defRPr/>
            </a:pPr>
            <a:endParaRPr lang="en-US" sz="1200">
              <a:solidFill>
                <a:prstClr val="black"/>
              </a:solidFill>
              <a:latin typeface="Calibri "/>
            </a:endParaRPr>
          </a:p>
          <a:p>
            <a:pPr defTabSz="966612">
              <a:lnSpc>
                <a:spcPct val="90000"/>
              </a:lnSpc>
              <a:spcBef>
                <a:spcPts val="1057"/>
              </a:spcBef>
              <a:defRPr/>
            </a:pPr>
            <a:r>
              <a:rPr lang="en-US" sz="1200">
                <a:solidFill>
                  <a:prstClr val="black"/>
                </a:solidFill>
                <a:latin typeface="Calibri "/>
              </a:rPr>
              <a:t>There is no standard, commonly agreed upon definition, but the World Health Organization provides a succinct description that is relevant in the context of HIV programming: they describe it as quote</a:t>
            </a:r>
          </a:p>
          <a:p>
            <a:pPr defTabSz="966612">
              <a:lnSpc>
                <a:spcPct val="90000"/>
              </a:lnSpc>
              <a:spcBef>
                <a:spcPts val="1057"/>
              </a:spcBef>
              <a:defRPr/>
            </a:pPr>
            <a:endParaRPr lang="en-US" sz="1200">
              <a:solidFill>
                <a:prstClr val="black"/>
              </a:solidFill>
              <a:latin typeface="Calibri "/>
            </a:endParaRPr>
          </a:p>
          <a:p>
            <a:pPr defTabSz="966612">
              <a:lnSpc>
                <a:spcPct val="90000"/>
              </a:lnSpc>
              <a:spcBef>
                <a:spcPts val="1057"/>
              </a:spcBef>
              <a:defRPr/>
            </a:pPr>
            <a:r>
              <a:rPr lang="en-US" sz="1200">
                <a:solidFill>
                  <a:prstClr val="black"/>
                </a:solidFill>
                <a:latin typeface="Calibri "/>
              </a:rPr>
              <a:t>“</a:t>
            </a:r>
            <a:r>
              <a:rPr lang="en-US" sz="1200" i="1">
                <a:solidFill>
                  <a:prstClr val="black"/>
                </a:solidFill>
                <a:latin typeface="Calibri "/>
              </a:rPr>
              <a:t>a process by which people are enabled to become actively and genuinely involved in defining the issues of concern to them, in making decisions about factors that affect their lives, in formulating and implementing policies, in planning, developing, and delivering services, and in taking action to achieve change</a:t>
            </a:r>
            <a:r>
              <a:rPr lang="en-US" sz="1200">
                <a:solidFill>
                  <a:prstClr val="black"/>
                </a:solidFill>
                <a:latin typeface="Calibri "/>
              </a:rPr>
              <a:t>” </a:t>
            </a:r>
          </a:p>
          <a:p>
            <a:endParaRPr lang="en-US" sz="1200">
              <a:latin typeface="Calibri "/>
            </a:endParaRPr>
          </a:p>
          <a:p>
            <a:pPr defTabSz="966612">
              <a:defRPr/>
            </a:pPr>
            <a:r>
              <a:rPr lang="en-US" sz="1200">
                <a:latin typeface="Calibri "/>
              </a:rPr>
              <a:t>How do we accomplish what is in this definition? We start by defining “the community”</a:t>
            </a: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102</a:t>
            </a:fld>
            <a:endParaRPr lang="en-US"/>
          </a:p>
        </p:txBody>
      </p:sp>
    </p:spTree>
    <p:extLst>
      <p:ext uri="{BB962C8B-B14F-4D97-AF65-F5344CB8AC3E}">
        <p14:creationId xmlns:p14="http://schemas.microsoft.com/office/powerpoint/2010/main" val="15810119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1"/>
              <a:t>NOTE: </a:t>
            </a:r>
            <a:r>
              <a:rPr lang="en-US" sz="1800" b="1">
                <a:effectLst/>
                <a:latin typeface="Segoe UI"/>
                <a:cs typeface="Segoe UI"/>
              </a:rPr>
              <a:t>Presenting jurisdictions can use this as a model for sharing key points about their jurisdiction’s identity-specific data and main takeaways/disparities within it.</a:t>
            </a:r>
          </a:p>
          <a:p>
            <a:pPr defTabSz="966612">
              <a:defRPr/>
            </a:pPr>
            <a:endParaRPr lang="en-US"/>
          </a:p>
          <a:p>
            <a:pPr defTabSz="966612">
              <a:defRPr/>
            </a:pPr>
            <a:r>
              <a:rPr lang="en-US"/>
              <a:t>This slide is an overview of the demographic characteristics of PLWH in [presenting jurisdiction and year]. Let me start by orienting you to the different columns in the table. </a:t>
            </a:r>
          </a:p>
          <a:p>
            <a:pPr defTabSz="966612">
              <a:defRPr/>
            </a:pPr>
            <a:endParaRPr lang="en-US">
              <a:cs typeface="Calibri"/>
            </a:endParaRPr>
          </a:p>
          <a:p>
            <a:pPr defTabSz="966612">
              <a:defRPr/>
            </a:pPr>
            <a:r>
              <a:rPr lang="en-US" b="1"/>
              <a:t>*INFORMATION BELOW MUST BE CHANGED TO REFLECT NUMBERS AND TRENDS IN THE PRESENTING JURISDICTION*</a:t>
            </a:r>
            <a:endParaRPr lang="en-US" b="1">
              <a:cs typeface="Calibri"/>
            </a:endParaRPr>
          </a:p>
          <a:p>
            <a:pPr defTabSz="966612">
              <a:defRPr/>
            </a:pPr>
            <a:endParaRPr lang="en-US"/>
          </a:p>
          <a:p>
            <a:pPr defTabSz="966612">
              <a:defRPr/>
            </a:pPr>
            <a:r>
              <a:rPr lang="en-US"/>
              <a:t>The reason I am showing this information to you is because community engagement participants should bear a resemblance to the populations affected by HIV. There are, of course, other considerations for who participates in community engagement work but, to be effective, this should certainly play a role.</a:t>
            </a:r>
            <a:endParaRPr lang="en-US">
              <a:cs typeface="Calibri"/>
            </a:endParaRPr>
          </a:p>
          <a:p>
            <a:pPr defTabSz="966612">
              <a:defRPr/>
            </a:pPr>
            <a:endParaRPr lang="en-US"/>
          </a:p>
          <a:p>
            <a:pPr defTabSz="966612">
              <a:defRPr/>
            </a:pPr>
            <a:r>
              <a:rPr lang="en-US" sz="1200" b="1"/>
              <a:t>&lt;CLICK&gt;</a:t>
            </a:r>
            <a:r>
              <a:rPr lang="en-US" b="1"/>
              <a:t> </a:t>
            </a:r>
          </a:p>
          <a:p>
            <a:pPr defTabSz="966612">
              <a:defRPr/>
            </a:pPr>
            <a:r>
              <a:rPr lang="en-US" sz="1200"/>
              <a:t>The first column has the categories we are using to describe PLWH in Texas, as you go down the first column: Sex assigned at birth, race/ethnicity, age, and transmission</a:t>
            </a:r>
            <a:endParaRPr lang="en-US" sz="1200">
              <a:cs typeface="Calibri"/>
            </a:endParaRPr>
          </a:p>
          <a:p>
            <a:pPr defTabSz="966612">
              <a:defRPr/>
            </a:pPr>
            <a:endParaRPr lang="en-US" sz="1200"/>
          </a:p>
          <a:p>
            <a:pPr defTabSz="966612">
              <a:defRPr/>
            </a:pPr>
            <a:r>
              <a:rPr lang="en-US" sz="1200" b="1"/>
              <a:t>&lt;CLICK&gt;</a:t>
            </a:r>
            <a:r>
              <a:rPr lang="en-US" b="1"/>
              <a:t> </a:t>
            </a:r>
            <a:endParaRPr lang="en-US" sz="1200" b="1">
              <a:cs typeface="Calibri"/>
            </a:endParaRPr>
          </a:p>
          <a:p>
            <a:pPr defTabSz="966612">
              <a:defRPr/>
            </a:pPr>
            <a:r>
              <a:rPr lang="en-US" sz="1200"/>
              <a:t>The second set of columns has three categories</a:t>
            </a:r>
            <a:r>
              <a:rPr lang="en-US"/>
              <a:t>. </a:t>
            </a:r>
            <a:r>
              <a:rPr lang="en-US" sz="1200"/>
              <a:t>First is cases- this is the number of people that fit into each row. For example, the total number of cases is 97, 844 people living with HIV in Texas in 2019. The second column is percentage of the total so, since the first row is the total, that’s 100%. The last column is rate.</a:t>
            </a:r>
            <a:r>
              <a:rPr lang="en-US"/>
              <a:t> </a:t>
            </a:r>
            <a:endParaRPr lang="en-US" sz="1200">
              <a:cs typeface="Calibri"/>
            </a:endParaRPr>
          </a:p>
          <a:p>
            <a:pPr defTabSz="966612">
              <a:defRPr/>
            </a:pPr>
            <a:endParaRPr lang="en-US" sz="1200"/>
          </a:p>
          <a:p>
            <a:pPr defTabSz="966612">
              <a:defRPr/>
            </a:pPr>
            <a:r>
              <a:rPr lang="en-US" sz="1200"/>
              <a:t>The rate gives you an idea of how much what we are measuring (HIV infection in this table) impacts a specific population. </a:t>
            </a:r>
            <a:r>
              <a:rPr lang="en-US" sz="1200" b="1"/>
              <a:t>&lt;SLOW&gt; </a:t>
            </a:r>
            <a:r>
              <a:rPr lang="en-US" sz="1200"/>
              <a:t>It tells you how common or prevalent HIV infection is by various characteristics and is calculated by dividing the number of cases by the population. So, the same number of cases in a smaller population will give you a higher rate. For example, the 97,844 cases in Texas in 2019 gives you a rate of about 337 for every 100,00 people among it’s almost 30 million population. If that same number of cases (almost 98, 000) was present next door in the state of New Mexico, with a population of about 2 million the rate would be a lot higher- it would have a bigger impact. One way I think about what rate differences show is how concentrated something is in one population compared to another.</a:t>
            </a:r>
            <a:endParaRPr lang="en-US" sz="1200">
              <a:cs typeface="Calibri"/>
            </a:endParaRPr>
          </a:p>
          <a:p>
            <a:pPr defTabSz="966612">
              <a:defRPr/>
            </a:pPr>
            <a:endParaRPr lang="en-US" sz="1200"/>
          </a:p>
          <a:p>
            <a:pPr defTabSz="966612">
              <a:defRPr/>
            </a:pPr>
            <a:r>
              <a:rPr lang="en-US" sz="1200"/>
              <a:t>Now let’s look at the race/ethnicity category</a:t>
            </a:r>
            <a:endParaRPr lang="en-US" sz="1200">
              <a:cs typeface="Calibri"/>
            </a:endParaRPr>
          </a:p>
          <a:p>
            <a:pPr defTabSz="966612">
              <a:defRPr/>
            </a:pPr>
            <a:r>
              <a:rPr lang="en-US" sz="1300" b="1"/>
              <a:t>&lt;CLICK&gt; </a:t>
            </a:r>
            <a:endParaRPr lang="en-US" sz="1300" b="1">
              <a:cs typeface="Calibri"/>
            </a:endParaRPr>
          </a:p>
          <a:p>
            <a:pPr defTabSz="966612">
              <a:defRPr/>
            </a:pPr>
            <a:r>
              <a:rPr lang="en-US" sz="1300"/>
              <a:t>This green circle shows how the proportion, or percentage, of cases varies by race and ethnicity: white persons make up 24% of PLWH, black persons 37%, Hispanic persons 34%</a:t>
            </a:r>
            <a:endParaRPr lang="en-US" sz="1300">
              <a:cs typeface="Calibri"/>
            </a:endParaRPr>
          </a:p>
          <a:p>
            <a:pPr defTabSz="966612">
              <a:defRPr/>
            </a:pPr>
            <a:endParaRPr lang="en-US" sz="1300"/>
          </a:p>
          <a:p>
            <a:pPr defTabSz="966612">
              <a:defRPr/>
            </a:pPr>
            <a:r>
              <a:rPr lang="en-US" sz="1300"/>
              <a:t>But when you look at the rates</a:t>
            </a:r>
            <a:endParaRPr lang="en-US" sz="1300">
              <a:cs typeface="Calibri"/>
            </a:endParaRPr>
          </a:p>
          <a:p>
            <a:pPr defTabSz="966612">
              <a:defRPr/>
            </a:pPr>
            <a:endParaRPr lang="en-US" sz="1900"/>
          </a:p>
          <a:p>
            <a:pPr defTabSz="966612">
              <a:defRPr/>
            </a:pPr>
            <a:r>
              <a:rPr lang="en-US" sz="1300" b="1"/>
              <a:t>&lt;CLICK&gt; </a:t>
            </a:r>
            <a:endParaRPr lang="en-US" sz="1300" b="1">
              <a:cs typeface="Calibri"/>
            </a:endParaRPr>
          </a:p>
          <a:p>
            <a:pPr defTabSz="966612">
              <a:defRPr/>
            </a:pPr>
            <a:endParaRPr lang="en-US" sz="1300" b="1"/>
          </a:p>
          <a:p>
            <a:pPr defTabSz="966612">
              <a:defRPr/>
            </a:pPr>
            <a:r>
              <a:rPr lang="en-US" sz="1300"/>
              <a:t>in the red circle you see the racial and ethnic discrepancies. Among white people the rate is 194; among black persons 1023 and among the Hispanic/</a:t>
            </a:r>
            <a:r>
              <a:rPr lang="en-US" sz="1300" err="1"/>
              <a:t>LatinX</a:t>
            </a:r>
            <a:r>
              <a:rPr lang="en-US" sz="1300"/>
              <a:t> population 291. </a:t>
            </a:r>
            <a:endParaRPr lang="en-US" sz="1300">
              <a:cs typeface="Calibri"/>
            </a:endParaRPr>
          </a:p>
          <a:p>
            <a:pPr defTabSz="966612">
              <a:defRPr/>
            </a:pPr>
            <a:r>
              <a:rPr lang="en-US" sz="1300" b="1"/>
              <a:t>&lt;SLOW&gt; </a:t>
            </a:r>
            <a:endParaRPr lang="en-US" sz="1300" b="1">
              <a:cs typeface="Calibri"/>
            </a:endParaRPr>
          </a:p>
          <a:p>
            <a:pPr defTabSz="966612">
              <a:defRPr/>
            </a:pPr>
            <a:r>
              <a:rPr lang="en-US" sz="1300"/>
              <a:t>The reason why the rates among black people in Texas are so high compared to the Hispanic rate (they are 3.5 times higher) when </a:t>
            </a:r>
            <a:endParaRPr lang="en-US" sz="1300">
              <a:cs typeface="Calibri"/>
            </a:endParaRPr>
          </a:p>
          <a:p>
            <a:pPr defTabSz="966612">
              <a:defRPr/>
            </a:pPr>
            <a:endParaRPr lang="en-US" sz="1300"/>
          </a:p>
          <a:p>
            <a:pPr defTabSz="966612">
              <a:defRPr/>
            </a:pPr>
            <a:r>
              <a:rPr lang="en-US" sz="1300" b="1"/>
              <a:t>&lt;CLICK&gt;</a:t>
            </a:r>
            <a:endParaRPr lang="en-US" sz="1300"/>
          </a:p>
          <a:p>
            <a:pPr defTabSz="966612">
              <a:defRPr/>
            </a:pPr>
            <a:endParaRPr lang="en-US" sz="1300"/>
          </a:p>
          <a:p>
            <a:pPr defTabSz="966612">
              <a:defRPr/>
            </a:pPr>
            <a:r>
              <a:rPr lang="en-US" sz="1300"/>
              <a:t>the number of cases is about the same, at 33-35 thousand in these two groups, is because there are fewer black than Hispanic people living in the state. When it is spread out in the smaller black population the rate is higher.</a:t>
            </a:r>
            <a:endParaRPr lang="en-US" sz="1300">
              <a:cs typeface="Calibri"/>
            </a:endParaRPr>
          </a:p>
          <a:p>
            <a:pPr defTabSz="966612">
              <a:defRPr/>
            </a:pPr>
            <a:endParaRPr lang="en-US" sz="1300" b="1"/>
          </a:p>
          <a:p>
            <a:pPr defTabSz="966612">
              <a:defRPr/>
            </a:pPr>
            <a:r>
              <a:rPr lang="en-US" sz="1300"/>
              <a:t>Before showing you some of this information by region, let’s review the take home points about racial and ethnic disparities. </a:t>
            </a:r>
            <a:endParaRPr lang="en-US" sz="1300">
              <a:cs typeface="Calibri"/>
            </a:endParaRPr>
          </a:p>
          <a:p>
            <a:pPr defTabSz="966612">
              <a:defRPr/>
            </a:pPr>
            <a:endParaRPr lang="en-US" sz="1300"/>
          </a:p>
          <a:p>
            <a:pPr defTabSz="966612">
              <a:defRPr/>
            </a:pPr>
            <a:r>
              <a:rPr lang="en-US" sz="1300" b="1"/>
              <a:t>&lt;CLICK&gt; </a:t>
            </a:r>
            <a:endParaRPr lang="en-US" sz="1300"/>
          </a:p>
          <a:p>
            <a:pPr defTabSz="966612">
              <a:defRPr/>
            </a:pPr>
            <a:endParaRPr lang="en-US" sz="1300"/>
          </a:p>
          <a:p>
            <a:pPr defTabSz="966612">
              <a:defRPr/>
            </a:pPr>
            <a:r>
              <a:rPr lang="en-US" sz="1300" b="1"/>
              <a:t>&lt;SLOW&gt; </a:t>
            </a:r>
            <a:r>
              <a:rPr lang="en-US" sz="1300"/>
              <a:t>If you compare HIV in the black and Hispanic populations to the white population, and, not to each other as I just discussed, you see:</a:t>
            </a:r>
            <a:endParaRPr lang="en-US" sz="1300">
              <a:cs typeface="Calibri"/>
            </a:endParaRPr>
          </a:p>
          <a:p>
            <a:pPr defTabSz="966612">
              <a:defRPr/>
            </a:pPr>
            <a:endParaRPr lang="en-US" sz="1300"/>
          </a:p>
          <a:p>
            <a:pPr defTabSz="966612">
              <a:defRPr/>
            </a:pPr>
            <a:r>
              <a:rPr lang="en-US" sz="1300"/>
              <a:t>That in the first column under cases the </a:t>
            </a:r>
            <a:r>
              <a:rPr lang="en-US" sz="1300" b="1" u="sng"/>
              <a:t>Number</a:t>
            </a:r>
            <a:r>
              <a:rPr lang="en-US" sz="1300" u="sng"/>
              <a:t> </a:t>
            </a:r>
            <a:r>
              <a:rPr lang="en-US" sz="1300"/>
              <a:t>of PLWH among Blacks is 1.5x as high as among Whites, almost 36,000 compared to about 23 thousand.</a:t>
            </a:r>
            <a:endParaRPr lang="en-US" sz="1300">
              <a:cs typeface="Calibri"/>
            </a:endParaRPr>
          </a:p>
          <a:p>
            <a:pPr defTabSz="966612">
              <a:defRPr/>
            </a:pPr>
            <a:r>
              <a:rPr lang="en-US" sz="1300" b="1"/>
              <a:t>&lt;CLICK&gt; </a:t>
            </a:r>
            <a:endParaRPr lang="en-US" sz="1300" b="1">
              <a:cs typeface="Calibri"/>
            </a:endParaRPr>
          </a:p>
          <a:p>
            <a:pPr defTabSz="966612">
              <a:defRPr/>
            </a:pPr>
            <a:r>
              <a:rPr lang="en-US" sz="1300" b="0" u="none"/>
              <a:t>The </a:t>
            </a:r>
            <a:r>
              <a:rPr lang="en-US" sz="1300" b="1" u="sng"/>
              <a:t>Number</a:t>
            </a:r>
            <a:r>
              <a:rPr lang="en-US" sz="1300" u="sng"/>
              <a:t> </a:t>
            </a:r>
            <a:r>
              <a:rPr lang="en-US" sz="1300" u="none"/>
              <a:t>of cases </a:t>
            </a:r>
            <a:r>
              <a:rPr lang="en-US" sz="1300"/>
              <a:t>among Hispanics/Latinos is 1.4x as high as among Whites</a:t>
            </a:r>
            <a:endParaRPr lang="en-US" sz="1300">
              <a:cs typeface="Calibri"/>
            </a:endParaRPr>
          </a:p>
          <a:p>
            <a:pPr defTabSz="966612">
              <a:defRPr/>
            </a:pPr>
            <a:r>
              <a:rPr lang="en-US" sz="1300" b="1"/>
              <a:t>&lt;CLICK&gt; </a:t>
            </a:r>
            <a:endParaRPr lang="en-US" sz="1300" b="1">
              <a:cs typeface="Calibri"/>
            </a:endParaRPr>
          </a:p>
          <a:p>
            <a:pPr defTabSz="966612">
              <a:defRPr/>
            </a:pPr>
            <a:endParaRPr lang="en-US" sz="1300" b="1"/>
          </a:p>
          <a:p>
            <a:pPr defTabSz="966612">
              <a:defRPr/>
            </a:pPr>
            <a:r>
              <a:rPr lang="en-US" sz="1300" u="sng"/>
              <a:t>While </a:t>
            </a:r>
            <a:r>
              <a:rPr lang="en-US" sz="1600" b="1" u="sng">
                <a:solidFill>
                  <a:srgbClr val="FF0000"/>
                </a:solidFill>
              </a:rPr>
              <a:t>Rates</a:t>
            </a:r>
            <a:r>
              <a:rPr lang="en-US" sz="1300" u="sng">
                <a:solidFill>
                  <a:srgbClr val="FF0000"/>
                </a:solidFill>
              </a:rPr>
              <a:t>, </a:t>
            </a:r>
            <a:r>
              <a:rPr lang="en-US" sz="1300" u="none"/>
              <a:t>that take population into account, show that HIV </a:t>
            </a:r>
            <a:r>
              <a:rPr lang="en-US" sz="1300"/>
              <a:t>among Blacks is 5.3x as concentrated as among Whites</a:t>
            </a:r>
            <a:endParaRPr lang="en-US" sz="1300">
              <a:cs typeface="Calibri"/>
            </a:endParaRPr>
          </a:p>
          <a:p>
            <a:pPr defTabSz="966612">
              <a:defRPr/>
            </a:pPr>
            <a:r>
              <a:rPr lang="en-US" sz="1300" b="1"/>
              <a:t>&lt;CLICK&gt; </a:t>
            </a:r>
            <a:endParaRPr lang="en-US" sz="1300" b="1">
              <a:cs typeface="Calibri"/>
            </a:endParaRPr>
          </a:p>
          <a:p>
            <a:pPr defTabSz="966612">
              <a:defRPr/>
            </a:pPr>
            <a:r>
              <a:rPr lang="en-US" sz="1300" u="none"/>
              <a:t>And </a:t>
            </a:r>
            <a:r>
              <a:rPr lang="en-US" sz="1300" b="1" u="none"/>
              <a:t>Rates</a:t>
            </a:r>
            <a:r>
              <a:rPr lang="en-US" sz="1300" u="none"/>
              <a:t> </a:t>
            </a:r>
            <a:r>
              <a:rPr lang="en-US" sz="1300"/>
              <a:t>among Hispanics/Latinos are 1.5x as concentrated as among Whites</a:t>
            </a:r>
            <a:endParaRPr lang="en-US" sz="1300">
              <a:cs typeface="Calibri"/>
            </a:endParaRPr>
          </a:p>
          <a:p>
            <a:pPr defTabSz="966612">
              <a:defRPr/>
            </a:pPr>
            <a:endParaRPr lang="en-US" sz="1900"/>
          </a:p>
          <a:p>
            <a:pPr defTabSz="966612">
              <a:defRPr/>
            </a:pPr>
            <a:r>
              <a:rPr lang="en-US" sz="1900"/>
              <a:t>~~~~~~~~~~~~~~~~~~~~~</a:t>
            </a:r>
            <a:endParaRPr lang="en-US" sz="1900">
              <a:cs typeface="Calibri"/>
            </a:endParaRPr>
          </a:p>
          <a:p>
            <a:pPr defTabSz="966612">
              <a:defRPr/>
            </a:pPr>
            <a:endParaRPr lang="en-US" sz="1900">
              <a:solidFill>
                <a:srgbClr val="000000"/>
              </a:solidFill>
              <a:latin typeface="Calibri" panose="020F0502020204030204" pitchFamily="34" charset="0"/>
              <a:ea typeface="Calibri" panose="020F0502020204030204" pitchFamily="34" charset="0"/>
            </a:endParaRPr>
          </a:p>
          <a:p>
            <a:pPr defTabSz="966612">
              <a:defRPr/>
            </a:pPr>
            <a:r>
              <a:rPr lang="en-US" sz="1050">
                <a:solidFill>
                  <a:srgbClr val="000000"/>
                </a:solidFill>
                <a:ea typeface="Calibri" panose="020F0502020204030204" pitchFamily="34" charset="0"/>
              </a:rPr>
              <a:t>From </a:t>
            </a:r>
            <a:r>
              <a:rPr lang="en-US" sz="1050" u="sng">
                <a:solidFill>
                  <a:srgbClr val="0563C1"/>
                </a:solidFill>
                <a:ea typeface="Calibri" panose="020F0502020204030204" pitchFamily="34" charset="0"/>
              </a:rPr>
              <a:t>https://</a:t>
            </a:r>
            <a:r>
              <a:rPr lang="en-US" sz="1050" u="sng" err="1">
                <a:solidFill>
                  <a:srgbClr val="0563C1"/>
                </a:solidFill>
                <a:ea typeface="Calibri" panose="020F0502020204030204" pitchFamily="34" charset="0"/>
              </a:rPr>
              <a:t>data.census.gov</a:t>
            </a:r>
            <a:r>
              <a:rPr lang="en-US" sz="1050" u="sng">
                <a:solidFill>
                  <a:srgbClr val="0563C1"/>
                </a:solidFill>
                <a:ea typeface="Calibri" panose="020F0502020204030204" pitchFamily="34" charset="0"/>
              </a:rPr>
              <a:t>/</a:t>
            </a:r>
            <a:r>
              <a:rPr lang="en-US" sz="1050" u="sng" err="1">
                <a:solidFill>
                  <a:srgbClr val="0563C1"/>
                </a:solidFill>
                <a:ea typeface="Calibri" panose="020F0502020204030204" pitchFamily="34" charset="0"/>
              </a:rPr>
              <a:t>cedsci</a:t>
            </a:r>
            <a:r>
              <a:rPr lang="en-US" sz="1050" u="sng">
                <a:solidFill>
                  <a:srgbClr val="0563C1"/>
                </a:solidFill>
                <a:ea typeface="Calibri" panose="020F0502020204030204" pitchFamily="34" charset="0"/>
              </a:rPr>
              <a:t>/</a:t>
            </a:r>
            <a:r>
              <a:rPr lang="en-US" sz="1050" u="sng" err="1">
                <a:solidFill>
                  <a:srgbClr val="0563C1"/>
                </a:solidFill>
                <a:ea typeface="Calibri" panose="020F0502020204030204" pitchFamily="34" charset="0"/>
              </a:rPr>
              <a:t>profile?g</a:t>
            </a:r>
            <a:r>
              <a:rPr lang="en-US" sz="1050" u="sng">
                <a:solidFill>
                  <a:srgbClr val="0563C1"/>
                </a:solidFill>
                <a:ea typeface="Calibri" panose="020F0502020204030204" pitchFamily="34" charset="0"/>
              </a:rPr>
              <a:t>=0400000US48</a:t>
            </a:r>
            <a:endParaRPr lang="en-US" sz="1050" u="sng">
              <a:solidFill>
                <a:srgbClr val="0563C1"/>
              </a:solidFill>
              <a:ea typeface="Calibri" panose="020F0502020204030204" pitchFamily="34" charset="0"/>
              <a:cs typeface="Calibri"/>
            </a:endParaRPr>
          </a:p>
          <a:p>
            <a:pPr defTabSz="966612">
              <a:defRPr/>
            </a:pPr>
            <a:endParaRPr lang="en-US" sz="1050">
              <a:solidFill>
                <a:srgbClr val="000000"/>
              </a:solidFill>
              <a:ea typeface="Calibri" panose="020F0502020204030204" pitchFamily="34" charset="0"/>
            </a:endParaRPr>
          </a:p>
          <a:p>
            <a:r>
              <a:rPr lang="en-US" sz="1050" u="sng">
                <a:solidFill>
                  <a:srgbClr val="000000"/>
                </a:solidFill>
                <a:ea typeface="Calibri" panose="020F0502020204030204" pitchFamily="34" charset="0"/>
              </a:rPr>
              <a:t>For comparison:</a:t>
            </a:r>
            <a:endParaRPr lang="en-US" sz="1050" u="sng">
              <a:solidFill>
                <a:srgbClr val="000000"/>
              </a:solidFill>
              <a:ea typeface="Calibri" panose="020F0502020204030204" pitchFamily="34" charset="0"/>
              <a:cs typeface="Calibri"/>
            </a:endParaRPr>
          </a:p>
          <a:p>
            <a:r>
              <a:rPr lang="en-US" sz="1050">
                <a:solidFill>
                  <a:srgbClr val="000000"/>
                </a:solidFill>
                <a:ea typeface="Calibri" panose="020F0502020204030204" pitchFamily="34" charset="0"/>
              </a:rPr>
              <a:t>Total pop of Texas		28,995,881	adds to 100%+ because of the ethnicity issue</a:t>
            </a:r>
            <a:endParaRPr lang="en-US" sz="1050">
              <a:ea typeface="Calibri" panose="020F0502020204030204" pitchFamily="34" charset="0"/>
            </a:endParaRPr>
          </a:p>
          <a:p>
            <a:r>
              <a:rPr lang="en-US" sz="1050" err="1"/>
              <a:t>Hisp</a:t>
            </a:r>
            <a:r>
              <a:rPr lang="en-US" sz="1050"/>
              <a:t> of any race		11,511,365	39.7%</a:t>
            </a:r>
            <a:endParaRPr lang="en-US" sz="1050">
              <a:cs typeface="Calibri"/>
            </a:endParaRPr>
          </a:p>
          <a:p>
            <a:r>
              <a:rPr lang="en-US" sz="1050">
                <a:solidFill>
                  <a:srgbClr val="000000"/>
                </a:solidFill>
                <a:ea typeface="Calibri" panose="020F0502020204030204" pitchFamily="34" charset="0"/>
              </a:rPr>
              <a:t>Black, non-</a:t>
            </a:r>
            <a:r>
              <a:rPr lang="en-US" sz="1050" err="1">
                <a:solidFill>
                  <a:srgbClr val="000000"/>
                </a:solidFill>
                <a:ea typeface="Calibri" panose="020F0502020204030204" pitchFamily="34" charset="0"/>
              </a:rPr>
              <a:t>Hisp</a:t>
            </a:r>
            <a:r>
              <a:rPr lang="en-US" sz="1050">
                <a:solidFill>
                  <a:srgbClr val="000000"/>
                </a:solidFill>
                <a:ea typeface="Calibri" panose="020F0502020204030204" pitchFamily="34" charset="0"/>
              </a:rPr>
              <a:t>		  3,566,493	12.3%</a:t>
            </a:r>
            <a:endParaRPr lang="en-US" sz="1050">
              <a:ea typeface="Calibri" panose="020F0502020204030204" pitchFamily="34" charset="0"/>
            </a:endParaRPr>
          </a:p>
          <a:p>
            <a:r>
              <a:rPr lang="en-US" sz="1050">
                <a:solidFill>
                  <a:srgbClr val="000000"/>
                </a:solidFill>
                <a:ea typeface="Calibri" panose="020F0502020204030204" pitchFamily="34" charset="0"/>
              </a:rPr>
              <a:t>White, non-</a:t>
            </a:r>
            <a:r>
              <a:rPr lang="en-US" sz="1050" err="1">
                <a:solidFill>
                  <a:srgbClr val="000000"/>
                </a:solidFill>
                <a:ea typeface="Calibri" panose="020F0502020204030204" pitchFamily="34" charset="0"/>
              </a:rPr>
              <a:t>Hisp</a:t>
            </a:r>
            <a:r>
              <a:rPr lang="en-US" sz="1050">
                <a:solidFill>
                  <a:srgbClr val="000000"/>
                </a:solidFill>
                <a:ea typeface="Calibri" panose="020F0502020204030204" pitchFamily="34" charset="0"/>
              </a:rPr>
              <a:t>		21,282,977	73.4%</a:t>
            </a:r>
            <a:endParaRPr lang="en-US" sz="1050">
              <a:ea typeface="Calibri" panose="020F0502020204030204" pitchFamily="34" charset="0"/>
            </a:endParaRPr>
          </a:p>
          <a:p>
            <a:r>
              <a:rPr lang="en-US" sz="1050"/>
              <a:t>Other, non-</a:t>
            </a:r>
            <a:r>
              <a:rPr lang="en-US" sz="1050" err="1"/>
              <a:t>Hisp</a:t>
            </a:r>
            <a:r>
              <a:rPr lang="en-US" sz="1050"/>
              <a:t> </a:t>
            </a:r>
            <a:endParaRPr lang="en-US" sz="1050">
              <a:cs typeface="Calibri"/>
            </a:endParaRPr>
          </a:p>
          <a:p>
            <a:r>
              <a:rPr lang="en-US" sz="1050"/>
              <a:t>(includes multi-racial)		  4,175,407	14.4%</a:t>
            </a:r>
            <a:endParaRPr lang="en-US" sz="1050">
              <a:cs typeface="Calibri"/>
            </a:endParaRPr>
          </a:p>
          <a:p>
            <a:endParaRPr lang="en-US" sz="1050"/>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103</a:t>
            </a:fld>
            <a:endParaRPr lang="en-US"/>
          </a:p>
        </p:txBody>
      </p:sp>
    </p:spTree>
    <p:extLst>
      <p:ext uri="{BB962C8B-B14F-4D97-AF65-F5344CB8AC3E}">
        <p14:creationId xmlns:p14="http://schemas.microsoft.com/office/powerpoint/2010/main" val="5802694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1"/>
              <a:t>NOTE: </a:t>
            </a:r>
            <a:r>
              <a:rPr lang="en-US" sz="1200" b="1">
                <a:effectLst/>
                <a:latin typeface="Segoe UI"/>
                <a:cs typeface="Segoe UI"/>
              </a:rPr>
              <a:t>Presenting jurisdictions can use this as a model for sharing key points about their jurisdiction’s identity-specific data and main takeaways/disparities within it.</a:t>
            </a:r>
          </a:p>
          <a:p>
            <a:pPr lvl="0"/>
            <a:endParaRPr lang="en-US" sz="1200" u="none"/>
          </a:p>
          <a:p>
            <a:r>
              <a:rPr lang="en-US" sz="1200" u="none"/>
              <a:t>Looking at the regions throughout the state, you can see that these racial disparities also occur in your urban, border, and rural regions.</a:t>
            </a:r>
            <a:r>
              <a:rPr lang="en-US"/>
              <a:t> </a:t>
            </a:r>
          </a:p>
          <a:p>
            <a:pPr lvl="0"/>
            <a:r>
              <a:rPr lang="en-US" sz="1200" b="1" u="none"/>
              <a:t>&lt;CLICK&gt;</a:t>
            </a:r>
            <a:endParaRPr lang="en-US" sz="1200" b="1" u="none">
              <a:cs typeface="Calibri"/>
            </a:endParaRPr>
          </a:p>
          <a:p>
            <a:pPr lvl="0"/>
            <a:r>
              <a:rPr lang="en-US" sz="1200"/>
              <a:t>The GREEN CIRCLES show the % of cases by race and ethnicity in each region</a:t>
            </a:r>
            <a:endParaRPr lang="en-US" sz="1200">
              <a:cs typeface="Calibri"/>
            </a:endParaRPr>
          </a:p>
          <a:p>
            <a:pPr lvl="0"/>
            <a:r>
              <a:rPr lang="en-US" sz="1200"/>
              <a:t>--Briefly, in the urban area the number of cases are mostly in the black and Hispanic population but, compared to the next two regions, there is still a considerable number, shown by the percentages among the white population</a:t>
            </a:r>
            <a:endParaRPr lang="en-US" sz="1200">
              <a:cs typeface="Calibri"/>
            </a:endParaRPr>
          </a:p>
          <a:p>
            <a:pPr lvl="0"/>
            <a:r>
              <a:rPr lang="en-US" sz="1200"/>
              <a:t>--In the border area the cases are heavily concentrated in the Hispanic population at 91%</a:t>
            </a:r>
            <a:endParaRPr lang="en-US" sz="1200">
              <a:cs typeface="Calibri"/>
            </a:endParaRPr>
          </a:p>
          <a:p>
            <a:pPr lvl="0"/>
            <a:r>
              <a:rPr lang="en-US" sz="1200"/>
              <a:t>--In the rural area, while the majority of cases are in the white population at 41%, it is much less than what you saw for Hispanics in the Border region.</a:t>
            </a:r>
            <a:endParaRPr lang="en-US" sz="1200">
              <a:cs typeface="Calibri"/>
            </a:endParaRPr>
          </a:p>
          <a:p>
            <a:pPr lvl="0"/>
            <a:r>
              <a:rPr lang="en-US" sz="1200" b="1"/>
              <a:t>&lt;CLICK&gt;</a:t>
            </a:r>
            <a:endParaRPr lang="en-US" sz="1200" b="1">
              <a:cs typeface="Calibri"/>
            </a:endParaRPr>
          </a:p>
          <a:p>
            <a:pPr lvl="0"/>
            <a:r>
              <a:rPr lang="en-US" sz="1200"/>
              <a:t>The comparisons are shown here</a:t>
            </a:r>
            <a:endParaRPr lang="en-US" sz="1200">
              <a:cs typeface="Calibri"/>
            </a:endParaRPr>
          </a:p>
          <a:p>
            <a:pPr lvl="0"/>
            <a:endParaRPr lang="en-US" sz="1200"/>
          </a:p>
          <a:p>
            <a:pPr lvl="0"/>
            <a:r>
              <a:rPr lang="en-US" sz="1200" b="1"/>
              <a:t>&lt;CLICK&gt;</a:t>
            </a:r>
            <a:endParaRPr lang="en-US" sz="1200" b="1" u="none">
              <a:cs typeface="Calibri"/>
            </a:endParaRPr>
          </a:p>
          <a:p>
            <a:pPr>
              <a:defRPr/>
            </a:pPr>
            <a:r>
              <a:rPr lang="en-US" sz="1200"/>
              <a:t>The rates, which are the number of cases per 100,000 people, shown in the RED </a:t>
            </a:r>
            <a:r>
              <a:rPr lang="en-US"/>
              <a:t>CIRCLES </a:t>
            </a:r>
            <a:r>
              <a:rPr lang="en-US" sz="1200"/>
              <a:t>underscore the discrepancy I just discussed on the previous slide.</a:t>
            </a:r>
            <a:r>
              <a:rPr lang="en-US"/>
              <a:t> </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&lt;CLICK&gt;</a:t>
            </a:r>
            <a:endParaRPr lang="en-US" sz="1200" b="1">
              <a:cs typeface="Calibri"/>
            </a:endParaRPr>
          </a:p>
          <a:p>
            <a:r>
              <a:rPr lang="en-US" sz="1200" u="none"/>
              <a:t>And are listed more specifically here.</a:t>
            </a:r>
            <a:r>
              <a:rPr lang="en-US"/>
              <a:t> </a:t>
            </a:r>
            <a:endParaRPr lang="en-US" sz="1200" u="none">
              <a:cs typeface="Calibri"/>
            </a:endParaRPr>
          </a:p>
          <a:p>
            <a:pPr lvl="0"/>
            <a:r>
              <a:rPr lang="en-US" sz="1200" b="1" u="none"/>
              <a:t>&lt;CLICK&gt;</a:t>
            </a:r>
            <a:endParaRPr lang="en-US" sz="1200" b="1" u="none">
              <a:cs typeface="Calibri"/>
            </a:endParaRPr>
          </a:p>
          <a:p>
            <a:r>
              <a:rPr lang="en-US" sz="1200" u="none"/>
              <a:t>Interestingly we see the difference between black and white persons are more stark in all three regions (4.9 in the urban areas) compared to</a:t>
            </a:r>
            <a:r>
              <a:rPr lang="en-US"/>
              <a:t> </a:t>
            </a:r>
            <a:endParaRPr lang="en-US" sz="1200" u="none">
              <a:cs typeface="Calibri"/>
            </a:endParaRPr>
          </a:p>
          <a:p>
            <a:pPr lvl="0"/>
            <a:endParaRPr lang="en-US" sz="1200" u="none"/>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a:t>&lt;CLICK&gt;</a:t>
            </a:r>
            <a:endParaRPr lang="en-US" sz="1200" b="1" u="none">
              <a:cs typeface="Calibri"/>
            </a:endParaRPr>
          </a:p>
          <a:p>
            <a:r>
              <a:rPr lang="en-US" sz="1200" u="none"/>
              <a:t>the differences between Hispanic and white populations (all between 1 and 2x as high).</a:t>
            </a:r>
            <a:r>
              <a:rPr lang="en-US"/>
              <a:t> </a:t>
            </a:r>
            <a:endParaRPr lang="en-US" sz="1200" u="none">
              <a:cs typeface="Calibri"/>
            </a:endParaRPr>
          </a:p>
          <a:p>
            <a:pPr lvl="0"/>
            <a:endParaRPr lang="en-US" sz="1200" u="none"/>
          </a:p>
          <a:p>
            <a:pPr lvl="0"/>
            <a:r>
              <a:rPr lang="en-US" sz="1200" u="none"/>
              <a:t>I know that there is a lot of information in these slides that you may want to look at more leisurely so we will make them available to you.</a:t>
            </a:r>
            <a:endParaRPr lang="en-US" sz="1200" u="none">
              <a:cs typeface="Calibri"/>
            </a:endParaRPr>
          </a:p>
          <a:p>
            <a:pPr lvl="0"/>
            <a:endParaRPr lang="en-US" sz="1200" u="none"/>
          </a:p>
          <a:p>
            <a:pPr lvl="0"/>
            <a:r>
              <a:rPr lang="en-US" sz="1200" u="none"/>
              <a:t>~~~~~~~~~~~~~~~~</a:t>
            </a:r>
            <a:endParaRPr lang="en-US" sz="1200" u="none">
              <a:cs typeface="Calibri"/>
            </a:endParaRPr>
          </a:p>
          <a:p>
            <a:pPr lvl="0"/>
            <a:r>
              <a:rPr lang="en-US" sz="1000" u="sng"/>
              <a:t>Urban:</a:t>
            </a:r>
            <a:endParaRPr lang="en-US" sz="1000" u="sng">
              <a:cs typeface="Calibri"/>
            </a:endParaRPr>
          </a:p>
          <a:p>
            <a:pPr lvl="1"/>
            <a:r>
              <a:rPr lang="en-US" sz="1000" u="sng"/>
              <a:t>Number</a:t>
            </a:r>
            <a:r>
              <a:rPr lang="en-US" sz="1000"/>
              <a:t> of PLWH among Blacks is 1.6x as high as among Whites</a:t>
            </a:r>
            <a:endParaRPr lang="en-US" sz="1000">
              <a:cs typeface="Calibri"/>
            </a:endParaRPr>
          </a:p>
          <a:p>
            <a:pPr lvl="1"/>
            <a:r>
              <a:rPr lang="en-US" sz="1000" u="sng"/>
              <a:t>Number </a:t>
            </a:r>
            <a:r>
              <a:rPr lang="en-US" sz="1000"/>
              <a:t>of PLWH among Hispanics/Latinos is 1.2x as high as among Whites</a:t>
            </a:r>
            <a:endParaRPr lang="en-US" sz="1000">
              <a:cs typeface="Calibri"/>
            </a:endParaRPr>
          </a:p>
          <a:p>
            <a:pPr lvl="1"/>
            <a:r>
              <a:rPr lang="en-US" sz="1000" u="sng"/>
              <a:t>Rates</a:t>
            </a:r>
            <a:r>
              <a:rPr lang="en-US" sz="1000"/>
              <a:t> among Blacks are 4.9x as high as among Whites</a:t>
            </a:r>
            <a:endParaRPr lang="en-US" sz="1000">
              <a:cs typeface="Calibri"/>
            </a:endParaRPr>
          </a:p>
          <a:p>
            <a:pPr lvl="1"/>
            <a:r>
              <a:rPr lang="en-US" sz="1000" u="sng"/>
              <a:t>Rates</a:t>
            </a:r>
            <a:r>
              <a:rPr lang="en-US" sz="1000"/>
              <a:t> among Hispanics/Latinos are 1.5x as high as among Whites</a:t>
            </a:r>
            <a:endParaRPr lang="en-US" sz="1000">
              <a:cs typeface="Calibri"/>
            </a:endParaRPr>
          </a:p>
          <a:p>
            <a:r>
              <a:rPr lang="en-US" sz="1000"/>
              <a:t>Border: </a:t>
            </a:r>
            <a:endParaRPr lang="en-US" sz="1000">
              <a:cs typeface="Calibri"/>
            </a:endParaRPr>
          </a:p>
          <a:p>
            <a:pPr lvl="1"/>
            <a:r>
              <a:rPr lang="en-US" sz="1000" u="sng"/>
              <a:t>Number </a:t>
            </a:r>
            <a:r>
              <a:rPr lang="en-US" sz="1000"/>
              <a:t>of PLWH among Hispanics/Latinos is 15.8x as high as among Whites</a:t>
            </a:r>
            <a:endParaRPr lang="en-US" sz="1000">
              <a:cs typeface="Calibri"/>
            </a:endParaRPr>
          </a:p>
          <a:p>
            <a:pPr lvl="1"/>
            <a:r>
              <a:rPr lang="en-US" sz="1000" u="sng"/>
              <a:t>Rates</a:t>
            </a:r>
            <a:r>
              <a:rPr lang="en-US" sz="1000"/>
              <a:t> among Blacks are 2.8x as high as among Whites</a:t>
            </a:r>
            <a:endParaRPr lang="en-US" sz="1000">
              <a:cs typeface="Calibri"/>
            </a:endParaRPr>
          </a:p>
          <a:p>
            <a:pPr lvl="1"/>
            <a:r>
              <a:rPr lang="en-US" sz="1000" u="sng"/>
              <a:t>Rates</a:t>
            </a:r>
            <a:r>
              <a:rPr lang="en-US" sz="1000"/>
              <a:t> among Hispanics/Latinos are 1.5x as high as among Whites</a:t>
            </a:r>
            <a:endParaRPr lang="en-US" sz="1000">
              <a:cs typeface="Calibri"/>
            </a:endParaRPr>
          </a:p>
          <a:p>
            <a:r>
              <a:rPr lang="en-US" sz="1000"/>
              <a:t>Rural:</a:t>
            </a:r>
            <a:endParaRPr lang="en-US" sz="1000">
              <a:cs typeface="Calibri"/>
            </a:endParaRPr>
          </a:p>
          <a:p>
            <a:pPr lvl="1"/>
            <a:r>
              <a:rPr lang="en-US" sz="1000" u="sng"/>
              <a:t>Rates</a:t>
            </a:r>
            <a:r>
              <a:rPr lang="en-US" sz="1000"/>
              <a:t> among Blacks are 5.2x as high as among Whites</a:t>
            </a:r>
            <a:endParaRPr lang="en-US" sz="1000">
              <a:cs typeface="Calibri"/>
            </a:endParaRPr>
          </a:p>
          <a:p>
            <a:pPr lvl="1"/>
            <a:r>
              <a:rPr lang="en-US" sz="1000" u="sng"/>
              <a:t>Rates</a:t>
            </a:r>
            <a:r>
              <a:rPr lang="en-US" sz="1000"/>
              <a:t> among Hispanics/Latinos are 1.3x as high as among Whites</a:t>
            </a:r>
            <a:endParaRPr lang="en-US" sz="1000">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104</a:t>
            </a:fld>
            <a:endParaRPr lang="en-US"/>
          </a:p>
        </p:txBody>
      </p:sp>
    </p:spTree>
    <p:extLst>
      <p:ext uri="{BB962C8B-B14F-4D97-AF65-F5344CB8AC3E}">
        <p14:creationId xmlns:p14="http://schemas.microsoft.com/office/powerpoint/2010/main" val="35503142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1"/>
              <a:t>NOTE: </a:t>
            </a:r>
            <a:r>
              <a:rPr lang="en-US" sz="1200" b="1">
                <a:effectLst/>
                <a:latin typeface="Segoe UI" panose="020B0502040204020203" pitchFamily="34" charset="0"/>
              </a:rPr>
              <a:t>Presenting jurisdictions can use this as a model for sharing key points about their jurisdiction’s identity-specific data and main takeaways/disparities within it. For future slides, we recommend using alternate visuals, as showing part of a person can be dehumanizing. Lastly, t</a:t>
            </a:r>
            <a:r>
              <a:rPr lang="en-US" b="1"/>
              <a:t>his is an example slide from the past, but we advise your HD to not show part of a person on your future visuals, as it can be dehumanizing.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200" b="1">
              <a:effectLst/>
              <a:latin typeface="Arial" panose="020B0604020202020204" pitchFamily="34" charset="0"/>
            </a:endParaRPr>
          </a:p>
          <a:p>
            <a:endParaRPr lang="en-US"/>
          </a:p>
          <a:p>
            <a:r>
              <a:rPr lang="en-US"/>
              <a:t>Before going back to a discussion of community engagement, I find that the proverbial picture is worth a thousand words, and I think differences by sex should also be considered. </a:t>
            </a:r>
          </a:p>
          <a:p>
            <a:endParaRPr lang="en-US"/>
          </a:p>
          <a:p>
            <a:r>
              <a:rPr lang="en-US"/>
              <a:t>This slide illustrates racial discrepancies by sex in Texas, comparing black and Hispanic/Latinx males and females to whites.</a:t>
            </a:r>
          </a:p>
          <a:p>
            <a:r>
              <a:rPr lang="en-US" b="1"/>
              <a:t>&lt;CLICK&gt;</a:t>
            </a:r>
          </a:p>
          <a:p>
            <a:r>
              <a:rPr lang="en-US"/>
              <a:t>It is from the </a:t>
            </a:r>
            <a:r>
              <a:rPr lang="en-US" err="1"/>
              <a:t>AIDSVu</a:t>
            </a:r>
            <a:r>
              <a:rPr lang="en-US"/>
              <a:t> website, noted in the green circle, which you might find interesting to explore. It is very visual with maps that can show the different characteristics you might be interested in including those specific for the cities of Fort Worth, Dallas, Houston, San Antonio, and Austin as well as the counties surrounding them. </a:t>
            </a:r>
            <a:endParaRPr lang="en-US" b="1"/>
          </a:p>
          <a:p>
            <a:endParaRPr lang="en-US"/>
          </a:p>
          <a:p>
            <a:r>
              <a:rPr lang="en-US"/>
              <a:t>Now, back to what this slides show us. The first row in this slide shows racial discrepancies for males.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&lt;CLICK&gt;</a:t>
            </a:r>
          </a:p>
          <a:p>
            <a:r>
              <a:rPr lang="en-US"/>
              <a:t>The rate among black males living with an HIV diagnosis is 4.3 times that of white males. For Hispanic males it is 1.6 times. </a:t>
            </a:r>
          </a:p>
          <a:p>
            <a:endParaRPr lang="en-US"/>
          </a:p>
          <a:p>
            <a:r>
              <a:rPr lang="en-US"/>
              <a:t>In the second row you see one of the largest racial discrepancies and they are reflected in the admittedly heavily gendered stick figures. (My apologies for that)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&lt;CLICK&gt;</a:t>
            </a:r>
          </a:p>
          <a:p>
            <a:r>
              <a:rPr lang="en-US"/>
              <a:t>The rate of black females living with an HIV diagnosis is 14.8 times that of white females. Among Hispanics it is 2.2 times that of white females. I will say that I see this pattern among black women so disproportionately impacted by HIV in many states and localities. It isn’t unique to this area and something that has needed, and continues to need, attention to change it.</a:t>
            </a:r>
          </a:p>
          <a:p>
            <a:endParaRPr lang="en-US"/>
          </a:p>
          <a:p>
            <a:r>
              <a:rPr lang="en-US"/>
              <a:t>For community engagement what this means is that you want to make sure that you have black and Hispanic males and females involved in the discussion. And, as I brought up a few slides ago I strongly encourage you to reach out to people of varying ages and experiences</a:t>
            </a: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105</a:t>
            </a:fld>
            <a:endParaRPr lang="en-US"/>
          </a:p>
        </p:txBody>
      </p:sp>
    </p:spTree>
    <p:extLst>
      <p:ext uri="{BB962C8B-B14F-4D97-AF65-F5344CB8AC3E}">
        <p14:creationId xmlns:p14="http://schemas.microsoft.com/office/powerpoint/2010/main" val="24462230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buClr>
                <a:srgbClr val="15559D"/>
              </a:buClr>
            </a:pPr>
            <a:r>
              <a:rPr lang="en-US" sz="1300">
                <a:solidFill>
                  <a:srgbClr val="000000"/>
                </a:solidFill>
                <a:ea typeface="Calibri" panose="020F0502020204030204" pitchFamily="34" charset="0"/>
                <a:cs typeface="Times New Roman" panose="02020603050405020304" pitchFamily="18" charset="0"/>
              </a:rPr>
              <a:t>Who should pick participants in c</a:t>
            </a:r>
            <a:r>
              <a:rPr lang="en-US" sz="1300">
                <a:ea typeface="Calibri" panose="020F0502020204030204" pitchFamily="34" charset="0"/>
                <a:cs typeface="Times New Roman" panose="02020603050405020304" pitchFamily="18" charset="0"/>
              </a:rPr>
              <a:t>o</a:t>
            </a:r>
            <a:r>
              <a:rPr lang="en-US" sz="1300">
                <a:solidFill>
                  <a:srgbClr val="000000"/>
                </a:solidFill>
                <a:ea typeface="Calibri" panose="020F0502020204030204" pitchFamily="34" charset="0"/>
                <a:cs typeface="Times New Roman" panose="02020603050405020304" pitchFamily="18" charset="0"/>
              </a:rPr>
              <a:t>mmunity engagement activities?</a:t>
            </a:r>
          </a:p>
          <a:p>
            <a:pPr>
              <a:lnSpc>
                <a:spcPct val="110000"/>
              </a:lnSpc>
              <a:buClr>
                <a:srgbClr val="15559D"/>
              </a:buClr>
            </a:pPr>
            <a:endParaRPr lang="en-US" sz="1300">
              <a:solidFill>
                <a:srgbClr val="000000"/>
              </a:solidFill>
              <a:ea typeface="Calibri" panose="020F0502020204030204" pitchFamily="34" charset="0"/>
              <a:cs typeface="Times New Roman" panose="02020603050405020304" pitchFamily="18" charset="0"/>
            </a:endParaRPr>
          </a:p>
          <a:p>
            <a:pPr>
              <a:lnSpc>
                <a:spcPct val="110000"/>
              </a:lnSpc>
              <a:buClr>
                <a:srgbClr val="15559D"/>
              </a:buClr>
            </a:pPr>
            <a:r>
              <a:rPr lang="en-US" sz="1300">
                <a:solidFill>
                  <a:srgbClr val="000000"/>
                </a:solidFill>
                <a:ea typeface="Calibri" panose="020F0502020204030204" pitchFamily="34" charset="0"/>
                <a:cs typeface="Times New Roman" panose="02020603050405020304" pitchFamily="18" charset="0"/>
              </a:rPr>
              <a:t>Generally, it is best for</a:t>
            </a:r>
          </a:p>
          <a:p>
            <a:pPr>
              <a:lnSpc>
                <a:spcPct val="110000"/>
              </a:lnSpc>
              <a:buClr>
                <a:srgbClr val="15559D"/>
              </a:buClr>
              <a:buFont typeface="Wingdings" panose="05000000000000000000" pitchFamily="2" charset="2"/>
              <a:buChar char="§"/>
            </a:pPr>
            <a:r>
              <a:rPr lang="en-US" sz="1300">
                <a:solidFill>
                  <a:srgbClr val="000000"/>
                </a:solidFill>
                <a:ea typeface="Calibri" panose="020F0502020204030204" pitchFamily="34" charset="0"/>
                <a:cs typeface="Times New Roman" panose="02020603050405020304" pitchFamily="18" charset="0"/>
              </a:rPr>
              <a:t>People living with or affected by HIV and their families to decide who should represent them. </a:t>
            </a:r>
          </a:p>
          <a:p>
            <a:pPr>
              <a:lnSpc>
                <a:spcPct val="110000"/>
              </a:lnSpc>
              <a:buClr>
                <a:srgbClr val="15559D"/>
              </a:buClr>
            </a:pPr>
            <a:endParaRPr lang="en-US" sz="1300">
              <a:solidFill>
                <a:srgbClr val="000000"/>
              </a:solidFill>
              <a:ea typeface="Calibri" panose="020F0502020204030204" pitchFamily="34" charset="0"/>
              <a:cs typeface="Times New Roman" panose="02020603050405020304" pitchFamily="18" charset="0"/>
            </a:endParaRPr>
          </a:p>
          <a:p>
            <a:pPr>
              <a:lnSpc>
                <a:spcPct val="110000"/>
              </a:lnSpc>
              <a:buClr>
                <a:srgbClr val="15559D"/>
              </a:buClr>
            </a:pPr>
            <a:r>
              <a:rPr lang="en-US" sz="1300">
                <a:solidFill>
                  <a:srgbClr val="000000"/>
                </a:solidFill>
                <a:ea typeface="Calibri" panose="020F0502020204030204" pitchFamily="34" charset="0"/>
                <a:cs typeface="Times New Roman" panose="02020603050405020304" pitchFamily="18" charset="0"/>
              </a:rPr>
              <a:t>You might want to start by contacting	</a:t>
            </a:r>
          </a:p>
          <a:p>
            <a:pPr>
              <a:buClr>
                <a:srgbClr val="0070C0"/>
              </a:buClr>
              <a:buFont typeface="Wingdings" panose="05000000000000000000" pitchFamily="2" charset="2"/>
              <a:buChar char="§"/>
            </a:pPr>
            <a:r>
              <a:rPr lang="en-US" sz="1300"/>
              <a:t>Networks of people living with HIV.  </a:t>
            </a:r>
          </a:p>
          <a:p>
            <a:pPr>
              <a:buClr>
                <a:srgbClr val="0070C0"/>
              </a:buClr>
              <a:buFont typeface="Wingdings" panose="05000000000000000000" pitchFamily="2" charset="2"/>
              <a:buNone/>
            </a:pPr>
            <a:r>
              <a:rPr lang="en-US" sz="1300"/>
              <a:t>One place to start is </a:t>
            </a:r>
          </a:p>
          <a:p>
            <a:pPr lvl="1">
              <a:buClr>
                <a:srgbClr val="0070C0"/>
              </a:buClr>
              <a:buSzPct val="80000"/>
              <a:buFont typeface="Wingdings" panose="05000000000000000000" pitchFamily="2" charset="2"/>
              <a:buChar char="§"/>
            </a:pPr>
            <a:r>
              <a:rPr lang="en-US" sz="1300"/>
              <a:t>The </a:t>
            </a:r>
            <a:r>
              <a:rPr lang="en-US" sz="1300" err="1"/>
              <a:t>Sero</a:t>
            </a:r>
            <a:r>
              <a:rPr lang="en-US" sz="1300"/>
              <a:t> Project’s Network Empowerment Project which includes a list of networks in the U.S</a:t>
            </a:r>
          </a:p>
          <a:p>
            <a:endParaRPr lang="en-US"/>
          </a:p>
          <a:p>
            <a:pPr defTabSz="966612">
              <a:defRPr/>
            </a:pPr>
            <a:r>
              <a:rPr lang="en-US" sz="1300">
                <a:solidFill>
                  <a:srgbClr val="000000"/>
                </a:solidFill>
                <a:ea typeface="Calibri" panose="020F0502020204030204" pitchFamily="34" charset="0"/>
                <a:cs typeface="Times New Roman" panose="02020603050405020304" pitchFamily="18" charset="0"/>
              </a:rPr>
              <a:t>If that doesn’t help or you want more diversity, start with those you know but then use your contacts to expand out to get diversity so the people providing input quote unquote “look like” the epidemic in your area.</a:t>
            </a: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106</a:t>
            </a:fld>
            <a:endParaRPr lang="en-US"/>
          </a:p>
        </p:txBody>
      </p:sp>
    </p:spTree>
    <p:extLst>
      <p:ext uri="{BB962C8B-B14F-4D97-AF65-F5344CB8AC3E}">
        <p14:creationId xmlns:p14="http://schemas.microsoft.com/office/powerpoint/2010/main" val="6036100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
              </a:rPr>
              <a:t>What is the process and what are some of the benefits of engaging with the community?</a:t>
            </a:r>
          </a:p>
          <a:p>
            <a:r>
              <a:rPr lang="en-US" sz="1200" b="1">
                <a:latin typeface="Calibri "/>
              </a:rPr>
              <a:t>&lt;CLICK&gt;</a:t>
            </a:r>
          </a:p>
          <a:p>
            <a:pPr>
              <a:buClr>
                <a:srgbClr val="0070C0"/>
              </a:buClr>
              <a:buFont typeface="Wingdings" panose="05000000000000000000" pitchFamily="2" charset="2"/>
              <a:buChar char="§"/>
            </a:pPr>
            <a:r>
              <a:rPr lang="en-US" sz="1200">
                <a:latin typeface="Calibri "/>
              </a:rPr>
              <a:t>Input should be sought at the beginning and throughout program development, rollout, and evaluation</a:t>
            </a:r>
          </a:p>
          <a:p>
            <a:pPr lvl="1">
              <a:buClr>
                <a:srgbClr val="0070C0"/>
              </a:buClr>
              <a:buSzPct val="80000"/>
              <a:buFont typeface="Courier New" panose="02070309020205020404" pitchFamily="49" charset="0"/>
              <a:buChar char="o"/>
            </a:pPr>
            <a:r>
              <a:rPr lang="en-US" sz="1200">
                <a:latin typeface="Calibri "/>
              </a:rPr>
              <a:t>The word Engagement implies an ongoing activity</a:t>
            </a:r>
          </a:p>
          <a:p>
            <a:pPr lvl="1">
              <a:buClr>
                <a:srgbClr val="0070C0"/>
              </a:buClr>
              <a:buSzPct val="80000"/>
              <a:buFont typeface="Courier New" panose="02070309020205020404" pitchFamily="49" charset="0"/>
              <a:buChar char="o"/>
            </a:pPr>
            <a:r>
              <a:rPr lang="en-US" sz="1200">
                <a:latin typeface="Calibri "/>
              </a:rPr>
              <a:t>It is best to Promote an active listening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atin typeface="Calibri "/>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Calibri "/>
              </a:rPr>
              <a:t>&lt;CLICK&gt;</a:t>
            </a:r>
          </a:p>
          <a:p>
            <a:r>
              <a:rPr lang="en-US" sz="1200">
                <a:latin typeface="Calibri "/>
              </a:rPr>
              <a:t>Potential benefits for the cluster detection and response program include:</a:t>
            </a:r>
          </a:p>
          <a:p>
            <a:pPr marL="241653" indent="-241653" defTabSz="966612">
              <a:lnSpc>
                <a:spcPct val="90000"/>
              </a:lnSpc>
              <a:spcBef>
                <a:spcPts val="1057"/>
              </a:spcBef>
              <a:buClr>
                <a:srgbClr val="0070C0"/>
              </a:buClr>
              <a:buFont typeface="Wingdings" panose="05000000000000000000" pitchFamily="2" charset="2"/>
              <a:buChar char="§"/>
              <a:defRPr/>
            </a:pPr>
            <a:r>
              <a:rPr lang="en-US" sz="1200">
                <a:solidFill>
                  <a:prstClr val="black"/>
                </a:solidFill>
                <a:latin typeface="Calibri "/>
              </a:rPr>
              <a:t>More effective and faster program implementation</a:t>
            </a:r>
          </a:p>
          <a:p>
            <a:pPr marL="0" marR="0" lvl="0" indent="0" algn="l" defTabSz="966612" rtl="0" eaLnBrk="1" fontAlgn="auto" latinLnBrk="0" hangingPunct="1">
              <a:lnSpc>
                <a:spcPct val="90000"/>
              </a:lnSpc>
              <a:spcBef>
                <a:spcPts val="1057"/>
              </a:spcBef>
              <a:spcAft>
                <a:spcPts val="0"/>
              </a:spcAft>
              <a:buClr>
                <a:srgbClr val="0070C0"/>
              </a:buClr>
              <a:buSzTx/>
              <a:buFont typeface="Wingdings" panose="05000000000000000000" pitchFamily="2" charset="2"/>
              <a:buNone/>
              <a:tabLst/>
              <a:defRPr/>
            </a:pPr>
            <a:r>
              <a:rPr lang="en-US" sz="1200" b="1">
                <a:latin typeface="Calibri "/>
              </a:rPr>
              <a:t>&lt;CLICK&gt;</a:t>
            </a:r>
          </a:p>
          <a:p>
            <a:pPr marL="241653" indent="-241653" defTabSz="966612">
              <a:lnSpc>
                <a:spcPct val="90000"/>
              </a:lnSpc>
              <a:spcBef>
                <a:spcPts val="1057"/>
              </a:spcBef>
              <a:buClr>
                <a:srgbClr val="0070C0"/>
              </a:buClr>
              <a:buFont typeface="Wingdings" panose="05000000000000000000" pitchFamily="2" charset="2"/>
              <a:buChar char="§"/>
              <a:defRPr/>
            </a:pPr>
            <a:r>
              <a:rPr lang="en-US" sz="1200">
                <a:solidFill>
                  <a:prstClr val="black"/>
                </a:solidFill>
                <a:latin typeface="Calibri "/>
              </a:rPr>
              <a:t>More comprehensive insight into the benefits and risks of the program</a:t>
            </a:r>
          </a:p>
          <a:p>
            <a:pPr marL="0" marR="0" lvl="0" indent="0" algn="l" defTabSz="966612" rtl="0" eaLnBrk="1" fontAlgn="auto" latinLnBrk="0" hangingPunct="1">
              <a:lnSpc>
                <a:spcPct val="90000"/>
              </a:lnSpc>
              <a:spcBef>
                <a:spcPts val="1057"/>
              </a:spcBef>
              <a:spcAft>
                <a:spcPts val="0"/>
              </a:spcAft>
              <a:buClr>
                <a:srgbClr val="0070C0"/>
              </a:buClr>
              <a:buSzTx/>
              <a:buFont typeface="Wingdings" panose="05000000000000000000" pitchFamily="2" charset="2"/>
              <a:buNone/>
              <a:tabLst/>
              <a:defRPr/>
            </a:pPr>
            <a:r>
              <a:rPr lang="en-US" sz="1200" b="1">
                <a:latin typeface="Calibri "/>
              </a:rPr>
              <a:t>&lt;CLICK&gt;</a:t>
            </a:r>
          </a:p>
          <a:p>
            <a:pPr marL="241653" indent="-241653" defTabSz="966612">
              <a:lnSpc>
                <a:spcPct val="90000"/>
              </a:lnSpc>
              <a:spcBef>
                <a:spcPts val="1057"/>
              </a:spcBef>
              <a:buClr>
                <a:srgbClr val="0070C0"/>
              </a:buClr>
              <a:buFont typeface="Wingdings" panose="05000000000000000000" pitchFamily="2" charset="2"/>
              <a:buChar char="§"/>
              <a:defRPr/>
            </a:pPr>
            <a:r>
              <a:rPr lang="en-US" sz="1200">
                <a:solidFill>
                  <a:prstClr val="black"/>
                </a:solidFill>
                <a:latin typeface="Calibri "/>
              </a:rPr>
              <a:t>And it strengthens understanding of health department and community roles and responsibilities</a:t>
            </a:r>
          </a:p>
          <a:p>
            <a:endParaRPr lang="en-US" sz="1200">
              <a:latin typeface="Calibri "/>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107</a:t>
            </a:fld>
            <a:endParaRPr lang="en-US"/>
          </a:p>
        </p:txBody>
      </p:sp>
    </p:spTree>
    <p:extLst>
      <p:ext uri="{BB962C8B-B14F-4D97-AF65-F5344CB8AC3E}">
        <p14:creationId xmlns:p14="http://schemas.microsoft.com/office/powerpoint/2010/main" val="7142677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a:t>
            </a:r>
            <a:r>
              <a:rPr lang="en-US" sz="1200" b="1">
                <a:effectLst/>
                <a:latin typeface="Segoe UI"/>
                <a:cs typeface="Segoe UI"/>
              </a:rPr>
              <a:t>Presenting jurisdictions can use this as a model for presenting information about their jurisdiction’s community engagement work thus far. This is an example slide with another jurisdiction’s information. Do not present this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I’d like to spend a minute on the community engagement process for cluster detection and response in [insert jurisdiction]. </a:t>
            </a:r>
          </a:p>
          <a:p>
            <a:pPr>
              <a:defRPr/>
            </a:pP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Texas Department of State Health Services had a community meeting to obtain support prior to applying for a demonstration project </a:t>
            </a:r>
            <a:r>
              <a:rPr lang="en-US" sz="1000"/>
              <a:t>(CDC PS 17-1711) </a:t>
            </a:r>
            <a:r>
              <a:rPr lang="en-US"/>
              <a:t>which provides funding for using molecular HIV surveillance data to identify active HIV transmission networks and implement HIV interventions for Hispanic/Latino men who have sex with men. It’s called Project </a:t>
            </a:r>
            <a:r>
              <a:rPr lang="en-US" err="1"/>
              <a:t>Conectate</a:t>
            </a:r>
            <a:r>
              <a:rPr lang="en-US"/>
              <a:t> and we’ll hear more about it from the HD during Part 3, a week from today.</a:t>
            </a:r>
            <a:endParaRPr lang="en-US" sz="1300">
              <a:solidFill>
                <a:prstClr val="white"/>
              </a:solidFill>
              <a:latin typeface="Calibri" panose="020F0502020204030204"/>
            </a:endParaRPr>
          </a:p>
          <a:p>
            <a:pPr>
              <a:buClr>
                <a:srgbClr val="0070C0"/>
              </a:buClr>
            </a:pPr>
            <a:r>
              <a:rPr lang="en-US"/>
              <a:t> </a:t>
            </a:r>
            <a:endParaRPr lang="en-US">
              <a:cs typeface="Calibri"/>
            </a:endParaRPr>
          </a:p>
          <a:p>
            <a:pPr>
              <a:buClr>
                <a:srgbClr val="0070C0"/>
              </a:buClr>
              <a:buFont typeface="Wingdings" panose="05000000000000000000" pitchFamily="2" charset="2"/>
              <a:buChar char="§"/>
            </a:pPr>
            <a:r>
              <a:rPr lang="en-US"/>
              <a:t>Texas worked with the HIV Syndicate to implement Project </a:t>
            </a:r>
            <a:r>
              <a:rPr lang="en-US" err="1"/>
              <a:t>Conectate</a:t>
            </a:r>
            <a:endParaRPr lang="en-US"/>
          </a:p>
          <a:p>
            <a:pPr>
              <a:buClr>
                <a:srgbClr val="0070C0"/>
              </a:buClr>
              <a:buFont typeface="Wingdings" panose="05000000000000000000" pitchFamily="2" charset="2"/>
              <a:buNone/>
            </a:pPr>
            <a:endParaRPr lang="en-US"/>
          </a:p>
          <a:p>
            <a:pPr>
              <a:buClr>
                <a:srgbClr val="0070C0"/>
              </a:buClr>
              <a:buFont typeface="Wingdings" panose="05000000000000000000" pitchFamily="2" charset="2"/>
              <a:buChar char="§"/>
            </a:pPr>
            <a:r>
              <a:rPr lang="en-US"/>
              <a:t>They held a community forum specific to cluster detection and response in the Summer of 2017 when the project was just getting started</a:t>
            </a:r>
            <a:endParaRPr lang="en-US">
              <a:cs typeface="Calibri"/>
            </a:endParaRPr>
          </a:p>
          <a:p>
            <a:pPr>
              <a:buClr>
                <a:srgbClr val="0070C0"/>
              </a:buClr>
              <a:buFont typeface="Wingdings" panose="05000000000000000000" pitchFamily="2" charset="2"/>
              <a:buNone/>
            </a:pPr>
            <a:endParaRPr lang="en-US"/>
          </a:p>
          <a:p>
            <a:pPr>
              <a:buClr>
                <a:srgbClr val="0070C0"/>
              </a:buClr>
              <a:buFont typeface="Wingdings" panose="05000000000000000000" pitchFamily="2" charset="2"/>
              <a:buChar char="§"/>
            </a:pPr>
            <a:r>
              <a:rPr lang="en-US"/>
              <a:t> they made Multiple presentations to planning groups and</a:t>
            </a:r>
            <a:endParaRPr lang="en-US">
              <a:cs typeface="Calibri"/>
            </a:endParaRPr>
          </a:p>
          <a:p>
            <a:pPr>
              <a:buClr>
                <a:srgbClr val="0070C0"/>
              </a:buClr>
              <a:buFont typeface="Wingdings" panose="05000000000000000000" pitchFamily="2" charset="2"/>
              <a:buNone/>
            </a:pPr>
            <a:endParaRPr lang="en-US"/>
          </a:p>
          <a:p>
            <a:pPr>
              <a:buClr>
                <a:srgbClr val="0070C0"/>
              </a:buClr>
              <a:buFont typeface="Wingdings" panose="05000000000000000000" pitchFamily="2" charset="2"/>
              <a:buChar char="§"/>
            </a:pPr>
            <a:r>
              <a:rPr lang="en-US"/>
              <a:t>In coordination with the Syndicate, created materials for provider and community distribution to raise awareness of cluster detection and response</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108</a:t>
            </a:fld>
            <a:endParaRPr lang="en-US"/>
          </a:p>
        </p:txBody>
      </p:sp>
    </p:spTree>
    <p:extLst>
      <p:ext uri="{BB962C8B-B14F-4D97-AF65-F5344CB8AC3E}">
        <p14:creationId xmlns:p14="http://schemas.microsoft.com/office/powerpoint/2010/main" val="12981862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90000"/>
              </a:lnSpc>
              <a:spcBef>
                <a:spcPts val="1057"/>
              </a:spcBef>
              <a:buClr>
                <a:srgbClr val="008FC5"/>
              </a:buClr>
              <a:buSzPct val="90000"/>
              <a:defRPr/>
            </a:pPr>
            <a:r>
              <a:rPr lang="en-US" sz="1200">
                <a:solidFill>
                  <a:prstClr val="black"/>
                </a:solidFill>
                <a:latin typeface="Calibri "/>
              </a:rPr>
              <a:t>Potential benefits to the outcome of the cluster work include</a:t>
            </a:r>
          </a:p>
          <a:p>
            <a:pPr defTabSz="966612">
              <a:lnSpc>
                <a:spcPct val="90000"/>
              </a:lnSpc>
              <a:spcBef>
                <a:spcPts val="1057"/>
              </a:spcBef>
              <a:buClr>
                <a:srgbClr val="008FC5"/>
              </a:buClr>
              <a:buSzPct val="90000"/>
              <a:defRPr/>
            </a:pPr>
            <a:r>
              <a:rPr lang="en-US" sz="1200" b="1">
                <a:solidFill>
                  <a:prstClr val="black"/>
                </a:solidFill>
                <a:latin typeface="Calibri "/>
              </a:rPr>
              <a:t>&lt;CLICK&gt;</a:t>
            </a:r>
          </a:p>
          <a:p>
            <a:pPr marL="241653" indent="-241653" defTabSz="966612">
              <a:lnSpc>
                <a:spcPct val="90000"/>
              </a:lnSpc>
              <a:spcBef>
                <a:spcPts val="1057"/>
              </a:spcBef>
              <a:buClr>
                <a:srgbClr val="008FC5"/>
              </a:buClr>
              <a:buSzPct val="90000"/>
              <a:buFont typeface="Wingdings" panose="05000000000000000000" pitchFamily="2" charset="2"/>
              <a:buChar char="§"/>
              <a:defRPr/>
            </a:pPr>
            <a:r>
              <a:rPr lang="en-US" sz="1200">
                <a:solidFill>
                  <a:prstClr val="black"/>
                </a:solidFill>
                <a:latin typeface="Calibri "/>
              </a:rPr>
              <a:t>More effectively preventing transmission </a:t>
            </a:r>
            <a:r>
              <a:rPr lang="en-US" sz="1800">
                <a:effectLst/>
                <a:latin typeface="Segoe UI" panose="020B0502040204020203" pitchFamily="34" charset="0"/>
              </a:rPr>
              <a:t>by focusing prevention resources where they are most needed"</a:t>
            </a:r>
            <a:endParaRPr lang="en-US" sz="1200">
              <a:solidFill>
                <a:prstClr val="black"/>
              </a:solidFill>
              <a:latin typeface="Calibri "/>
            </a:endParaRPr>
          </a:p>
          <a:p>
            <a:pPr marL="0" indent="0" defTabSz="966612">
              <a:lnSpc>
                <a:spcPct val="90000"/>
              </a:lnSpc>
              <a:spcBef>
                <a:spcPts val="1057"/>
              </a:spcBef>
              <a:buClr>
                <a:srgbClr val="008FC5"/>
              </a:buClr>
              <a:buSzPct val="90000"/>
              <a:buFont typeface="Wingdings" panose="05000000000000000000" pitchFamily="2" charset="2"/>
              <a:buNone/>
              <a:defRPr/>
            </a:pPr>
            <a:r>
              <a:rPr lang="en-US" sz="1200" b="1">
                <a:solidFill>
                  <a:prstClr val="black"/>
                </a:solidFill>
                <a:latin typeface="Calibri "/>
              </a:rPr>
              <a:t>&lt;CLICK&gt;</a:t>
            </a:r>
            <a:endParaRPr lang="en-US" sz="1200">
              <a:solidFill>
                <a:prstClr val="black"/>
              </a:solidFill>
              <a:latin typeface="Calibri "/>
            </a:endParaRPr>
          </a:p>
          <a:p>
            <a:pPr marL="228600" indent="-228600">
              <a:buClr>
                <a:srgbClr val="008FC5"/>
              </a:buClr>
              <a:buSzPct val="90000"/>
              <a:buFont typeface="Arial" panose="020B0604020202020204" pitchFamily="34" charset="0"/>
              <a:buChar char="•"/>
            </a:pPr>
            <a:r>
              <a:rPr lang="en-US" sz="1200">
                <a:solidFill>
                  <a:prstClr val="black"/>
                </a:solidFill>
              </a:rPr>
              <a:t>More quickly diagnose HIV and bring people into care</a:t>
            </a:r>
          </a:p>
          <a:p>
            <a:pPr marL="0" indent="0" defTabSz="966612">
              <a:lnSpc>
                <a:spcPct val="90000"/>
              </a:lnSpc>
              <a:spcBef>
                <a:spcPts val="1057"/>
              </a:spcBef>
              <a:buClr>
                <a:srgbClr val="008FC5"/>
              </a:buClr>
              <a:buSzPct val="90000"/>
              <a:buFont typeface="Wingdings" panose="05000000000000000000" pitchFamily="2" charset="2"/>
              <a:buNone/>
              <a:defRPr/>
            </a:pPr>
            <a:r>
              <a:rPr lang="en-US" sz="1200" b="1">
                <a:solidFill>
                  <a:prstClr val="black"/>
                </a:solidFill>
                <a:latin typeface="Calibri "/>
              </a:rPr>
              <a:t>&lt;CLICK&gt;</a:t>
            </a:r>
            <a:endParaRPr lang="en-US" sz="1200">
              <a:solidFill>
                <a:prstClr val="black"/>
              </a:solidFill>
              <a:latin typeface="Calibri "/>
            </a:endParaRPr>
          </a:p>
          <a:p>
            <a:pPr marL="241653" indent="-241653" defTabSz="966612">
              <a:lnSpc>
                <a:spcPct val="90000"/>
              </a:lnSpc>
              <a:spcBef>
                <a:spcPts val="1057"/>
              </a:spcBef>
              <a:buClr>
                <a:srgbClr val="008FC5"/>
              </a:buClr>
              <a:buSzPct val="90000"/>
              <a:buFont typeface="Wingdings" panose="05000000000000000000" pitchFamily="2" charset="2"/>
              <a:buChar char="§"/>
              <a:defRPr/>
            </a:pPr>
            <a:r>
              <a:rPr lang="en-US" sz="1200">
                <a:solidFill>
                  <a:prstClr val="black"/>
                </a:solidFill>
                <a:latin typeface="Calibri "/>
              </a:rPr>
              <a:t>the Potential to more effectively and efficiently target existing core services to people who are part of a network of rapid transmission: those services include</a:t>
            </a:r>
          </a:p>
          <a:p>
            <a:pPr marL="724959" lvl="1" indent="-241653" defTabSz="966612">
              <a:lnSpc>
                <a:spcPct val="90000"/>
              </a:lnSpc>
              <a:spcBef>
                <a:spcPts val="529"/>
              </a:spcBef>
              <a:buClr>
                <a:srgbClr val="008FC5"/>
              </a:buClr>
              <a:buSzPct val="80000"/>
              <a:buFont typeface="Courier New" panose="02070309020205020404" pitchFamily="49" charset="0"/>
              <a:buChar char="o"/>
              <a:defRPr/>
            </a:pPr>
            <a:r>
              <a:rPr lang="en-US" sz="1200">
                <a:solidFill>
                  <a:prstClr val="black"/>
                </a:solidFill>
                <a:latin typeface="Calibri "/>
              </a:rPr>
              <a:t>HIV testing, including venue-based</a:t>
            </a:r>
          </a:p>
          <a:p>
            <a:pPr marL="724959" lvl="1" indent="-241653" defTabSz="966612">
              <a:lnSpc>
                <a:spcPct val="90000"/>
              </a:lnSpc>
              <a:spcBef>
                <a:spcPts val="529"/>
              </a:spcBef>
              <a:buClr>
                <a:srgbClr val="008FC5"/>
              </a:buClr>
              <a:buSzPct val="80000"/>
              <a:buFont typeface="Courier New" panose="02070309020205020404" pitchFamily="49" charset="0"/>
              <a:buChar char="o"/>
              <a:defRPr/>
            </a:pPr>
            <a:r>
              <a:rPr lang="en-US" sz="1200">
                <a:solidFill>
                  <a:prstClr val="black"/>
                </a:solidFill>
                <a:latin typeface="Calibri "/>
              </a:rPr>
              <a:t>Partner services</a:t>
            </a:r>
          </a:p>
          <a:p>
            <a:pPr marL="724959" lvl="1" indent="-241653" defTabSz="966612">
              <a:lnSpc>
                <a:spcPct val="90000"/>
              </a:lnSpc>
              <a:spcBef>
                <a:spcPts val="529"/>
              </a:spcBef>
              <a:buClr>
                <a:srgbClr val="008FC5"/>
              </a:buClr>
              <a:buSzPct val="80000"/>
              <a:buFont typeface="Courier New" panose="02070309020205020404" pitchFamily="49" charset="0"/>
              <a:buChar char="o"/>
              <a:defRPr/>
            </a:pPr>
            <a:r>
              <a:rPr lang="en-US" sz="1200">
                <a:solidFill>
                  <a:prstClr val="black"/>
                </a:solidFill>
                <a:latin typeface="Calibri "/>
              </a:rPr>
              <a:t>Linkage and re-linkage to HIV medical care and</a:t>
            </a:r>
          </a:p>
          <a:p>
            <a:pPr marL="724959" lvl="1" indent="-241653" defTabSz="966612">
              <a:lnSpc>
                <a:spcPct val="90000"/>
              </a:lnSpc>
              <a:spcBef>
                <a:spcPts val="529"/>
              </a:spcBef>
              <a:buClr>
                <a:srgbClr val="008FC5"/>
              </a:buClr>
              <a:buSzPct val="80000"/>
              <a:buFont typeface="Courier New" panose="02070309020205020404" pitchFamily="49" charset="0"/>
              <a:buChar char="o"/>
              <a:defRPr/>
            </a:pPr>
            <a:r>
              <a:rPr lang="en-US" sz="1200" err="1">
                <a:solidFill>
                  <a:prstClr val="black"/>
                </a:solidFill>
                <a:latin typeface="Calibri "/>
              </a:rPr>
              <a:t>PrEP</a:t>
            </a:r>
            <a:r>
              <a:rPr lang="en-US" sz="1200">
                <a:solidFill>
                  <a:prstClr val="black"/>
                </a:solidFill>
                <a:latin typeface="Calibri "/>
              </a:rPr>
              <a:t> referral</a:t>
            </a:r>
          </a:p>
          <a:p>
            <a:pPr marL="0" lvl="1" indent="0" defTabSz="966612">
              <a:lnSpc>
                <a:spcPct val="90000"/>
              </a:lnSpc>
              <a:spcBef>
                <a:spcPts val="529"/>
              </a:spcBef>
              <a:buClr>
                <a:srgbClr val="008FC5"/>
              </a:buClr>
              <a:buSzPct val="80000"/>
              <a:buFont typeface="Courier New" panose="02070309020205020404" pitchFamily="49" charset="0"/>
              <a:buNone/>
              <a:defRPr/>
            </a:pPr>
            <a:r>
              <a:rPr lang="en-US" sz="1200" b="1">
                <a:solidFill>
                  <a:prstClr val="black"/>
                </a:solidFill>
                <a:latin typeface="Calibri "/>
              </a:rPr>
              <a:t>&lt;CLICK&gt;</a:t>
            </a:r>
            <a:endParaRPr lang="en-US" sz="1200">
              <a:solidFill>
                <a:prstClr val="black"/>
              </a:solidFill>
              <a:latin typeface="Calibri "/>
            </a:endParaRPr>
          </a:p>
          <a:p>
            <a:pPr marL="241653" indent="-241653" defTabSz="966612">
              <a:lnSpc>
                <a:spcPct val="90000"/>
              </a:lnSpc>
              <a:spcBef>
                <a:spcPts val="1057"/>
              </a:spcBef>
              <a:buClr>
                <a:srgbClr val="008FC5"/>
              </a:buClr>
              <a:buSzPct val="90000"/>
              <a:buFont typeface="Wingdings" panose="05000000000000000000" pitchFamily="2" charset="2"/>
              <a:buChar char="§"/>
              <a:defRPr/>
            </a:pPr>
            <a:r>
              <a:rPr lang="en-US" sz="1200">
                <a:solidFill>
                  <a:prstClr val="black"/>
                </a:solidFill>
                <a:latin typeface="Calibri "/>
              </a:rPr>
              <a:t>Health departments report that most people welcome the support for linkage to testing, care and other support services</a:t>
            </a:r>
          </a:p>
          <a:p>
            <a:pPr defTabSz="966612">
              <a:lnSpc>
                <a:spcPct val="90000"/>
              </a:lnSpc>
              <a:spcBef>
                <a:spcPts val="1057"/>
              </a:spcBef>
              <a:buClr>
                <a:srgbClr val="008FC5"/>
              </a:buClr>
              <a:buSzPct val="90000"/>
              <a:defRPr/>
            </a:pPr>
            <a:endParaRPr lang="en-US" sz="1200">
              <a:solidFill>
                <a:prstClr val="black"/>
              </a:solidFill>
              <a:latin typeface="Calibri "/>
            </a:endParaRPr>
          </a:p>
          <a:p>
            <a:endParaRPr lang="en-US">
              <a:latin typeface="Calibri "/>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109</a:t>
            </a:fld>
            <a:endParaRPr lang="en-US"/>
          </a:p>
        </p:txBody>
      </p:sp>
    </p:spTree>
    <p:extLst>
      <p:ext uri="{BB962C8B-B14F-4D97-AF65-F5344CB8AC3E}">
        <p14:creationId xmlns:p14="http://schemas.microsoft.com/office/powerpoint/2010/main" val="3246598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
              </a:rPr>
              <a:t>This slide shows an example of how a high prevalence state improved their response by incorporating feedback from the community. It includes some of the benefits I was just discussing.</a:t>
            </a:r>
          </a:p>
          <a:p>
            <a:endParaRPr lang="en-US">
              <a:latin typeface="Calibri "/>
            </a:endParaRPr>
          </a:p>
          <a:p>
            <a:r>
              <a:rPr lang="en-US">
                <a:latin typeface="Calibri "/>
              </a:rPr>
              <a:t>They reported that:</a:t>
            </a:r>
          </a:p>
          <a:p>
            <a:r>
              <a:rPr lang="en-US" b="1">
                <a:latin typeface="Calibri "/>
              </a:rPr>
              <a:t>&lt;CLICK&gt;</a:t>
            </a:r>
          </a:p>
          <a:p>
            <a:pPr marL="483306" marR="483306"/>
            <a:r>
              <a:rPr lang="en-US" sz="1200" i="1">
                <a:solidFill>
                  <a:srgbClr val="27251F"/>
                </a:solidFill>
                <a:latin typeface="Calibri "/>
                <a:ea typeface="Calibri" panose="020F0502020204030204" pitchFamily="34" charset="0"/>
                <a:cs typeface="Calibri Light" panose="020F0302020204030204" pitchFamily="34" charset="0"/>
              </a:rPr>
              <a:t>“…our initial plan (as the department of public health) was to deploy a mobile testing van to a location near homeless camps, where we had epidemiologic evidence HIV+ and at-risk individuals linked to the cluster resided. We learned from our stakeholder engagements that deployment of an unfamiliar medical van to that location would actually be likely to frighten those individuals and drive them ‘underground.’ </a:t>
            </a:r>
          </a:p>
          <a:p>
            <a:pPr marL="483306" marR="483306"/>
            <a:endParaRPr lang="en-US" sz="1200" b="0" i="1">
              <a:solidFill>
                <a:srgbClr val="27251F"/>
              </a:solidFill>
              <a:latin typeface="Calibri "/>
              <a:ea typeface="Calibri" panose="020F0502020204030204" pitchFamily="34" charset="0"/>
              <a:cs typeface="Calibri Light" panose="020F0302020204030204" pitchFamily="34" charset="0"/>
            </a:endParaRPr>
          </a:p>
          <a:p>
            <a:pPr marL="483306" marR="483306"/>
            <a:r>
              <a:rPr lang="en-US" sz="1200" b="1">
                <a:latin typeface="Calibri "/>
              </a:rPr>
              <a:t>&lt;CLICK&gt;</a:t>
            </a:r>
            <a:endParaRPr lang="en-US" sz="1200" i="1">
              <a:solidFill>
                <a:srgbClr val="27251F"/>
              </a:solidFill>
              <a:latin typeface="Calibri "/>
              <a:ea typeface="Calibri" panose="020F0502020204030204" pitchFamily="34" charset="0"/>
              <a:cs typeface="Calibri Light" panose="020F0302020204030204" pitchFamily="34" charset="0"/>
            </a:endParaRPr>
          </a:p>
          <a:p>
            <a:pPr marL="483306" marR="483306"/>
            <a:r>
              <a:rPr lang="en-US" sz="1200" i="1">
                <a:solidFill>
                  <a:srgbClr val="27251F"/>
                </a:solidFill>
                <a:latin typeface="Calibri "/>
                <a:ea typeface="Calibri" panose="020F0502020204030204" pitchFamily="34" charset="0"/>
                <a:cs typeface="Calibri Light" panose="020F0302020204030204" pitchFamily="34" charset="0"/>
              </a:rPr>
              <a:t>As a result, we worked with an existing, trusted team of outreach workers, who allowed DPH and testing and linkage staff to accompany them to engage individuals directly. This proved highly successful and word quickly spread that new staff in the area could be trusted. </a:t>
            </a:r>
          </a:p>
          <a:p>
            <a:pPr marL="483306" marR="483306"/>
            <a:endParaRPr lang="en-US" sz="1200" i="1">
              <a:solidFill>
                <a:srgbClr val="27251F"/>
              </a:solidFill>
              <a:latin typeface="Calibri "/>
              <a:ea typeface="Calibri" panose="020F0502020204030204" pitchFamily="34" charset="0"/>
              <a:cs typeface="Calibri Light" panose="020F0302020204030204" pitchFamily="34" charset="0"/>
            </a:endParaRPr>
          </a:p>
          <a:p>
            <a:pPr marL="483306" marR="483306"/>
            <a:r>
              <a:rPr lang="en-US" sz="1200" b="1">
                <a:latin typeface="Calibri "/>
              </a:rPr>
              <a:t>&lt;CLICK&gt;</a:t>
            </a:r>
          </a:p>
          <a:p>
            <a:pPr marL="483306" marR="483306"/>
            <a:endParaRPr lang="en-US" sz="1200" i="1">
              <a:solidFill>
                <a:srgbClr val="27251F"/>
              </a:solidFill>
              <a:latin typeface="Calibri "/>
              <a:ea typeface="Calibri" panose="020F0502020204030204" pitchFamily="34" charset="0"/>
              <a:cs typeface="Calibri Light" panose="020F0302020204030204" pitchFamily="34" charset="0"/>
            </a:endParaRPr>
          </a:p>
          <a:p>
            <a:pPr marL="483306" marR="483306"/>
            <a:r>
              <a:rPr lang="en-US" sz="1200" b="1">
                <a:solidFill>
                  <a:srgbClr val="27251F"/>
                </a:solidFill>
                <a:latin typeface="Calibri "/>
                <a:ea typeface="Calibri" panose="020F0502020204030204" pitchFamily="34" charset="0"/>
                <a:cs typeface="Calibri Light" panose="020F0302020204030204" pitchFamily="34" charset="0"/>
              </a:rPr>
              <a:t>I want to emphasize this last part:</a:t>
            </a:r>
          </a:p>
          <a:p>
            <a:pPr marL="483306" marR="483306"/>
            <a:r>
              <a:rPr lang="en-US" sz="1200" b="1">
                <a:solidFill>
                  <a:srgbClr val="27251F"/>
                </a:solidFill>
                <a:latin typeface="Calibri "/>
                <a:ea typeface="Calibri" panose="020F0502020204030204" pitchFamily="34" charset="0"/>
                <a:cs typeface="Calibri Light" panose="020F0302020204030204" pitchFamily="34" charset="0"/>
              </a:rPr>
              <a:t>SLOW</a:t>
            </a:r>
          </a:p>
          <a:p>
            <a:pPr marL="483306" marR="483306"/>
            <a:r>
              <a:rPr lang="en-US" sz="1200" i="1">
                <a:solidFill>
                  <a:srgbClr val="27251F"/>
                </a:solidFill>
                <a:latin typeface="Calibri "/>
                <a:ea typeface="Calibri" panose="020F0502020204030204" pitchFamily="34" charset="0"/>
                <a:cs typeface="Calibri Light" panose="020F0302020204030204" pitchFamily="34" charset="0"/>
              </a:rPr>
              <a:t>The hard part here is, in an outbreak, the instinct is to move quickly, but in truth it is far more beneficial to plan in advance as much as possible and check in with community experts first before deploying any interventions.”</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110</a:t>
            </a:fld>
            <a:endParaRPr lang="en-US"/>
          </a:p>
        </p:txBody>
      </p:sp>
    </p:spTree>
    <p:extLst>
      <p:ext uri="{BB962C8B-B14F-4D97-AF65-F5344CB8AC3E}">
        <p14:creationId xmlns:p14="http://schemas.microsoft.com/office/powerpoint/2010/main" val="35611145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There are also potential harms to responding to clusters</a:t>
            </a:r>
          </a:p>
          <a:p>
            <a:pPr defTabSz="966612">
              <a:defRPr/>
            </a:pPr>
            <a:endParaRPr lang="en-US" sz="1300"/>
          </a:p>
          <a:p>
            <a:pPr marL="241300" indent="-241300">
              <a:buClr>
                <a:srgbClr val="008FC5"/>
              </a:buClr>
              <a:buSzPct val="90000"/>
              <a:buFont typeface="Wingdings" panose="05000000000000000000" pitchFamily="2" charset="2"/>
              <a:buChar char="§"/>
            </a:pPr>
            <a:r>
              <a:rPr lang="en-US" sz="1300">
                <a:solidFill>
                  <a:prstClr val="black"/>
                </a:solidFill>
              </a:rPr>
              <a:t>If done without community support this work could lead to resentment and avoidance of health department staff and programs that help people improve their health</a:t>
            </a:r>
            <a:endParaRPr lang="en-US" sz="1300">
              <a:solidFill>
                <a:prstClr val="black"/>
              </a:solidFill>
              <a:cs typeface="Calibri"/>
            </a:endParaRPr>
          </a:p>
          <a:p>
            <a:pPr marL="0" indent="0">
              <a:buClr>
                <a:srgbClr val="008FC5"/>
              </a:buClr>
              <a:buSzPct val="90000"/>
              <a:buFont typeface="Wingdings" panose="05000000000000000000" pitchFamily="2" charset="2"/>
              <a:buNone/>
            </a:pPr>
            <a:r>
              <a:rPr lang="en-US" sz="1300" b="1">
                <a:solidFill>
                  <a:prstClr val="black"/>
                </a:solidFill>
              </a:rPr>
              <a:t>&lt;CLICK&gt;</a:t>
            </a:r>
            <a:endParaRPr lang="en-US" sz="1300" b="1">
              <a:solidFill>
                <a:prstClr val="black"/>
              </a:solidFill>
              <a:cs typeface="Calibri"/>
            </a:endParaRPr>
          </a:p>
          <a:p>
            <a:pPr marL="241300" indent="-241300">
              <a:buClr>
                <a:srgbClr val="008FC5"/>
              </a:buClr>
              <a:buSzPct val="90000"/>
              <a:buFont typeface="Wingdings" panose="05000000000000000000" pitchFamily="2" charset="2"/>
              <a:buChar char="§"/>
            </a:pPr>
            <a:r>
              <a:rPr lang="en-US" sz="1300">
                <a:solidFill>
                  <a:prstClr val="black"/>
                </a:solidFill>
              </a:rPr>
              <a:t>There is concern about Increased stigmatization of groups or people associated with those groups</a:t>
            </a:r>
            <a:endParaRPr lang="en-US" sz="1300">
              <a:solidFill>
                <a:prstClr val="black"/>
              </a:solidFill>
              <a:cs typeface="Calibri"/>
            </a:endParaRPr>
          </a:p>
          <a:p>
            <a:pPr marL="0" indent="0">
              <a:buClr>
                <a:srgbClr val="008FC5"/>
              </a:buClr>
              <a:buSzPct val="90000"/>
              <a:buFont typeface="Wingdings" panose="05000000000000000000" pitchFamily="2" charset="2"/>
              <a:buNone/>
            </a:pPr>
            <a:r>
              <a:rPr lang="en-US" sz="1300" b="1">
                <a:solidFill>
                  <a:prstClr val="black"/>
                </a:solidFill>
              </a:rPr>
              <a:t>&lt;CLICK&gt;</a:t>
            </a:r>
            <a:endParaRPr lang="en-US" sz="1300" b="1">
              <a:solidFill>
                <a:prstClr val="black"/>
              </a:solidFill>
              <a:cs typeface="Calibri"/>
            </a:endParaRPr>
          </a:p>
          <a:p>
            <a:pPr marL="241300" indent="-241300">
              <a:buClr>
                <a:srgbClr val="008FC5"/>
              </a:buClr>
              <a:buSzPct val="90000"/>
              <a:buFont typeface="Wingdings" panose="05000000000000000000" pitchFamily="2" charset="2"/>
              <a:buChar char="§"/>
            </a:pPr>
            <a:r>
              <a:rPr lang="en-US" sz="1300">
                <a:solidFill>
                  <a:prstClr val="black"/>
                </a:solidFill>
              </a:rPr>
              <a:t>And The concern about Criminalization of PLWH needs to be addressed, especially </a:t>
            </a:r>
            <a:endParaRPr lang="en-US" sz="1300">
              <a:solidFill>
                <a:prstClr val="black"/>
              </a:solidFill>
              <a:cs typeface="Calibri"/>
            </a:endParaRPr>
          </a:p>
          <a:p>
            <a:pPr lvl="1">
              <a:buClr>
                <a:srgbClr val="008FC5"/>
              </a:buClr>
              <a:buFont typeface="Wingdings" panose="05000000000000000000" pitchFamily="2" charset="2"/>
              <a:buChar char="§"/>
            </a:pPr>
            <a:r>
              <a:rPr lang="en-US" sz="1300">
                <a:solidFill>
                  <a:prstClr val="black"/>
                </a:solidFill>
              </a:rPr>
              <a:t>The possibility of surveillance information being subpoenaed</a:t>
            </a:r>
            <a:endParaRPr lang="en-US" sz="1300">
              <a:solidFill>
                <a:prstClr val="black"/>
              </a:solidFill>
              <a:cs typeface="Calibri"/>
            </a:endParaRPr>
          </a:p>
          <a:p>
            <a:pPr lvl="0">
              <a:buClr>
                <a:srgbClr val="008FC5"/>
              </a:buClr>
              <a:buFont typeface="Wingdings" panose="05000000000000000000" pitchFamily="2" charset="2"/>
              <a:buChar char="§"/>
            </a:pPr>
            <a:r>
              <a:rPr lang="en-US" sz="1300">
                <a:solidFill>
                  <a:prstClr val="black"/>
                </a:solidFill>
              </a:rPr>
              <a:t>And there is concern about Additional harm among those most vulnerable: people of color, LGBTQ youth, and transgender persons of any age</a:t>
            </a:r>
            <a:endParaRPr lang="en-US" sz="1300">
              <a:solidFill>
                <a:prstClr val="black"/>
              </a:solidFill>
              <a:cs typeface="Calibri"/>
            </a:endParaRPr>
          </a:p>
          <a:p>
            <a:pPr defTabSz="966612">
              <a:buClr>
                <a:srgbClr val="008FC5"/>
              </a:buClr>
              <a:defRPr/>
            </a:pPr>
            <a:endParaRPr lang="en-US" sz="1300">
              <a:cs typeface="Calibri"/>
            </a:endParaRPr>
          </a:p>
          <a:p>
            <a:pPr>
              <a:buClr>
                <a:srgbClr val="008FC5"/>
              </a:buClr>
              <a:buFont typeface="Wingdings" panose="05000000000000000000" pitchFamily="2" charset="2"/>
              <a:buChar char="§"/>
            </a:pP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111</a:t>
            </a:fld>
            <a:endParaRPr lang="en-US"/>
          </a:p>
        </p:txBody>
      </p:sp>
    </p:spTree>
    <p:extLst>
      <p:ext uri="{BB962C8B-B14F-4D97-AF65-F5344CB8AC3E}">
        <p14:creationId xmlns:p14="http://schemas.microsoft.com/office/powerpoint/2010/main" val="2927634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mn-lt"/>
              </a:rPr>
              <a:t>Let’s spend a minute on the consent issue which I mentioned on the previous slide where I said that</a:t>
            </a:r>
          </a:p>
          <a:p>
            <a:pPr marL="228600" lvl="0" indent="-228600">
              <a:buClr>
                <a:srgbClr val="008FC5"/>
              </a:buClr>
              <a:buSzPct val="90000"/>
              <a:buFont typeface="Wingdings" panose="05000000000000000000" pitchFamily="2" charset="2"/>
              <a:buChar char="§"/>
            </a:pPr>
            <a:r>
              <a:rPr lang="en-US" sz="1300" u="sng">
                <a:latin typeface="+mn-lt"/>
              </a:rPr>
              <a:t>Disease surveillance</a:t>
            </a:r>
            <a:r>
              <a:rPr lang="en-US" sz="1300" u="none">
                <a:latin typeface="+mn-lt"/>
              </a:rPr>
              <a:t> </a:t>
            </a:r>
            <a:r>
              <a:rPr lang="en-US" sz="2800"/>
              <a:t>by necessity occurs without explicit consent and is used to</a:t>
            </a:r>
          </a:p>
          <a:p>
            <a:pPr marL="685800" lvl="1" indent="-228600">
              <a:buClr>
                <a:srgbClr val="008FC5"/>
              </a:buClr>
              <a:buSzPct val="90000"/>
              <a:buFont typeface="Wingdings" panose="05000000000000000000" pitchFamily="2" charset="2"/>
              <a:buChar char="§"/>
            </a:pPr>
            <a:r>
              <a:rPr lang="en-US" sz="2600">
                <a:solidFill>
                  <a:prstClr val="black"/>
                </a:solidFill>
                <a:latin typeface="+mj-lt"/>
              </a:rPr>
              <a:t>Describe disease patterns in the whole population</a:t>
            </a:r>
          </a:p>
          <a:p>
            <a:pPr marL="685800" marR="0" lvl="1" indent="-228600" algn="l" defTabSz="914400" rtl="0" eaLnBrk="1" fontAlgn="auto" latinLnBrk="0" hangingPunct="1">
              <a:lnSpc>
                <a:spcPct val="100000"/>
              </a:lnSpc>
              <a:spcBef>
                <a:spcPts val="0"/>
              </a:spcBef>
              <a:spcAft>
                <a:spcPts val="0"/>
              </a:spcAft>
              <a:buClr>
                <a:srgbClr val="008FC5"/>
              </a:buClr>
              <a:buSzPct val="90000"/>
              <a:buFont typeface="Wingdings" panose="05000000000000000000" pitchFamily="2" charset="2"/>
              <a:buChar char="§"/>
              <a:tabLst/>
              <a:defRPr/>
            </a:pPr>
            <a:r>
              <a:rPr lang="en-US" sz="2600">
                <a:solidFill>
                  <a:prstClr val="black"/>
                </a:solidFill>
              </a:rPr>
              <a:t>Used to prevent and control transmission</a:t>
            </a:r>
            <a:endParaRPr lang="en-US" sz="2600">
              <a:solidFill>
                <a:prstClr val="black"/>
              </a:solidFill>
              <a:latin typeface="+mj-lt"/>
            </a:endParaRPr>
          </a:p>
          <a:p>
            <a:pPr marL="483306" lvl="1">
              <a:buClr>
                <a:srgbClr val="008FC5"/>
              </a:buClr>
              <a:buSzPct val="90000"/>
            </a:pPr>
            <a:endParaRPr lang="en-US" sz="1300">
              <a:solidFill>
                <a:prstClr val="black"/>
              </a:solidFill>
              <a:latin typeface="+mn-lt"/>
            </a:endParaRPr>
          </a:p>
          <a:p>
            <a:pPr>
              <a:buClr>
                <a:srgbClr val="008FC5"/>
              </a:buClr>
              <a:buSzPct val="90000"/>
            </a:pPr>
            <a:r>
              <a:rPr lang="en-US" sz="1300">
                <a:solidFill>
                  <a:prstClr val="black"/>
                </a:solidFill>
                <a:latin typeface="+mn-lt"/>
              </a:rPr>
              <a:t>It isn’t consent based because of how vital the information is for public health to act and prevent disease transmission. </a:t>
            </a:r>
          </a:p>
          <a:p>
            <a:pPr marL="241300">
              <a:buClr>
                <a:srgbClr val="008FC5"/>
              </a:buClr>
              <a:buSzPct val="90000"/>
              <a:buFont typeface="Wingdings" panose="05000000000000000000" pitchFamily="2" charset="2"/>
              <a:buChar char="§"/>
            </a:pPr>
            <a:r>
              <a:rPr lang="en-US" sz="1300">
                <a:solidFill>
                  <a:prstClr val="black"/>
                </a:solidFill>
                <a:latin typeface="+mn-lt"/>
              </a:rPr>
              <a:t>Let’s review some other disease </a:t>
            </a:r>
            <a:r>
              <a:rPr lang="en-US" sz="1300" u="sng">
                <a:solidFill>
                  <a:prstClr val="black"/>
                </a:solidFill>
                <a:latin typeface="+mn-lt"/>
              </a:rPr>
              <a:t>Examples and how the information is used</a:t>
            </a:r>
            <a:endParaRPr lang="en-US" sz="1300" u="sng">
              <a:solidFill>
                <a:prstClr val="black"/>
              </a:solidFill>
              <a:latin typeface="+mn-lt"/>
              <a:cs typeface="Calibri" panose="020F0502020204030204"/>
            </a:endParaRPr>
          </a:p>
          <a:p>
            <a:pPr marL="1207770" lvl="2" indent="-241300">
              <a:buClr>
                <a:srgbClr val="008FC5"/>
              </a:buClr>
              <a:buSzPct val="90000"/>
              <a:buFont typeface="Wingdings" panose="05000000000000000000" pitchFamily="2" charset="2"/>
              <a:buChar char="§"/>
            </a:pPr>
            <a:r>
              <a:rPr lang="en-US" sz="1300">
                <a:solidFill>
                  <a:prstClr val="black"/>
                </a:solidFill>
                <a:latin typeface="+mn-lt"/>
              </a:rPr>
              <a:t>For a Food borne illness such as Salmonella that carries less stigma than HIV</a:t>
            </a:r>
            <a:endParaRPr lang="en-US" sz="1300">
              <a:solidFill>
                <a:prstClr val="black"/>
              </a:solidFill>
              <a:latin typeface="+mn-lt"/>
              <a:cs typeface="Calibri" panose="020F0502020204030204"/>
            </a:endParaRPr>
          </a:p>
          <a:p>
            <a:pPr marL="1691005" lvl="3" indent="-241300">
              <a:buClr>
                <a:srgbClr val="008FC5"/>
              </a:buClr>
              <a:buSzPct val="90000"/>
              <a:buFont typeface="Wingdings" panose="05000000000000000000" pitchFamily="2" charset="2"/>
              <a:buChar char="§"/>
            </a:pPr>
            <a:r>
              <a:rPr lang="en-US" sz="1300">
                <a:solidFill>
                  <a:prstClr val="black"/>
                </a:solidFill>
                <a:latin typeface="+mn-lt"/>
              </a:rPr>
              <a:t>The information on reported cases is used to identify the source so we can stop transmission</a:t>
            </a:r>
            <a:endParaRPr lang="en-US" sz="1300">
              <a:solidFill>
                <a:prstClr val="black"/>
              </a:solidFill>
              <a:latin typeface="+mn-lt"/>
              <a:cs typeface="Calibri" panose="020F0502020204030204"/>
            </a:endParaRPr>
          </a:p>
          <a:p>
            <a:pPr marL="1449918" lvl="3" indent="0">
              <a:buClr>
                <a:srgbClr val="008FC5"/>
              </a:buClr>
              <a:buSzPct val="90000"/>
              <a:buFont typeface="Wingdings" panose="05000000000000000000" pitchFamily="2" charset="2"/>
              <a:buNone/>
            </a:pPr>
            <a:endParaRPr lang="en-US" sz="1300">
              <a:solidFill>
                <a:prstClr val="black"/>
              </a:solidFill>
              <a:latin typeface="+mn-lt"/>
            </a:endParaRPr>
          </a:p>
          <a:p>
            <a:pPr marL="182880" lvl="3" indent="0">
              <a:buClr>
                <a:srgbClr val="008FC5"/>
              </a:buClr>
              <a:buSzPct val="90000"/>
              <a:buFont typeface="Wingdings" panose="05000000000000000000" pitchFamily="2" charset="2"/>
              <a:buNone/>
            </a:pPr>
            <a:r>
              <a:rPr lang="en-US" sz="1300">
                <a:solidFill>
                  <a:prstClr val="black"/>
                </a:solidFill>
                <a:latin typeface="+mn-lt"/>
              </a:rPr>
              <a:t>Consider, for example, how difficult it would be to stop an outbreak of a foodborne illness if people had to consent to having a salmonella infection reported. </a:t>
            </a:r>
          </a:p>
          <a:p>
            <a:pPr marL="1449918" lvl="3" indent="0">
              <a:buClr>
                <a:srgbClr val="008FC5"/>
              </a:buClr>
              <a:buSzPct val="90000"/>
              <a:buFont typeface="Wingdings" panose="05000000000000000000" pitchFamily="2" charset="2"/>
              <a:buNone/>
            </a:pPr>
            <a:endParaRPr lang="en-US" sz="1300">
              <a:solidFill>
                <a:prstClr val="black"/>
              </a:solidFill>
              <a:latin typeface="+mn-lt"/>
            </a:endParaRPr>
          </a:p>
          <a:p>
            <a:pPr marL="1207770" lvl="2" indent="-241300">
              <a:buClr>
                <a:srgbClr val="008FC5"/>
              </a:buClr>
              <a:buSzPct val="90000"/>
              <a:buFont typeface="Wingdings" panose="05000000000000000000" pitchFamily="2" charset="2"/>
              <a:buChar char="§"/>
            </a:pPr>
            <a:r>
              <a:rPr lang="en-US" sz="1300">
                <a:solidFill>
                  <a:prstClr val="black"/>
                </a:solidFill>
                <a:latin typeface="+mn-lt"/>
              </a:rPr>
              <a:t>For diseases spread by the Respiratory route such as TB, (or COVID-19)</a:t>
            </a:r>
            <a:endParaRPr lang="en-US" sz="1300">
              <a:solidFill>
                <a:prstClr val="black"/>
              </a:solidFill>
              <a:latin typeface="+mn-lt"/>
              <a:cs typeface="Calibri" panose="020F0502020204030204"/>
            </a:endParaRPr>
          </a:p>
          <a:p>
            <a:pPr marL="1691005" lvl="3" indent="-241300">
              <a:buClr>
                <a:srgbClr val="008FC5"/>
              </a:buClr>
              <a:buSzPct val="90000"/>
              <a:buFont typeface="Wingdings" panose="05000000000000000000" pitchFamily="2" charset="2"/>
              <a:buChar char="§"/>
            </a:pPr>
            <a:r>
              <a:rPr lang="en-US" sz="1300">
                <a:solidFill>
                  <a:prstClr val="black"/>
                </a:solidFill>
                <a:latin typeface="+mn-lt"/>
              </a:rPr>
              <a:t>The goal is to Notify contacts for treatment or quarantine as well as use the data to inform disease control efforts</a:t>
            </a:r>
            <a:endParaRPr lang="en-US" sz="1300">
              <a:solidFill>
                <a:prstClr val="black"/>
              </a:solidFill>
              <a:latin typeface="+mn-lt"/>
              <a:cs typeface="Calibri" panose="020F0502020204030204"/>
            </a:endParaRPr>
          </a:p>
          <a:p>
            <a:pPr marL="1207770" lvl="2" indent="-241300">
              <a:buClr>
                <a:srgbClr val="008FC5"/>
              </a:buClr>
              <a:buSzPct val="90000"/>
              <a:buFont typeface="Wingdings" panose="05000000000000000000" pitchFamily="2" charset="2"/>
              <a:buChar char="§"/>
            </a:pPr>
            <a:r>
              <a:rPr lang="en-US" sz="1300">
                <a:solidFill>
                  <a:prstClr val="black"/>
                </a:solidFill>
                <a:latin typeface="+mn-lt"/>
              </a:rPr>
              <a:t>For diseases spread by Bodily fluids (but that are not spread by the respiratory route) such as HIV we use the information to</a:t>
            </a:r>
            <a:endParaRPr lang="en-US" sz="1300">
              <a:solidFill>
                <a:prstClr val="black"/>
              </a:solidFill>
              <a:latin typeface="+mn-lt"/>
              <a:cs typeface="Calibri" panose="020F0502020204030204"/>
            </a:endParaRPr>
          </a:p>
          <a:p>
            <a:pPr marL="1691005" lvl="3" indent="-241300">
              <a:buClr>
                <a:srgbClr val="008FC5"/>
              </a:buClr>
              <a:buSzPct val="90000"/>
              <a:buFont typeface="Wingdings" panose="05000000000000000000" pitchFamily="2" charset="2"/>
              <a:buChar char="§"/>
            </a:pPr>
            <a:r>
              <a:rPr lang="en-US" sz="1300">
                <a:solidFill>
                  <a:prstClr val="black"/>
                </a:solidFill>
                <a:latin typeface="+mn-lt"/>
              </a:rPr>
              <a:t>Facilitate linkage to, and engagement in, care</a:t>
            </a:r>
            <a:endParaRPr lang="en-US" sz="1300">
              <a:solidFill>
                <a:prstClr val="black"/>
              </a:solidFill>
              <a:latin typeface="+mn-lt"/>
              <a:cs typeface="Calibri" panose="020F0502020204030204"/>
            </a:endParaRPr>
          </a:p>
          <a:p>
            <a:pPr marL="1691005" lvl="3" indent="-241300">
              <a:buClr>
                <a:srgbClr val="008FC5"/>
              </a:buClr>
              <a:buSzPct val="90000"/>
              <a:buFont typeface="Wingdings" panose="05000000000000000000" pitchFamily="2" charset="2"/>
              <a:buChar char="§"/>
            </a:pPr>
            <a:r>
              <a:rPr lang="en-US" sz="1300">
                <a:latin typeface="+mn-lt"/>
              </a:rPr>
              <a:t>As well as to Notify contacts and those at risk of infection, and to offer pre-exposure prophylaxis or </a:t>
            </a:r>
            <a:r>
              <a:rPr lang="en-US" sz="1300" err="1">
                <a:latin typeface="+mn-lt"/>
              </a:rPr>
              <a:t>PrEP</a:t>
            </a:r>
            <a:r>
              <a:rPr lang="en-US" sz="1300">
                <a:latin typeface="+mn-lt"/>
              </a:rPr>
              <a:t> to prevent others from becoming infected as well as to</a:t>
            </a:r>
            <a:endParaRPr lang="en-US" sz="1300">
              <a:latin typeface="+mn-lt"/>
              <a:cs typeface="Calibri" panose="020F0502020204030204"/>
            </a:endParaRPr>
          </a:p>
          <a:p>
            <a:pPr marL="1691005" lvl="3" indent="-241300">
              <a:buClr>
                <a:srgbClr val="008FC5"/>
              </a:buClr>
              <a:buSzPct val="90000"/>
              <a:buFont typeface="Wingdings" panose="05000000000000000000" pitchFamily="2" charset="2"/>
              <a:buChar char="§"/>
            </a:pPr>
            <a:r>
              <a:rPr lang="en-US" sz="1300">
                <a:latin typeface="+mn-lt"/>
              </a:rPr>
              <a:t>Follow up on clusters and interrupt transmission</a:t>
            </a:r>
            <a:endParaRPr lang="en-US" sz="1300">
              <a:latin typeface="+mn-lt"/>
              <a:cs typeface="Calibri" panose="020F0502020204030204"/>
            </a:endParaRPr>
          </a:p>
          <a:p>
            <a:pPr marL="1449918" lvl="3">
              <a:buClr>
                <a:srgbClr val="008FC5"/>
              </a:buClr>
              <a:buSzPct val="90000"/>
            </a:pPr>
            <a:endParaRPr lang="en-US" sz="1300">
              <a:latin typeface="+mn-lt"/>
            </a:endParaRPr>
          </a:p>
          <a:p>
            <a:pPr defTabSz="966612">
              <a:buClr>
                <a:srgbClr val="008FC5"/>
              </a:buClr>
              <a:buSzPct val="90000"/>
              <a:defRPr/>
            </a:pPr>
            <a:r>
              <a:rPr lang="en-US" sz="1300">
                <a:solidFill>
                  <a:prstClr val="black"/>
                </a:solidFill>
                <a:latin typeface="+mn-lt"/>
              </a:rPr>
              <a:t>A notable example of how the HIV surveillance data are used is that they form the basis of the formula used to disseminate Ryan White dollars for care of persons living with HIV. Nationally, during FY 2020, that was </a:t>
            </a:r>
            <a:r>
              <a:rPr lang="en-US" sz="1300">
                <a:solidFill>
                  <a:srgbClr val="000000"/>
                </a:solidFill>
                <a:latin typeface="+mn-lt"/>
              </a:rPr>
              <a:t>2 billion, 388 million, 781 thousand dollars </a:t>
            </a:r>
            <a:r>
              <a:rPr lang="en-US" sz="1100">
                <a:solidFill>
                  <a:srgbClr val="000000"/>
                </a:solidFill>
                <a:latin typeface="+mn-lt"/>
              </a:rPr>
              <a:t>(including supplemental awards). $2,388,781,000 </a:t>
            </a:r>
            <a:endParaRPr lang="en-US" sz="1300">
              <a:solidFill>
                <a:srgbClr val="000000"/>
              </a:solidFill>
              <a:latin typeface="+mn-lt"/>
            </a:endParaRPr>
          </a:p>
          <a:p>
            <a:pPr defTabSz="966612">
              <a:buClr>
                <a:srgbClr val="008FC5"/>
              </a:buClr>
              <a:buSzPct val="90000"/>
              <a:defRPr/>
            </a:pPr>
            <a:endParaRPr lang="en-US" sz="1300">
              <a:solidFill>
                <a:srgbClr val="000000"/>
              </a:solidFill>
              <a:latin typeface="+mn-lt"/>
            </a:endParaRPr>
          </a:p>
          <a:p>
            <a:pPr defTabSz="966612">
              <a:buClr>
                <a:srgbClr val="008FC5"/>
              </a:buClr>
              <a:buSzPct val="90000"/>
              <a:defRPr/>
            </a:pPr>
            <a:r>
              <a:rPr lang="en-US" sz="1300">
                <a:solidFill>
                  <a:srgbClr val="000000"/>
                </a:solidFill>
                <a:latin typeface="+mn-lt"/>
              </a:rPr>
              <a:t>During that same year </a:t>
            </a:r>
            <a:r>
              <a:rPr lang="en-US" sz="1300">
                <a:solidFill>
                  <a:srgbClr val="000000"/>
                </a:solidFill>
              </a:rPr>
              <a:t>[State] received</a:t>
            </a:r>
            <a:r>
              <a:rPr lang="en-US" sz="1300">
                <a:solidFill>
                  <a:srgbClr val="000000"/>
                </a:solidFill>
                <a:latin typeface="+mn-lt"/>
              </a:rPr>
              <a:t> </a:t>
            </a:r>
            <a:r>
              <a:rPr lang="en-US" sz="1300">
                <a:solidFill>
                  <a:srgbClr val="000000"/>
                </a:solidFill>
              </a:rPr>
              <a:t>$____</a:t>
            </a:r>
            <a:r>
              <a:rPr lang="en-US" sz="1300">
                <a:solidFill>
                  <a:srgbClr val="000000"/>
                </a:solidFill>
                <a:latin typeface="+mn-lt"/>
              </a:rPr>
              <a:t>for just their Part B award.</a:t>
            </a:r>
            <a:endParaRPr lang="en-US" sz="1300">
              <a:solidFill>
                <a:srgbClr val="000000"/>
              </a:solidFill>
              <a:latin typeface="+mn-lt"/>
              <a:cs typeface="Calibri" panose="020F0502020204030204"/>
            </a:endParaRPr>
          </a:p>
          <a:p>
            <a:pPr defTabSz="966612">
              <a:buClr>
                <a:srgbClr val="008FC5"/>
              </a:buClr>
              <a:buSzPct val="90000"/>
              <a:defRPr/>
            </a:pPr>
            <a:endParaRPr lang="en-US" sz="1300">
              <a:solidFill>
                <a:prstClr val="black"/>
              </a:solidFill>
              <a:latin typeface="+mn-lt"/>
            </a:endParaRPr>
          </a:p>
          <a:p>
            <a:pPr defTabSz="966612">
              <a:buClr>
                <a:srgbClr val="008FC5"/>
              </a:buClr>
              <a:buSzPct val="90000"/>
              <a:defRPr/>
            </a:pPr>
            <a:r>
              <a:rPr lang="en-US" sz="1000">
                <a:solidFill>
                  <a:prstClr val="black"/>
                </a:solidFill>
                <a:latin typeface="+mn-lt"/>
              </a:rPr>
              <a:t>https://</a:t>
            </a:r>
            <a:r>
              <a:rPr lang="en-US" sz="1000" err="1">
                <a:solidFill>
                  <a:prstClr val="black"/>
                </a:solidFill>
                <a:latin typeface="+mn-lt"/>
              </a:rPr>
              <a:t>hab.hrsa.gov</a:t>
            </a:r>
            <a:r>
              <a:rPr lang="en-US" sz="1000">
                <a:solidFill>
                  <a:prstClr val="black"/>
                </a:solidFill>
                <a:latin typeface="+mn-lt"/>
              </a:rPr>
              <a:t>/program-grants-management/</a:t>
            </a:r>
            <a:r>
              <a:rPr lang="en-US" sz="1000" err="1">
                <a:solidFill>
                  <a:prstClr val="black"/>
                </a:solidFill>
                <a:latin typeface="+mn-lt"/>
              </a:rPr>
              <a:t>ryan</a:t>
            </a:r>
            <a:r>
              <a:rPr lang="en-US" sz="1000">
                <a:solidFill>
                  <a:prstClr val="black"/>
                </a:solidFill>
                <a:latin typeface="+mn-lt"/>
              </a:rPr>
              <a:t>-white-</a:t>
            </a:r>
            <a:r>
              <a:rPr lang="en-US" sz="1000" err="1">
                <a:solidFill>
                  <a:prstClr val="black"/>
                </a:solidFill>
                <a:latin typeface="+mn-lt"/>
              </a:rPr>
              <a:t>hivaids</a:t>
            </a:r>
            <a:r>
              <a:rPr lang="en-US" sz="1000">
                <a:solidFill>
                  <a:prstClr val="black"/>
                </a:solidFill>
                <a:latin typeface="+mn-lt"/>
              </a:rPr>
              <a:t>-program-funding</a:t>
            </a:r>
            <a:endParaRPr lang="en-US" sz="1000">
              <a:solidFill>
                <a:prstClr val="black"/>
              </a:solidFill>
              <a:latin typeface="+mn-lt"/>
              <a:cs typeface="Calibri"/>
            </a:endParaRPr>
          </a:p>
          <a:p>
            <a:pPr defTabSz="966612">
              <a:buClr>
                <a:srgbClr val="008FC5"/>
              </a:buClr>
              <a:buSzPct val="90000"/>
              <a:defRPr/>
            </a:pPr>
            <a:endParaRPr lang="en-US" sz="1000">
              <a:solidFill>
                <a:prstClr val="black"/>
              </a:solidFill>
              <a:latin typeface="+mn-lt"/>
            </a:endParaRPr>
          </a:p>
          <a:p>
            <a:pPr defTabSz="966612">
              <a:buClr>
                <a:srgbClr val="008FC5"/>
              </a:buClr>
              <a:buSzPct val="90000"/>
              <a:defRPr/>
            </a:pPr>
            <a:r>
              <a:rPr lang="en-US" sz="1000" u="sng">
                <a:latin typeface="+mn-lt"/>
              </a:rPr>
              <a:t>For reference only:</a:t>
            </a:r>
          </a:p>
          <a:p>
            <a:pPr defTabSz="966612">
              <a:buClr>
                <a:srgbClr val="008FC5"/>
              </a:buClr>
              <a:buSzPct val="90000"/>
              <a:defRPr/>
            </a:pPr>
            <a:r>
              <a:rPr lang="en-US" sz="1000">
                <a:latin typeface="+mn-lt"/>
              </a:rPr>
              <a:t>For those of you who may not be familiar with </a:t>
            </a:r>
            <a:r>
              <a:rPr lang="en-US" sz="1000" err="1">
                <a:latin typeface="+mn-lt"/>
              </a:rPr>
              <a:t>PrEP</a:t>
            </a:r>
            <a:r>
              <a:rPr lang="en-US" sz="1000">
                <a:latin typeface="+mn-lt"/>
              </a:rPr>
              <a:t>, it’s an acronym for Pre-exposure prophylaxis and is a way for people who do not have HIV but who are at very high risk of getting HIV to prevent infection by taking a pill every day. When someone is exposed to HIV through sex or injection drug use, the medicines in </a:t>
            </a:r>
            <a:r>
              <a:rPr lang="en-US" sz="1000" err="1">
                <a:latin typeface="+mn-lt"/>
              </a:rPr>
              <a:t>PrEP</a:t>
            </a:r>
            <a:r>
              <a:rPr lang="en-US" sz="1000">
                <a:latin typeface="+mn-lt"/>
              </a:rPr>
              <a:t> can work to keep the virus from establishing a permanent infection.</a:t>
            </a:r>
            <a:endParaRPr lang="en-US" sz="1000">
              <a:latin typeface="+mn-lt"/>
              <a:cs typeface="Calibri"/>
            </a:endParaRPr>
          </a:p>
          <a:p>
            <a:pPr defTabSz="966612">
              <a:buClr>
                <a:srgbClr val="008FC5"/>
              </a:buClr>
              <a:buSzPct val="90000"/>
              <a:defRPr/>
            </a:pPr>
            <a:endParaRPr lang="en-US" sz="1300">
              <a:latin typeface="+mn-lt"/>
              <a:cs typeface="Calibri" panose="020F0502020204030204"/>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12</a:t>
            </a:fld>
            <a:endParaRPr lang="en-US"/>
          </a:p>
        </p:txBody>
      </p:sp>
    </p:spTree>
    <p:extLst>
      <p:ext uri="{BB962C8B-B14F-4D97-AF65-F5344CB8AC3E}">
        <p14:creationId xmlns:p14="http://schemas.microsoft.com/office/powerpoint/2010/main" val="2764474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These next few slides discuss experiences we have had working with the community and includes health department experiences as well.</a:t>
            </a:r>
          </a:p>
          <a:p>
            <a:r>
              <a:rPr lang="en-US" sz="1400" b="1">
                <a:solidFill>
                  <a:prstClr val="black"/>
                </a:solidFill>
                <a:latin typeface="Calibri "/>
              </a:rPr>
              <a:t>&lt;CLICK&gt;</a:t>
            </a:r>
            <a:endParaRPr lang="en-US" sz="1300"/>
          </a:p>
          <a:p>
            <a:r>
              <a:rPr lang="en-US" sz="1300"/>
              <a:t>There is distrust; including</a:t>
            </a:r>
            <a:endParaRPr lang="en-US" sz="1300">
              <a:cs typeface="Calibri"/>
            </a:endParaRPr>
          </a:p>
          <a:p>
            <a:pPr marL="301625" indent="-301625" defTabSz="966612">
              <a:lnSpc>
                <a:spcPct val="90000"/>
              </a:lnSpc>
              <a:spcBef>
                <a:spcPts val="1057"/>
              </a:spcBef>
              <a:buClr>
                <a:srgbClr val="0070C0"/>
              </a:buClr>
              <a:buFont typeface="Wingdings" panose="05000000000000000000" pitchFamily="2" charset="2"/>
              <a:buChar char="§"/>
              <a:defRPr/>
            </a:pPr>
            <a:r>
              <a:rPr lang="en-US" sz="1300">
                <a:solidFill>
                  <a:prstClr val="black"/>
                </a:solidFill>
              </a:rPr>
              <a:t>Concern about consent – guidance from CDC has stated that</a:t>
            </a:r>
            <a:r>
              <a:rPr lang="en-US" sz="1300" u="none">
                <a:solidFill>
                  <a:prstClr val="black"/>
                </a:solidFill>
              </a:rPr>
              <a:t> consent is not needed </a:t>
            </a:r>
            <a:r>
              <a:rPr lang="en-US" sz="1300">
                <a:solidFill>
                  <a:prstClr val="black"/>
                </a:solidFill>
              </a:rPr>
              <a:t>for cluster detection using genetic sequence data because</a:t>
            </a:r>
            <a:r>
              <a:rPr lang="en-US" sz="1300" u="none">
                <a:solidFill>
                  <a:prstClr val="black"/>
                </a:solidFill>
              </a:rPr>
              <a:t> resistance testing is done as a part of the standard of care. </a:t>
            </a:r>
            <a:r>
              <a:rPr lang="en-US" sz="1300" b="1" u="none">
                <a:solidFill>
                  <a:prstClr val="black"/>
                </a:solidFill>
              </a:rPr>
              <a:t>&lt;SLOW&gt; </a:t>
            </a:r>
            <a:r>
              <a:rPr lang="en-US" sz="1300" u="none"/>
              <a:t>However, </a:t>
            </a:r>
            <a:r>
              <a:rPr lang="en-US" sz="1300"/>
              <a:t>this particular use of the genotypes that are generated during resistance testing is not part of selecting the best medication for the individual so this can sound like a justification rather than an explanation. This is one of the ongoing ethics concerns and conversations related to cluster detection and response. </a:t>
            </a:r>
            <a:endParaRPr lang="en-US" sz="1300">
              <a:cs typeface="Calibri"/>
            </a:endParaRPr>
          </a:p>
          <a:p>
            <a:pPr marL="0" indent="0" defTabSz="966612">
              <a:lnSpc>
                <a:spcPct val="90000"/>
              </a:lnSpc>
              <a:spcBef>
                <a:spcPts val="1057"/>
              </a:spcBef>
              <a:buClr>
                <a:srgbClr val="0070C0"/>
              </a:buClr>
              <a:buFont typeface="Wingdings" panose="05000000000000000000" pitchFamily="2" charset="2"/>
              <a:buNone/>
              <a:defRPr/>
            </a:pPr>
            <a:r>
              <a:rPr lang="en-US" sz="1400" b="1">
                <a:solidFill>
                  <a:prstClr val="black"/>
                </a:solidFill>
                <a:latin typeface="Calibri "/>
              </a:rPr>
              <a:t>&lt;CLICK&gt;</a:t>
            </a:r>
            <a:endParaRPr lang="en-US" sz="1300">
              <a:solidFill>
                <a:prstClr val="black"/>
              </a:solidFill>
            </a:endParaRPr>
          </a:p>
          <a:p>
            <a:pPr marL="301625" indent="-301625" defTabSz="966612">
              <a:lnSpc>
                <a:spcPct val="90000"/>
              </a:lnSpc>
              <a:spcBef>
                <a:spcPts val="1057"/>
              </a:spcBef>
              <a:buClr>
                <a:srgbClr val="0070C0"/>
              </a:buClr>
              <a:buFont typeface="Wingdings" panose="05000000000000000000" pitchFamily="2" charset="2"/>
              <a:buChar char="§"/>
              <a:defRPr/>
            </a:pPr>
            <a:r>
              <a:rPr lang="en-US" sz="1300">
                <a:solidFill>
                  <a:prstClr val="black"/>
                </a:solidFill>
              </a:rPr>
              <a:t>There is Increased mistrust between community members especially in communities of color, and the medical and public health communities</a:t>
            </a:r>
            <a:endParaRPr lang="en-US" sz="1300">
              <a:solidFill>
                <a:prstClr val="black"/>
              </a:solidFill>
              <a:cs typeface="Calibri"/>
            </a:endParaRPr>
          </a:p>
          <a:p>
            <a:pPr marL="0" indent="0" defTabSz="966612">
              <a:lnSpc>
                <a:spcPct val="90000"/>
              </a:lnSpc>
              <a:spcBef>
                <a:spcPts val="1057"/>
              </a:spcBef>
              <a:buClr>
                <a:srgbClr val="0070C0"/>
              </a:buClr>
              <a:buFont typeface="Wingdings" panose="05000000000000000000" pitchFamily="2" charset="2"/>
              <a:buNone/>
              <a:defRPr/>
            </a:pPr>
            <a:r>
              <a:rPr lang="en-US" sz="1400" b="1">
                <a:solidFill>
                  <a:prstClr val="black"/>
                </a:solidFill>
                <a:latin typeface="Calibri "/>
              </a:rPr>
              <a:t>&lt;CLICK&gt;</a:t>
            </a:r>
            <a:endParaRPr lang="en-US" sz="1300">
              <a:solidFill>
                <a:prstClr val="black"/>
              </a:solidFill>
            </a:endParaRPr>
          </a:p>
          <a:p>
            <a:pPr marL="301625" indent="-301625" defTabSz="966612">
              <a:lnSpc>
                <a:spcPct val="90000"/>
              </a:lnSpc>
              <a:spcBef>
                <a:spcPts val="1057"/>
              </a:spcBef>
              <a:buClr>
                <a:srgbClr val="0070C0"/>
              </a:buClr>
              <a:buFont typeface="Wingdings" panose="05000000000000000000" pitchFamily="2" charset="2"/>
              <a:buChar char="§"/>
              <a:defRPr/>
            </a:pPr>
            <a:r>
              <a:rPr lang="en-US" sz="1300">
                <a:solidFill>
                  <a:prstClr val="black"/>
                </a:solidFill>
              </a:rPr>
              <a:t>Along with Concern that information from cluster investigations could be used to prosecute PLWH</a:t>
            </a:r>
            <a:endParaRPr lang="en-US" sz="1300">
              <a:solidFill>
                <a:prstClr val="black"/>
              </a:solidFill>
              <a:cs typeface="Calibri"/>
            </a:endParaRPr>
          </a:p>
          <a:p>
            <a:pPr marL="0" indent="0" defTabSz="966612">
              <a:lnSpc>
                <a:spcPct val="90000"/>
              </a:lnSpc>
              <a:spcBef>
                <a:spcPts val="1057"/>
              </a:spcBef>
              <a:buClr>
                <a:srgbClr val="0070C0"/>
              </a:buClr>
              <a:buFont typeface="Wingdings" panose="05000000000000000000" pitchFamily="2" charset="2"/>
              <a:buNone/>
              <a:defRPr/>
            </a:pPr>
            <a:r>
              <a:rPr lang="en-US" sz="1400" b="1">
                <a:solidFill>
                  <a:prstClr val="black"/>
                </a:solidFill>
                <a:latin typeface="Calibri "/>
              </a:rPr>
              <a:t>&lt;CLICK&gt;</a:t>
            </a:r>
            <a:endParaRPr lang="en-US" sz="1300">
              <a:solidFill>
                <a:prstClr val="black"/>
              </a:solidFill>
            </a:endParaRPr>
          </a:p>
          <a:p>
            <a:pPr marL="301625" indent="-301625" defTabSz="966612">
              <a:lnSpc>
                <a:spcPct val="90000"/>
              </a:lnSpc>
              <a:spcBef>
                <a:spcPts val="1057"/>
              </a:spcBef>
              <a:buClr>
                <a:srgbClr val="0070C0"/>
              </a:buClr>
              <a:buFont typeface="Wingdings" panose="05000000000000000000" pitchFamily="2" charset="2"/>
              <a:buChar char="§"/>
              <a:defRPr/>
            </a:pPr>
            <a:r>
              <a:rPr lang="en-US" sz="1300">
                <a:solidFill>
                  <a:prstClr val="black"/>
                </a:solidFill>
              </a:rPr>
              <a:t>We are doing this work nationally in the context of Outdated laws and practices, specifically </a:t>
            </a:r>
          </a:p>
          <a:p>
            <a:pPr marL="302066" indent="-302066" defTabSz="966612">
              <a:lnSpc>
                <a:spcPct val="90000"/>
              </a:lnSpc>
              <a:spcBef>
                <a:spcPts val="1057"/>
              </a:spcBef>
              <a:buClr>
                <a:srgbClr val="0070C0"/>
              </a:buClr>
              <a:buFont typeface="Wingdings" panose="05000000000000000000" pitchFamily="2" charset="2"/>
              <a:buChar char="§"/>
              <a:defRPr/>
            </a:pPr>
            <a:r>
              <a:rPr lang="en-US" sz="1300">
                <a:solidFill>
                  <a:prstClr val="black"/>
                </a:solidFill>
              </a:rPr>
              <a:t>HIV-specific criminalization statutes AND</a:t>
            </a:r>
            <a:endParaRPr lang="en-US" sz="1300">
              <a:solidFill>
                <a:prstClr val="black"/>
              </a:solidFill>
              <a:cs typeface="Calibri"/>
            </a:endParaRPr>
          </a:p>
          <a:p>
            <a:pPr marL="784860" lvl="1" indent="-301625" defTabSz="966612">
              <a:lnSpc>
                <a:spcPct val="90000"/>
              </a:lnSpc>
              <a:spcBef>
                <a:spcPts val="529"/>
              </a:spcBef>
              <a:buClr>
                <a:srgbClr val="0070C0"/>
              </a:buClr>
              <a:buSzPct val="75000"/>
              <a:buFont typeface="Wingdings" panose="05000000000000000000" pitchFamily="2" charset="2"/>
              <a:buChar char="§"/>
              <a:defRPr/>
            </a:pPr>
            <a:r>
              <a:rPr lang="en-US" sz="1300">
                <a:solidFill>
                  <a:prstClr val="black"/>
                </a:solidFill>
              </a:rPr>
              <a:t>Using HIV status to enhance sentencing even in the absence of HIV-specific laws</a:t>
            </a:r>
            <a:endParaRPr lang="en-US" sz="1300">
              <a:solidFill>
                <a:prstClr val="black"/>
              </a:solidFill>
              <a:cs typeface="Calibri"/>
            </a:endParaRPr>
          </a:p>
          <a:p>
            <a:endParaRPr lang="en-US" sz="1300"/>
          </a:p>
          <a:p>
            <a:r>
              <a:rPr lang="en-US" sz="1300"/>
              <a:t>We will be discussing the issue of HIV related laws in [insert jurisdiction] in Part 3.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112</a:t>
            </a:fld>
            <a:endParaRPr lang="en-US"/>
          </a:p>
        </p:txBody>
      </p:sp>
    </p:spTree>
    <p:extLst>
      <p:ext uri="{BB962C8B-B14F-4D97-AF65-F5344CB8AC3E}">
        <p14:creationId xmlns:p14="http://schemas.microsoft.com/office/powerpoint/2010/main" val="3400457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solidFill>
                  <a:prstClr val="black"/>
                </a:solidFill>
              </a:rPr>
              <a:t>Some community members and others question the effectiveness of cluster detection and response: </a:t>
            </a:r>
            <a:r>
              <a:rPr lang="en-US" sz="1300"/>
              <a:t>Questions that came up in interviews with community members about these health department activities include:</a:t>
            </a:r>
          </a:p>
          <a:p>
            <a:pPr defTabSz="966612">
              <a:defRPr/>
            </a:pPr>
            <a:endParaRPr lang="en-US" sz="1300">
              <a:solidFill>
                <a:prstClr val="black"/>
              </a:solidFill>
            </a:endParaRPr>
          </a:p>
          <a:p>
            <a:pPr marL="483306" lvl="1" defTabSz="966612">
              <a:buFont typeface="Wingdings" panose="05000000000000000000" pitchFamily="2" charset="2"/>
              <a:buChar char="§"/>
              <a:defRPr/>
            </a:pPr>
            <a:r>
              <a:rPr lang="en-US" sz="1300">
                <a:solidFill>
                  <a:prstClr val="black"/>
                </a:solidFill>
              </a:rPr>
              <a:t>Have they interrupted rapid transmission?</a:t>
            </a:r>
          </a:p>
          <a:p>
            <a:pPr marL="483306" lvl="1" defTabSz="966612">
              <a:buFont typeface="Wingdings" panose="05000000000000000000" pitchFamily="2" charset="2"/>
              <a:buChar char="§"/>
              <a:defRPr/>
            </a:pPr>
            <a:r>
              <a:rPr lang="en-US" sz="1300">
                <a:solidFill>
                  <a:prstClr val="black"/>
                </a:solidFill>
              </a:rPr>
              <a:t>Have they found undiagnosed persons? Has the HD Linked people to care? To </a:t>
            </a:r>
            <a:r>
              <a:rPr lang="en-US" sz="1300" err="1">
                <a:solidFill>
                  <a:prstClr val="black"/>
                </a:solidFill>
              </a:rPr>
              <a:t>PrEP</a:t>
            </a:r>
            <a:r>
              <a:rPr lang="en-US" sz="1300">
                <a:solidFill>
                  <a:prstClr val="black"/>
                </a:solidFill>
              </a:rPr>
              <a:t>?</a:t>
            </a:r>
          </a:p>
          <a:p>
            <a:pPr marL="483306" lvl="1" defTabSz="966612">
              <a:buFont typeface="Wingdings" panose="05000000000000000000" pitchFamily="2" charset="2"/>
              <a:buChar char="§"/>
              <a:defRPr/>
            </a:pPr>
            <a:r>
              <a:rPr lang="en-US" sz="1300">
                <a:solidFill>
                  <a:prstClr val="black"/>
                </a:solidFill>
              </a:rPr>
              <a:t>Have they Provided services to people in a cluster who did not have them?</a:t>
            </a:r>
          </a:p>
          <a:p>
            <a:pPr marL="483306" lvl="1" defTabSz="966612">
              <a:buFont typeface="Wingdings" panose="05000000000000000000" pitchFamily="2" charset="2"/>
              <a:buChar char="§"/>
              <a:defRPr/>
            </a:pPr>
            <a:r>
              <a:rPr lang="en-US" sz="1300">
                <a:solidFill>
                  <a:prstClr val="black"/>
                </a:solidFill>
              </a:rPr>
              <a:t>Has there been Any cost benefit analysis, or any evidence that cluster detection and response is better than or different from field staff doing regular DIS field activities?</a:t>
            </a:r>
          </a:p>
          <a:p>
            <a:pPr marL="0" lvl="1" defTabSz="966612">
              <a:buFont typeface="Wingdings" panose="05000000000000000000" pitchFamily="2" charset="2"/>
              <a:buNone/>
              <a:defRPr/>
            </a:pPr>
            <a:r>
              <a:rPr lang="en-US" sz="1400" b="1">
                <a:solidFill>
                  <a:prstClr val="black"/>
                </a:solidFill>
                <a:latin typeface="Calibri "/>
              </a:rPr>
              <a:t>&lt;CLICK&gt;</a:t>
            </a:r>
            <a:endParaRPr lang="en-US" sz="1300">
              <a:solidFill>
                <a:prstClr val="black"/>
              </a:solidFill>
            </a:endParaRPr>
          </a:p>
          <a:p>
            <a:pPr defTabSz="966612">
              <a:buFont typeface="Wingdings" panose="05000000000000000000" pitchFamily="2" charset="2"/>
              <a:buChar char="§"/>
              <a:defRPr/>
            </a:pPr>
            <a:r>
              <a:rPr lang="en-US" sz="1300">
                <a:solidFill>
                  <a:prstClr val="black"/>
                </a:solidFill>
              </a:rPr>
              <a:t> These are essential questions, and we recommend that Health departments track these outcomes to measure effectiveness of this work</a:t>
            </a:r>
          </a:p>
          <a:p>
            <a:pPr defTabSz="966612">
              <a:defRPr/>
            </a:pPr>
            <a:r>
              <a:rPr lang="en-US" sz="1400" b="1">
                <a:solidFill>
                  <a:prstClr val="black"/>
                </a:solidFill>
                <a:latin typeface="Calibri "/>
              </a:rPr>
              <a:t>&lt;CLICK&gt;</a:t>
            </a:r>
            <a:endParaRPr lang="en-US" sz="1300">
              <a:solidFill>
                <a:prstClr val="black"/>
              </a:solidFill>
            </a:endParaRPr>
          </a:p>
          <a:p>
            <a:pPr defTabSz="966612">
              <a:buFont typeface="Wingdings" panose="05000000000000000000" pitchFamily="2" charset="2"/>
              <a:buChar char="§"/>
              <a:defRPr/>
            </a:pPr>
            <a:r>
              <a:rPr lang="en-US" sz="1300">
                <a:solidFill>
                  <a:prstClr val="black"/>
                </a:solidFill>
              </a:rPr>
              <a:t>As a relatively newer health department activity, the lack of rigorous national evaluation on outcomes and effectiveness of cluster detection and response can undermine this work</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113</a:t>
            </a:fld>
            <a:endParaRPr lang="en-US"/>
          </a:p>
        </p:txBody>
      </p:sp>
    </p:spTree>
    <p:extLst>
      <p:ext uri="{BB962C8B-B14F-4D97-AF65-F5344CB8AC3E}">
        <p14:creationId xmlns:p14="http://schemas.microsoft.com/office/powerpoint/2010/main" val="17418184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So, how do we move forward? How do we accomplish what is in the definition of community engagement that I presented at the beginning of this section of today’s webinar?</a:t>
            </a:r>
          </a:p>
          <a:p>
            <a:endParaRPr lang="en-US" sz="1300"/>
          </a:p>
          <a:p>
            <a:r>
              <a:rPr lang="en-US" sz="1300"/>
              <a:t>We offer these thoughts:</a:t>
            </a:r>
            <a:endParaRPr lang="en-US" sz="1300">
              <a:cs typeface="Calibri"/>
            </a:endParaRPr>
          </a:p>
          <a:p>
            <a:endParaRPr lang="en-US" sz="1300"/>
          </a:p>
          <a:p>
            <a:pPr marL="301625" indent="-301625" defTabSz="966612">
              <a:lnSpc>
                <a:spcPct val="90000"/>
              </a:lnSpc>
              <a:spcBef>
                <a:spcPts val="634"/>
              </a:spcBef>
              <a:spcAft>
                <a:spcPts val="634"/>
              </a:spcAft>
              <a:buClr>
                <a:srgbClr val="0070C0"/>
              </a:buClr>
              <a:buFont typeface="Wingdings" panose="05000000000000000000" pitchFamily="2" charset="2"/>
              <a:buChar char="§"/>
              <a:defRPr/>
            </a:pPr>
            <a:r>
              <a:rPr lang="en-US" sz="1300">
                <a:solidFill>
                  <a:prstClr val="black"/>
                </a:solidFill>
              </a:rPr>
              <a:t>Explore with the community the difference between cluster detection and response and routine follow-up by the health department to better understand concerns</a:t>
            </a:r>
            <a:endParaRPr lang="en-US" sz="1300">
              <a:solidFill>
                <a:prstClr val="black"/>
              </a:solidFill>
              <a:cs typeface="Calibri"/>
            </a:endParaRPr>
          </a:p>
          <a:p>
            <a:pPr marL="0" marR="0" lvl="0" indent="0" algn="l" defTabSz="966612" rtl="0" eaLnBrk="1" fontAlgn="auto" latinLnBrk="0" hangingPunct="1">
              <a:lnSpc>
                <a:spcPct val="90000"/>
              </a:lnSpc>
              <a:spcBef>
                <a:spcPts val="634"/>
              </a:spcBef>
              <a:spcAft>
                <a:spcPts val="634"/>
              </a:spcAft>
              <a:buClr>
                <a:srgbClr val="0070C0"/>
              </a:buClr>
              <a:buSzTx/>
              <a:buFont typeface="Wingdings" panose="05000000000000000000" pitchFamily="2" charset="2"/>
              <a:buNone/>
              <a:tabLst/>
              <a:defRPr/>
            </a:pPr>
            <a:endParaRPr lang="en-US" sz="1300" b="1">
              <a:solidFill>
                <a:prstClr val="black"/>
              </a:solidFill>
            </a:endParaRPr>
          </a:p>
          <a:p>
            <a:pPr marL="0" marR="0" lvl="0" indent="0" algn="l" defTabSz="966612" rtl="0" eaLnBrk="1" fontAlgn="auto" latinLnBrk="0" hangingPunct="1">
              <a:lnSpc>
                <a:spcPct val="90000"/>
              </a:lnSpc>
              <a:spcBef>
                <a:spcPts val="634"/>
              </a:spcBef>
              <a:spcAft>
                <a:spcPts val="634"/>
              </a:spcAft>
              <a:buClr>
                <a:srgbClr val="0070C0"/>
              </a:buClr>
              <a:buSzTx/>
              <a:buFont typeface="Wingdings" panose="05000000000000000000" pitchFamily="2" charset="2"/>
              <a:buNone/>
              <a:tabLst/>
              <a:defRPr/>
            </a:pPr>
            <a:r>
              <a:rPr lang="en-US" sz="1300" b="1">
                <a:solidFill>
                  <a:prstClr val="black"/>
                </a:solidFill>
              </a:rPr>
              <a:t>LISTEN and BELIEVE </a:t>
            </a:r>
            <a:r>
              <a:rPr lang="en-US" sz="1300">
                <a:solidFill>
                  <a:prstClr val="black"/>
                </a:solidFill>
              </a:rPr>
              <a:t>what people say about their experiences and concerns</a:t>
            </a:r>
            <a:endParaRPr lang="en-US" sz="1300">
              <a:solidFill>
                <a:prstClr val="black"/>
              </a:solidFill>
              <a:latin typeface="+mn-lt"/>
              <a:cs typeface="Calibri"/>
            </a:endParaRPr>
          </a:p>
          <a:p>
            <a:pPr marL="0" indent="0" defTabSz="966612">
              <a:lnSpc>
                <a:spcPct val="90000"/>
              </a:lnSpc>
              <a:spcBef>
                <a:spcPts val="634"/>
              </a:spcBef>
              <a:spcAft>
                <a:spcPts val="634"/>
              </a:spcAft>
              <a:buClr>
                <a:srgbClr val="0070C0"/>
              </a:buClr>
              <a:buFont typeface="Wingdings" panose="05000000000000000000" pitchFamily="2" charset="2"/>
              <a:buNone/>
              <a:defRPr/>
            </a:pPr>
            <a:r>
              <a:rPr lang="en-US" sz="1400" b="1">
                <a:solidFill>
                  <a:prstClr val="black"/>
                </a:solidFill>
                <a:latin typeface="Calibri "/>
              </a:rPr>
              <a:t>&lt;CLICK&gt;</a:t>
            </a:r>
            <a:endParaRPr lang="en-US" sz="1300">
              <a:solidFill>
                <a:prstClr val="black"/>
              </a:solidFill>
            </a:endParaRPr>
          </a:p>
          <a:p>
            <a:pPr marL="301625" indent="-301625" defTabSz="966612">
              <a:lnSpc>
                <a:spcPct val="90000"/>
              </a:lnSpc>
              <a:spcBef>
                <a:spcPts val="634"/>
              </a:spcBef>
              <a:spcAft>
                <a:spcPts val="634"/>
              </a:spcAft>
              <a:buClr>
                <a:srgbClr val="0070C0"/>
              </a:buClr>
              <a:buFont typeface="Wingdings" panose="05000000000000000000" pitchFamily="2" charset="2"/>
              <a:buChar char="§"/>
              <a:defRPr/>
            </a:pPr>
            <a:r>
              <a:rPr lang="en-US" sz="1300">
                <a:solidFill>
                  <a:prstClr val="black"/>
                </a:solidFill>
              </a:rPr>
              <a:t>Address specific concerns of the various communities (e.g., immigration for Latinx communities)</a:t>
            </a:r>
            <a:endParaRPr lang="en-US" sz="1300">
              <a:solidFill>
                <a:prstClr val="black"/>
              </a:solidFill>
              <a:cs typeface="Calibri"/>
            </a:endParaRPr>
          </a:p>
          <a:p>
            <a:pPr lvl="2" indent="-301625" defTabSz="966612">
              <a:lnSpc>
                <a:spcPct val="90000"/>
              </a:lnSpc>
              <a:spcBef>
                <a:spcPts val="634"/>
              </a:spcBef>
              <a:spcAft>
                <a:spcPts val="634"/>
              </a:spcAft>
              <a:buClr>
                <a:srgbClr val="0070C0"/>
              </a:buClr>
              <a:buFont typeface="Wingdings" panose="05000000000000000000" pitchFamily="2" charset="2"/>
              <a:buChar char="§"/>
              <a:defRPr/>
            </a:pPr>
            <a:r>
              <a:rPr lang="en-US" sz="1300">
                <a:solidFill>
                  <a:prstClr val="black"/>
                </a:solidFill>
              </a:rPr>
              <a:t>E.g., for Latinx populations, hire members of the community, including those who are bilingual, to do the contacting with members of the cluster(s); </a:t>
            </a:r>
            <a:endParaRPr lang="en-US" sz="1300">
              <a:solidFill>
                <a:prstClr val="black"/>
              </a:solidFill>
              <a:cs typeface="Calibri" panose="020F0502020204030204"/>
            </a:endParaRPr>
          </a:p>
          <a:p>
            <a:pPr marL="483306" lvl="1" defTabSz="966612">
              <a:lnSpc>
                <a:spcPct val="90000"/>
              </a:lnSpc>
              <a:spcBef>
                <a:spcPts val="634"/>
              </a:spcBef>
              <a:spcAft>
                <a:spcPts val="634"/>
              </a:spcAft>
              <a:buClr>
                <a:srgbClr val="0070C0"/>
              </a:buClr>
              <a:buSzPct val="75000"/>
              <a:defRPr/>
            </a:pPr>
            <a:endParaRPr lang="en-US" sz="1300">
              <a:solidFill>
                <a:prstClr val="black"/>
              </a:solidFill>
            </a:endParaRPr>
          </a:p>
          <a:p>
            <a:pPr marL="301625" indent="-301625" defTabSz="966612">
              <a:lnSpc>
                <a:spcPct val="90000"/>
              </a:lnSpc>
              <a:spcBef>
                <a:spcPts val="634"/>
              </a:spcBef>
              <a:spcAft>
                <a:spcPts val="634"/>
              </a:spcAft>
              <a:buClr>
                <a:srgbClr val="0070C0"/>
              </a:buClr>
              <a:buFont typeface="Wingdings" panose="05000000000000000000" pitchFamily="2" charset="2"/>
              <a:buChar char="§"/>
              <a:defRPr/>
            </a:pPr>
            <a:r>
              <a:rPr lang="en-US" sz="1300">
                <a:solidFill>
                  <a:prstClr val="black"/>
                </a:solidFill>
              </a:rPr>
              <a:t>Look into whether concerns have changed since the beginning of the pandemic</a:t>
            </a:r>
            <a:endParaRPr lang="en-US" sz="1300">
              <a:solidFill>
                <a:prstClr val="black"/>
              </a:solidFill>
              <a:cs typeface="Calibri"/>
            </a:endParaRPr>
          </a:p>
          <a:p>
            <a:pPr marL="784860" lvl="1" indent="-301625" defTabSz="966612">
              <a:lnSpc>
                <a:spcPct val="90000"/>
              </a:lnSpc>
              <a:spcBef>
                <a:spcPts val="634"/>
              </a:spcBef>
              <a:spcAft>
                <a:spcPts val="634"/>
              </a:spcAft>
              <a:buClr>
                <a:srgbClr val="0070C0"/>
              </a:buClr>
              <a:buSzPct val="75000"/>
              <a:buFont typeface="Wingdings" panose="05000000000000000000" pitchFamily="2" charset="2"/>
              <a:buChar char="§"/>
              <a:defRPr/>
            </a:pPr>
            <a:r>
              <a:rPr lang="en-US" sz="1300">
                <a:solidFill>
                  <a:prstClr val="black"/>
                </a:solidFill>
              </a:rPr>
              <a:t>Are there more or fewer requests for assistance with linkage to care?</a:t>
            </a:r>
            <a:endParaRPr lang="en-US" sz="1300">
              <a:solidFill>
                <a:prstClr val="black"/>
              </a:solidFill>
              <a:cs typeface="Calibri"/>
            </a:endParaRPr>
          </a:p>
          <a:p>
            <a:pPr marL="784860" lvl="1" indent="-301625" defTabSz="966612">
              <a:lnSpc>
                <a:spcPct val="90000"/>
              </a:lnSpc>
              <a:spcBef>
                <a:spcPts val="634"/>
              </a:spcBef>
              <a:spcAft>
                <a:spcPts val="634"/>
              </a:spcAft>
              <a:buClr>
                <a:srgbClr val="0070C0"/>
              </a:buClr>
              <a:buSzPct val="75000"/>
              <a:buFont typeface="Wingdings" panose="05000000000000000000" pitchFamily="2" charset="2"/>
              <a:buChar char="§"/>
              <a:defRPr/>
            </a:pPr>
            <a:r>
              <a:rPr lang="en-US" sz="1300">
                <a:solidFill>
                  <a:prstClr val="black"/>
                </a:solidFill>
              </a:rPr>
              <a:t>Is there Less trust in the health department?</a:t>
            </a:r>
            <a:endParaRPr lang="en-US" sz="1300">
              <a:solidFill>
                <a:prstClr val="black"/>
              </a:solidFill>
              <a:cs typeface="Calibri"/>
            </a:endParaRPr>
          </a:p>
          <a:p>
            <a:pPr marL="483306" lvl="1" indent="0" defTabSz="966612">
              <a:lnSpc>
                <a:spcPct val="90000"/>
              </a:lnSpc>
              <a:spcBef>
                <a:spcPts val="634"/>
              </a:spcBef>
              <a:spcAft>
                <a:spcPts val="634"/>
              </a:spcAft>
              <a:buClr>
                <a:srgbClr val="0070C0"/>
              </a:buClr>
              <a:buSzPct val="75000"/>
              <a:buFont typeface="Wingdings" panose="05000000000000000000" pitchFamily="2" charset="2"/>
              <a:buNone/>
              <a:defRPr/>
            </a:pPr>
            <a:endParaRPr lang="en-US" sz="1300">
              <a:solidFill>
                <a:prstClr val="black"/>
              </a:solidFill>
            </a:endParaRPr>
          </a:p>
          <a:p>
            <a:pPr marL="26035" lvl="0" indent="0" defTabSz="966612">
              <a:lnSpc>
                <a:spcPct val="90000"/>
              </a:lnSpc>
              <a:spcBef>
                <a:spcPts val="634"/>
              </a:spcBef>
              <a:spcAft>
                <a:spcPts val="634"/>
              </a:spcAft>
              <a:buClr>
                <a:srgbClr val="0070C0"/>
              </a:buClr>
              <a:buSzPct val="75000"/>
              <a:buFont typeface="Wingdings" panose="05000000000000000000" pitchFamily="2" charset="2"/>
              <a:buNone/>
              <a:defRPr/>
            </a:pPr>
            <a:r>
              <a:rPr lang="en-US" sz="1300">
                <a:solidFill>
                  <a:prstClr val="black"/>
                </a:solidFill>
              </a:rPr>
              <a:t>Take into account and act on what you hear in response to these questions.</a:t>
            </a:r>
            <a:endParaRPr lang="en-US" sz="1300">
              <a:solidFill>
                <a:prstClr val="black"/>
              </a:solidFill>
              <a:cs typeface="Calibri"/>
            </a:endParaRPr>
          </a:p>
          <a:p>
            <a:pPr marL="26106" lvl="0" indent="0" defTabSz="966612">
              <a:lnSpc>
                <a:spcPct val="90000"/>
              </a:lnSpc>
              <a:spcBef>
                <a:spcPts val="634"/>
              </a:spcBef>
              <a:spcAft>
                <a:spcPts val="634"/>
              </a:spcAft>
              <a:buClr>
                <a:srgbClr val="0070C0"/>
              </a:buClr>
              <a:buSzPct val="75000"/>
              <a:buFont typeface="Wingdings" panose="05000000000000000000" pitchFamily="2" charset="2"/>
              <a:buNone/>
              <a:defRPr/>
            </a:pPr>
            <a:endParaRPr lang="en-US" sz="1300">
              <a:solidFill>
                <a:prstClr val="black"/>
              </a:solidFill>
            </a:endParaRPr>
          </a:p>
          <a:p>
            <a:pPr marL="26035" lvl="0" indent="0" defTabSz="966612">
              <a:lnSpc>
                <a:spcPct val="90000"/>
              </a:lnSpc>
              <a:spcBef>
                <a:spcPts val="634"/>
              </a:spcBef>
              <a:spcAft>
                <a:spcPts val="634"/>
              </a:spcAft>
              <a:buClr>
                <a:srgbClr val="0070C0"/>
              </a:buClr>
              <a:buSzPct val="75000"/>
              <a:buFont typeface="Wingdings" panose="05000000000000000000" pitchFamily="2" charset="2"/>
              <a:buNone/>
              <a:defRPr/>
            </a:pPr>
            <a:r>
              <a:rPr lang="en-US" sz="1400" b="1">
                <a:solidFill>
                  <a:prstClr val="black"/>
                </a:solidFill>
                <a:latin typeface="Calibri "/>
              </a:rPr>
              <a:t>&lt;CLICK&gt;</a:t>
            </a:r>
            <a:endParaRPr lang="en-US" sz="1300">
              <a:solidFill>
                <a:prstClr val="black"/>
              </a:solidFill>
              <a:cs typeface="Calibri" panose="020F0502020204030204"/>
            </a:endParaRPr>
          </a:p>
          <a:p>
            <a:pPr marL="327660" lvl="0" indent="-301625" defTabSz="966612">
              <a:lnSpc>
                <a:spcPct val="90000"/>
              </a:lnSpc>
              <a:spcBef>
                <a:spcPts val="634"/>
              </a:spcBef>
              <a:spcAft>
                <a:spcPts val="634"/>
              </a:spcAft>
              <a:buClr>
                <a:srgbClr val="0070C0"/>
              </a:buClr>
              <a:buSzPct val="75000"/>
              <a:buFont typeface="Wingdings" panose="05000000000000000000" pitchFamily="2" charset="2"/>
              <a:buChar char="§"/>
              <a:defRPr/>
            </a:pPr>
            <a:r>
              <a:rPr lang="en-US" sz="1300">
                <a:solidFill>
                  <a:prstClr val="black"/>
                </a:solidFill>
              </a:rPr>
              <a:t>Use people first language (an example of this is saying a person living with HIV instead of an HIV-infected person)</a:t>
            </a:r>
            <a:endParaRPr lang="en-US" sz="1300">
              <a:solidFill>
                <a:prstClr val="black"/>
              </a:solidFill>
              <a:cs typeface="Calibri"/>
            </a:endParaRPr>
          </a:p>
          <a:p>
            <a:pPr marL="483306" lvl="1" defTabSz="966612">
              <a:lnSpc>
                <a:spcPct val="90000"/>
              </a:lnSpc>
              <a:spcBef>
                <a:spcPts val="634"/>
              </a:spcBef>
              <a:spcAft>
                <a:spcPts val="634"/>
              </a:spcAft>
              <a:buClr>
                <a:srgbClr val="0070C0"/>
              </a:buClr>
              <a:buSzPct val="75000"/>
              <a:defRPr/>
            </a:pPr>
            <a:endParaRPr lang="en-US" sz="1300">
              <a:solidFill>
                <a:prstClr val="black"/>
              </a:solidFill>
            </a:endParaRPr>
          </a:p>
          <a:p>
            <a:pPr marL="301625" indent="-301625" defTabSz="966612">
              <a:lnSpc>
                <a:spcPct val="90000"/>
              </a:lnSpc>
              <a:spcBef>
                <a:spcPts val="634"/>
              </a:spcBef>
              <a:spcAft>
                <a:spcPts val="634"/>
              </a:spcAft>
              <a:buClr>
                <a:srgbClr val="0070C0"/>
              </a:buClr>
              <a:buFont typeface="Wingdings" panose="05000000000000000000" pitchFamily="2" charset="2"/>
              <a:buChar char="§"/>
              <a:defRPr/>
            </a:pPr>
            <a:r>
              <a:rPr lang="en-US" sz="1300">
                <a:solidFill>
                  <a:prstClr val="black"/>
                </a:solidFill>
              </a:rPr>
              <a:t>Use plain language</a:t>
            </a:r>
            <a:endParaRPr lang="en-US" sz="1300">
              <a:solidFill>
                <a:prstClr val="black"/>
              </a:solidFill>
              <a:cs typeface="Calibri"/>
            </a:endParaRPr>
          </a:p>
          <a:p>
            <a:pPr marL="784860" lvl="1" indent="-301625" defTabSz="966612">
              <a:lnSpc>
                <a:spcPct val="90000"/>
              </a:lnSpc>
              <a:spcBef>
                <a:spcPts val="634"/>
              </a:spcBef>
              <a:spcAft>
                <a:spcPts val="634"/>
              </a:spcAft>
              <a:buClr>
                <a:srgbClr val="0070C0"/>
              </a:buClr>
              <a:buSzPct val="75000"/>
              <a:buFont typeface="Wingdings" panose="05000000000000000000" pitchFamily="2" charset="2"/>
              <a:buChar char="§"/>
              <a:defRPr/>
            </a:pPr>
            <a:r>
              <a:rPr lang="en-US" sz="1300">
                <a:solidFill>
                  <a:prstClr val="black"/>
                </a:solidFill>
              </a:rPr>
              <a:t>Train field staff on language and the importance of listening </a:t>
            </a:r>
            <a:endParaRPr lang="en-US" sz="1300">
              <a:solidFill>
                <a:prstClr val="black"/>
              </a:solidFill>
              <a:cs typeface="Calibri"/>
            </a:endParaRPr>
          </a:p>
          <a:p>
            <a:pPr marL="26106" lvl="0" indent="0" defTabSz="966612">
              <a:lnSpc>
                <a:spcPct val="90000"/>
              </a:lnSpc>
              <a:spcBef>
                <a:spcPts val="634"/>
              </a:spcBef>
              <a:spcAft>
                <a:spcPts val="634"/>
              </a:spcAft>
              <a:buClr>
                <a:srgbClr val="0070C0"/>
              </a:buClr>
              <a:buSzPct val="75000"/>
              <a:buFont typeface="Wingdings" panose="05000000000000000000" pitchFamily="2" charset="2"/>
              <a:buNone/>
              <a:defRPr/>
            </a:pPr>
            <a:endParaRPr lang="en-US" sz="1300">
              <a:solidFill>
                <a:prstClr val="black"/>
              </a:solidFill>
            </a:endParaRPr>
          </a:p>
          <a:p>
            <a:endParaRPr lang="en-US" sz="1300"/>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114</a:t>
            </a:fld>
            <a:endParaRPr lang="en-US"/>
          </a:p>
        </p:txBody>
      </p:sp>
    </p:spTree>
    <p:extLst>
      <p:ext uri="{BB962C8B-B14F-4D97-AF65-F5344CB8AC3E}">
        <p14:creationId xmlns:p14="http://schemas.microsoft.com/office/powerpoint/2010/main" val="12836232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20000"/>
              </a:lnSpc>
              <a:spcBef>
                <a:spcPts val="634"/>
              </a:spcBef>
              <a:buClr>
                <a:srgbClr val="008FC5"/>
              </a:buClr>
              <a:buSzPct val="90000"/>
              <a:defRPr/>
            </a:pPr>
            <a:r>
              <a:rPr lang="en-US" sz="1300">
                <a:solidFill>
                  <a:prstClr val="black"/>
                </a:solidFill>
                <a:latin typeface="+mn-lt"/>
                <a:cs typeface="Calibri"/>
              </a:rPr>
              <a:t>Before we go into an activity where we can discuss this topic in breakout rooms, I want to summarize the issues around community engagement as well as protecting the data</a:t>
            </a:r>
          </a:p>
          <a:p>
            <a:pPr defTabSz="966612">
              <a:lnSpc>
                <a:spcPct val="120000"/>
              </a:lnSpc>
              <a:spcBef>
                <a:spcPts val="634"/>
              </a:spcBef>
              <a:buClr>
                <a:srgbClr val="008FC5"/>
              </a:buClr>
              <a:buSzPct val="90000"/>
              <a:defRPr/>
            </a:pPr>
            <a:endParaRPr lang="en-US" sz="1300">
              <a:solidFill>
                <a:prstClr val="black"/>
              </a:solidFill>
              <a:latin typeface="+mn-lt"/>
              <a:cs typeface="Calibri" panose="020F0502020204030204" pitchFamily="34" charset="0"/>
            </a:endParaRPr>
          </a:p>
          <a:p>
            <a:pPr marL="241300" indent="-241300" defTabSz="966612">
              <a:lnSpc>
                <a:spcPct val="120000"/>
              </a:lnSpc>
              <a:spcBef>
                <a:spcPts val="634"/>
              </a:spcBef>
              <a:buClr>
                <a:srgbClr val="008FC5"/>
              </a:buClr>
              <a:buSzPct val="90000"/>
              <a:buFont typeface="Wingdings" panose="05000000000000000000" pitchFamily="2" charset="2"/>
              <a:buChar char="§"/>
              <a:defRPr/>
            </a:pPr>
            <a:r>
              <a:rPr lang="en-US" sz="1300">
                <a:solidFill>
                  <a:prstClr val="black"/>
                </a:solidFill>
                <a:latin typeface="+mn-lt"/>
                <a:cs typeface="Calibri"/>
              </a:rPr>
              <a:t>Initial Activities should start a process for</a:t>
            </a:r>
          </a:p>
          <a:p>
            <a:pPr marL="784860" lvl="1" indent="-301625" defTabSz="966612">
              <a:lnSpc>
                <a:spcPct val="120000"/>
              </a:lnSpc>
              <a:spcBef>
                <a:spcPts val="634"/>
              </a:spcBef>
              <a:buClr>
                <a:srgbClr val="008FC5"/>
              </a:buClr>
              <a:buSzPct val="80000"/>
              <a:buFont typeface="Wingdings" panose="05000000000000000000" pitchFamily="2" charset="2"/>
              <a:buChar char="§"/>
              <a:defRPr/>
            </a:pPr>
            <a:r>
              <a:rPr lang="en-US" sz="1300" i="1">
                <a:solidFill>
                  <a:prstClr val="black"/>
                </a:solidFill>
                <a:latin typeface="+mn-lt"/>
                <a:cs typeface="Calibri"/>
              </a:rPr>
              <a:t>Ongoing</a:t>
            </a:r>
            <a:r>
              <a:rPr lang="en-US" sz="1300">
                <a:solidFill>
                  <a:prstClr val="black"/>
                </a:solidFill>
                <a:latin typeface="+mn-lt"/>
                <a:cs typeface="Calibri"/>
              </a:rPr>
              <a:t> community engagement including</a:t>
            </a:r>
          </a:p>
          <a:p>
            <a:pPr marL="784860" lvl="1" indent="-301625" defTabSz="966612">
              <a:lnSpc>
                <a:spcPct val="120000"/>
              </a:lnSpc>
              <a:spcBef>
                <a:spcPts val="634"/>
              </a:spcBef>
              <a:buClr>
                <a:srgbClr val="008FC5"/>
              </a:buClr>
              <a:buSzPct val="80000"/>
              <a:buFont typeface="Wingdings" panose="05000000000000000000" pitchFamily="2" charset="2"/>
              <a:buChar char="§"/>
              <a:defRPr/>
            </a:pPr>
            <a:r>
              <a:rPr lang="en-US" sz="1300">
                <a:solidFill>
                  <a:prstClr val="black"/>
                </a:solidFill>
                <a:cs typeface="Calibri"/>
              </a:rPr>
              <a:t>Recognize</a:t>
            </a:r>
            <a:r>
              <a:rPr lang="en-US" sz="1300">
                <a:solidFill>
                  <a:prstClr val="black"/>
                </a:solidFill>
                <a:latin typeface="+mn-lt"/>
                <a:cs typeface="Calibri"/>
              </a:rPr>
              <a:t> and </a:t>
            </a:r>
            <a:r>
              <a:rPr lang="en-US" sz="1300">
                <a:solidFill>
                  <a:prstClr val="black"/>
                </a:solidFill>
                <a:cs typeface="Calibri"/>
              </a:rPr>
              <a:t>Address</a:t>
            </a:r>
            <a:r>
              <a:rPr lang="en-US" sz="1300">
                <a:solidFill>
                  <a:prstClr val="black"/>
                </a:solidFill>
                <a:latin typeface="+mn-lt"/>
                <a:cs typeface="Calibri"/>
              </a:rPr>
              <a:t> stigma, which we will discuss next week during Part 3 of this series</a:t>
            </a:r>
          </a:p>
          <a:p>
            <a:pPr marL="784860" lvl="1" indent="-301625" defTabSz="966612">
              <a:lnSpc>
                <a:spcPct val="120000"/>
              </a:lnSpc>
              <a:spcBef>
                <a:spcPts val="634"/>
              </a:spcBef>
              <a:buClr>
                <a:srgbClr val="008FC5"/>
              </a:buClr>
              <a:buSzPct val="80000"/>
              <a:buFont typeface="Wingdings" panose="05000000000000000000" pitchFamily="2" charset="2"/>
              <a:buChar char="§"/>
              <a:defRPr/>
            </a:pPr>
            <a:r>
              <a:rPr lang="en-US" sz="1300">
                <a:solidFill>
                  <a:prstClr val="black"/>
                </a:solidFill>
                <a:latin typeface="+mn-lt"/>
                <a:cs typeface="Calibri"/>
              </a:rPr>
              <a:t>Ensure that the data are protected</a:t>
            </a:r>
          </a:p>
          <a:p>
            <a:pPr marL="784860" lvl="1" indent="-301625" defTabSz="966612">
              <a:lnSpc>
                <a:spcPct val="120000"/>
              </a:lnSpc>
              <a:spcBef>
                <a:spcPts val="634"/>
              </a:spcBef>
              <a:buClr>
                <a:srgbClr val="008FC5"/>
              </a:buClr>
              <a:buSzPct val="80000"/>
              <a:buFont typeface="Wingdings" panose="05000000000000000000" pitchFamily="2" charset="2"/>
              <a:buChar char="§"/>
              <a:defRPr/>
            </a:pPr>
            <a:r>
              <a:rPr lang="en-US" sz="1300">
                <a:solidFill>
                  <a:prstClr val="black"/>
                </a:solidFill>
                <a:latin typeface="+mn-lt"/>
                <a:cs typeface="Calibri"/>
              </a:rPr>
              <a:t>Assess criminal exposure laws; discuss how to change them and include the community in that process</a:t>
            </a:r>
          </a:p>
          <a:p>
            <a:pPr marL="483306" lvl="1" indent="0" defTabSz="966612">
              <a:lnSpc>
                <a:spcPct val="120000"/>
              </a:lnSpc>
              <a:spcBef>
                <a:spcPts val="634"/>
              </a:spcBef>
              <a:buClr>
                <a:srgbClr val="008FC5"/>
              </a:buClr>
              <a:buSzPct val="80000"/>
              <a:buFont typeface="Wingdings" panose="05000000000000000000" pitchFamily="2" charset="2"/>
              <a:buNone/>
              <a:defRPr/>
            </a:pPr>
            <a:endParaRPr lang="en-US" sz="1300">
              <a:solidFill>
                <a:prstClr val="black"/>
              </a:solidFill>
              <a:latin typeface="+mn-lt"/>
              <a:cs typeface="Calibri" panose="020F0502020204030204" pitchFamily="34" charset="0"/>
            </a:endParaRPr>
          </a:p>
          <a:p>
            <a:r>
              <a:rPr lang="en-US" sz="1300">
                <a:latin typeface="+mn-lt"/>
              </a:rPr>
              <a:t>Typical epidemiologic terms may be heard as dehumanizing</a:t>
            </a:r>
            <a:r>
              <a:rPr lang="en-US" sz="1300"/>
              <a:t>, for example:</a:t>
            </a:r>
            <a:endParaRPr lang="en-US" sz="1300">
              <a:latin typeface="+mn-lt"/>
              <a:cs typeface="Calibri"/>
            </a:endParaRPr>
          </a:p>
          <a:p>
            <a:pPr lvl="1"/>
            <a:endParaRPr lang="en-US" sz="1300">
              <a:latin typeface="+mn-lt"/>
            </a:endParaRPr>
          </a:p>
          <a:p>
            <a:pPr lvl="1"/>
            <a:r>
              <a:rPr lang="en-US" sz="1300">
                <a:latin typeface="+mn-lt"/>
              </a:rPr>
              <a:t>Calling people “cases,” “infections,” or “clusters”</a:t>
            </a:r>
            <a:endParaRPr lang="en-US" sz="1300">
              <a:latin typeface="+mn-lt"/>
              <a:cs typeface="Calibri"/>
            </a:endParaRPr>
          </a:p>
          <a:p>
            <a:pPr lvl="1"/>
            <a:r>
              <a:rPr lang="en-US" sz="1300"/>
              <a:t>Explore language used to describe the process</a:t>
            </a:r>
            <a:endParaRPr lang="en-US" sz="1300">
              <a:cs typeface="Calibri"/>
            </a:endParaRPr>
          </a:p>
          <a:p>
            <a:pPr marL="509412" lvl="1" indent="0" defTabSz="966612">
              <a:lnSpc>
                <a:spcPct val="120000"/>
              </a:lnSpc>
              <a:spcBef>
                <a:spcPts val="634"/>
              </a:spcBef>
              <a:buClr>
                <a:srgbClr val="008FC5"/>
              </a:buClr>
              <a:buSzPct val="80000"/>
              <a:buFont typeface="Arial" panose="020B0604020202020204" pitchFamily="34" charset="0"/>
              <a:buNone/>
              <a:defRPr/>
            </a:pPr>
            <a:endParaRPr lang="en-US" sz="1300">
              <a:solidFill>
                <a:prstClr val="black"/>
              </a:solidFill>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a:latin typeface="+mn-lt"/>
                <a:cs typeface="Calibri"/>
              </a:rPr>
              <a:t>To underscore this point, in October 2020 the entire issue of the American Journal of Bioethics was dedicated to community concerns with CDR. The lead editorial is titled “We Are People, Not Clusters”</a:t>
            </a:r>
          </a:p>
          <a:p>
            <a:endParaRPr lang="en-US" sz="1300">
              <a:latin typeface="+mn-lt"/>
              <a:cs typeface="Calibri" panose="020F0502020204030204" pitchFamily="34" charset="0"/>
            </a:endParaRPr>
          </a:p>
          <a:p>
            <a:pPr>
              <a:defRPr/>
            </a:pPr>
            <a:r>
              <a:rPr lang="en-US" sz="1300">
                <a:solidFill>
                  <a:prstClr val="black"/>
                </a:solidFill>
                <a:latin typeface="+mn-lt"/>
              </a:rPr>
              <a:t>I’d like to note here something about listening to community members. </a:t>
            </a:r>
            <a:r>
              <a:rPr lang="en-US" sz="1300" b="1">
                <a:solidFill>
                  <a:prstClr val="black"/>
                </a:solidFill>
                <a:latin typeface="+mn-lt"/>
              </a:rPr>
              <a:t>&lt;SLOW&gt;</a:t>
            </a:r>
            <a:r>
              <a:rPr lang="en-US" sz="1300">
                <a:solidFill>
                  <a:prstClr val="black"/>
                </a:solidFill>
                <a:latin typeface="+mn-lt"/>
              </a:rPr>
              <a:t> These concerns need to be heard and not just retorted. </a:t>
            </a:r>
            <a:r>
              <a:rPr lang="en-US" sz="1300">
                <a:cs typeface="Calibri"/>
              </a:rPr>
              <a:t>It can be common for HD staff to</a:t>
            </a:r>
            <a:r>
              <a:rPr lang="en-US" sz="1300">
                <a:latin typeface="+mn-lt"/>
                <a:cs typeface="Calibri"/>
              </a:rPr>
              <a:t> </a:t>
            </a:r>
            <a:r>
              <a:rPr lang="en-US" sz="1300">
                <a:cs typeface="Calibri"/>
              </a:rPr>
              <a:t>go </a:t>
            </a:r>
            <a:r>
              <a:rPr lang="en-US" sz="1300">
                <a:latin typeface="+mn-lt"/>
                <a:cs typeface="Calibri"/>
              </a:rPr>
              <a:t>into these discussions thinking "how can I convince </a:t>
            </a:r>
            <a:r>
              <a:rPr lang="en-US" sz="1300">
                <a:cs typeface="Calibri"/>
              </a:rPr>
              <a:t>the community</a:t>
            </a:r>
            <a:r>
              <a:rPr lang="en-US" sz="1300">
                <a:latin typeface="+mn-lt"/>
                <a:cs typeface="Calibri"/>
              </a:rPr>
              <a:t> to support this? How can I explain this so they will work with us?"</a:t>
            </a:r>
            <a:r>
              <a:rPr lang="en-US" sz="1300">
                <a:cs typeface="Calibri"/>
              </a:rPr>
              <a:t> </a:t>
            </a:r>
            <a:r>
              <a:rPr lang="en-US" sz="1300">
                <a:latin typeface="+mn-lt"/>
                <a:cs typeface="Calibri"/>
              </a:rPr>
              <a:t>It is natural, but I encourage you to, instead, go into these sessions from the perspective "I am here to listen and learn</a:t>
            </a:r>
            <a:r>
              <a:rPr lang="en-US" sz="1300">
                <a:cs typeface="Calibri"/>
              </a:rPr>
              <a:t>." </a:t>
            </a:r>
            <a:r>
              <a:rPr lang="en-US" sz="1300">
                <a:latin typeface="+mn-lt"/>
                <a:cs typeface="Calibri"/>
              </a:rPr>
              <a:t>Consider practicing conversations beforehand if you think you would find that helpful</a:t>
            </a:r>
            <a:r>
              <a:rPr lang="en-US" sz="1300">
                <a:cs typeface="Calibri"/>
              </a:rPr>
              <a:t>.</a:t>
            </a:r>
            <a:endParaRPr lang="en-US" sz="130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a:latin typeface="+mn-lt"/>
              <a:cs typeface="Arial" panose="020B0604020202020204" pitchFamily="34" charset="0"/>
            </a:endParaRPr>
          </a:p>
          <a:p>
            <a:pPr>
              <a:defRPr/>
            </a:pPr>
            <a:r>
              <a:rPr lang="en-US" sz="1300">
                <a:latin typeface="+mn-lt"/>
                <a:cs typeface="Calibri"/>
              </a:rPr>
              <a:t>And for community members who disagree with each other, the same advice </a:t>
            </a:r>
            <a:r>
              <a:rPr lang="en-US" sz="1300">
                <a:cs typeface="Calibri"/>
              </a:rPr>
              <a:t>holds --</a:t>
            </a:r>
            <a:r>
              <a:rPr lang="en-US" sz="1300">
                <a:latin typeface="+mn-lt"/>
                <a:cs typeface="Calibri"/>
              </a:rPr>
              <a:t> listening to and learning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a:solidFill>
                <a:prstClr val="black"/>
              </a:solidFill>
              <a:latin typeface="+mn-lt"/>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115</a:t>
            </a:fld>
            <a:endParaRPr lang="en-US"/>
          </a:p>
        </p:txBody>
      </p:sp>
    </p:spTree>
    <p:extLst>
      <p:ext uri="{BB962C8B-B14F-4D97-AF65-F5344CB8AC3E}">
        <p14:creationId xmlns:p14="http://schemas.microsoft.com/office/powerpoint/2010/main" val="1083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t>NOTE: The addition and timing of breakout rooms are up to the presenting jurisdiction. </a:t>
            </a:r>
            <a:r>
              <a:rPr lang="en-US" sz="1200"/>
              <a:t>We’re going to split into breakout rooms by </a:t>
            </a:r>
            <a:r>
              <a:rPr lang="en-US" b="1"/>
              <a:t>[region, role, organization, etc.]</a:t>
            </a:r>
            <a:r>
              <a:rPr lang="en-US" sz="1200" b="1"/>
              <a:t> </a:t>
            </a:r>
            <a:r>
              <a:rPr lang="en-US" sz="1200"/>
              <a:t>now so you can process and discuss everything we just shared. If you aren’t placed into a breakout room, there will be a box that pops up on the bottom-middle area of your screen asking you to choose a room. Please choose the </a:t>
            </a:r>
            <a:r>
              <a:rPr lang="en-US"/>
              <a:t>group</a:t>
            </a:r>
            <a:r>
              <a:rPr lang="en-US" sz="1200"/>
              <a:t> that categorizes you best. The breakout rooms will be for half an hour, and there will ten-, five-, and one-minute warning before they finish. These breakout rooms will not be recorded, and each room will have a facilitator and a note taker.</a:t>
            </a:r>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116</a:t>
            </a:fld>
            <a:endParaRPr lang="en-US"/>
          </a:p>
        </p:txBody>
      </p:sp>
    </p:spTree>
    <p:extLst>
      <p:ext uri="{BB962C8B-B14F-4D97-AF65-F5344CB8AC3E}">
        <p14:creationId xmlns:p14="http://schemas.microsoft.com/office/powerpoint/2010/main" val="4600188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Calibri" panose="020F0502020204030204" pitchFamily="34" charset="0"/>
              </a:rPr>
              <a:t>Again, to join a breakout room if you have not been preassigned and nothing pops up, you go into the bottom meeting control bar, and select breakout rooms.</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117</a:t>
            </a:fld>
            <a:endParaRPr lang="en-US"/>
          </a:p>
        </p:txBody>
      </p:sp>
    </p:spTree>
    <p:extLst>
      <p:ext uri="{BB962C8B-B14F-4D97-AF65-F5344CB8AC3E}">
        <p14:creationId xmlns:p14="http://schemas.microsoft.com/office/powerpoint/2010/main" val="12096692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These are the guiding questions that we’ve created, but they’re only meant to spur conversation, and your group is welcome to discuss anything that arose for you during this last section. Ultimately, the breakouts are an opportunity to connect with people from your region and brainstorm potential ideas/actions for moving forward. Thank you, and we’ll see everyone in about 30 minutes! </a:t>
            </a:r>
          </a:p>
          <a:p>
            <a:r>
              <a:rPr lang="en-US" sz="1200" b="1"/>
              <a:t>[cue breakout rooms]</a:t>
            </a:r>
          </a:p>
          <a:p>
            <a:pPr defTabSz="966612">
              <a:defRPr/>
            </a:pPr>
            <a:endParaRPr lang="en-US" sz="1200" b="0" i="0"/>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118</a:t>
            </a:fld>
            <a:endParaRPr lang="en-US"/>
          </a:p>
        </p:txBody>
      </p:sp>
    </p:spTree>
    <p:extLst>
      <p:ext uri="{BB962C8B-B14F-4D97-AF65-F5344CB8AC3E}">
        <p14:creationId xmlns:p14="http://schemas.microsoft.com/office/powerpoint/2010/main" val="4800647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Hi everyone, I hope your second breakout room was impactful! Before we close today’s webinar, I wanted to see if anyone has remaining logistics questions. Please unmute yourself and share your name, pronouns, and role before you ask a question, or you can put your question in the chat.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119</a:t>
            </a:fld>
            <a:endParaRPr lang="en-US"/>
          </a:p>
        </p:txBody>
      </p:sp>
    </p:spTree>
    <p:extLst>
      <p:ext uri="{BB962C8B-B14F-4D97-AF65-F5344CB8AC3E}">
        <p14:creationId xmlns:p14="http://schemas.microsoft.com/office/powerpoint/2010/main" val="4840795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The presenting jurisdiction can insert their desired contacts’ information on this slide. </a:t>
            </a:r>
          </a:p>
          <a:p>
            <a:endParaRPr lang="en-US"/>
          </a:p>
          <a:p>
            <a:r>
              <a:rPr lang="en-US"/>
              <a:t>As a reminder, the third and final part of this series is [insert date time and reminder info]</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120</a:t>
            </a:fld>
            <a:endParaRPr lang="en-US"/>
          </a:p>
        </p:txBody>
      </p:sp>
    </p:spTree>
    <p:extLst>
      <p:ext uri="{BB962C8B-B14F-4D97-AF65-F5344CB8AC3E}">
        <p14:creationId xmlns:p14="http://schemas.microsoft.com/office/powerpoint/2010/main" val="16069659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effectLst/>
                <a:latin typeface="Calibri"/>
                <a:ea typeface="Calibri" panose="020F0502020204030204" pitchFamily="34" charset="0"/>
                <a:cs typeface="Calibri"/>
              </a:rPr>
              <a:t>Hello everyone, and welcome to the Part 3 of the Learning Series: HIV Cluster Response: </a:t>
            </a:r>
            <a:r>
              <a:rPr lang="en-US" sz="1200"/>
              <a:t>Addressing Community Concerns: Data Release and HIV Criminalization Considerations &amp; HIV Stigma. </a:t>
            </a:r>
            <a:r>
              <a:rPr lang="en-US" sz="1200">
                <a:effectLst/>
                <a:latin typeface="Calibri"/>
                <a:ea typeface="Calibri" panose="020F0502020204030204" pitchFamily="34" charset="0"/>
                <a:cs typeface="Calibri"/>
              </a:rPr>
              <a:t>We’re excited to have you all here again!</a:t>
            </a:r>
            <a:r>
              <a:rPr lang="en-US">
                <a:latin typeface="Calibri"/>
                <a:ea typeface="Calibri" panose="020F0502020204030204" pitchFamily="34" charset="0"/>
                <a:cs typeface="Calibri"/>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121</a:t>
            </a:fld>
            <a:endParaRPr lang="en-US"/>
          </a:p>
        </p:txBody>
      </p:sp>
    </p:spTree>
    <p:extLst>
      <p:ext uri="{BB962C8B-B14F-4D97-AF65-F5344CB8AC3E}">
        <p14:creationId xmlns:p14="http://schemas.microsoft.com/office/powerpoint/2010/main" val="1666324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latin typeface="+mn-lt"/>
              </a:rPr>
              <a:t>The illnesses on the </a:t>
            </a:r>
            <a:r>
              <a:rPr lang="en-US" sz="1200" u="sng">
                <a:latin typeface="+mn-lt"/>
              </a:rPr>
              <a:t>next two slides </a:t>
            </a:r>
            <a:r>
              <a:rPr lang="en-US" sz="1200">
                <a:latin typeface="+mn-lt"/>
              </a:rPr>
              <a:t>are both required to be reported to health departments for public health action and are examples of disease surveillance data</a:t>
            </a:r>
            <a:r>
              <a:rPr lang="en-US" sz="1200"/>
              <a:t> to</a:t>
            </a:r>
            <a:r>
              <a:rPr lang="en-US" sz="1200">
                <a:latin typeface="+mn-lt"/>
              </a:rPr>
              <a:t> help put HIV surveillance into context.</a:t>
            </a:r>
          </a:p>
          <a:p>
            <a:pPr defTabSz="966612">
              <a:defRPr/>
            </a:pPr>
            <a:endParaRPr lang="en-US" sz="1200">
              <a:latin typeface="+mn-lt"/>
            </a:endParaRPr>
          </a:p>
          <a:p>
            <a:pPr defTabSz="966612">
              <a:defRPr/>
            </a:pPr>
            <a:r>
              <a:rPr lang="en-US" sz="1200">
                <a:latin typeface="+mn-lt"/>
              </a:rPr>
              <a:t>After these two slides I will discuss how HIV surveillance works, ethical considerations and data protection.</a:t>
            </a:r>
            <a:endParaRPr lang="en-US" sz="1200">
              <a:latin typeface="+mn-lt"/>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13</a:t>
            </a:fld>
            <a:endParaRPr lang="en-US"/>
          </a:p>
        </p:txBody>
      </p:sp>
    </p:spTree>
    <p:extLst>
      <p:ext uri="{BB962C8B-B14F-4D97-AF65-F5344CB8AC3E}">
        <p14:creationId xmlns:p14="http://schemas.microsoft.com/office/powerpoint/2010/main" val="195423801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Calibri" panose="020F0502020204030204" pitchFamily="34" charset="0"/>
                <a:ea typeface="Calibri" panose="020F0502020204030204" pitchFamily="34" charset="0"/>
                <a:cs typeface="Times New Roman" panose="02020603050405020304" pitchFamily="18" charset="0"/>
              </a:rPr>
              <a:t>Before we get started, I want to quickly go over expectations and logistics again. As a reminder, please stay muted while the speakers are presenting, but feel free to unmute yourself during discussion and Q+A sections if you want to speak. Please introduce yourself with your pronouns before you make a comment or ask a question. You can also submit questions/comments in the chat box outside of designated Q+A or discussion time. </a:t>
            </a: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122</a:t>
            </a:fld>
            <a:endParaRPr lang="en-US"/>
          </a:p>
        </p:txBody>
      </p:sp>
    </p:spTree>
    <p:extLst>
      <p:ext uri="{BB962C8B-B14F-4D97-AF65-F5344CB8AC3E}">
        <p14:creationId xmlns:p14="http://schemas.microsoft.com/office/powerpoint/2010/main" val="31186250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NOTE: Insert jurisdiction-specific dates to this slide. </a:t>
            </a:r>
          </a:p>
          <a:p>
            <a:endParaRPr lang="en-US"/>
          </a:p>
          <a:p>
            <a:pPr>
              <a:lnSpc>
                <a:spcPct val="107000"/>
              </a:lnSpc>
              <a:spcAft>
                <a:spcPts val="825"/>
              </a:spcAft>
            </a:pPr>
            <a:r>
              <a:rPr lang="en-US">
                <a:latin typeface="Calibri"/>
                <a:ea typeface="Calibri" panose="020F0502020204030204" pitchFamily="34" charset="0"/>
                <a:cs typeface="Calibri" panose="020F0502020204030204"/>
              </a:rPr>
              <a:t>This presentation is Part 3 of a three-part learning series for health department staff and partners at Community-Based Organizations. Each day is a blend of presentation slides and interactive discussion-based components. </a:t>
            </a:r>
          </a:p>
          <a:p>
            <a:pPr>
              <a:lnSpc>
                <a:spcPct val="107000"/>
              </a:lnSpc>
              <a:spcAft>
                <a:spcPts val="825"/>
              </a:spcAft>
            </a:pPr>
            <a:endParaRPr lang="en-US" i="1">
              <a:latin typeface="Calibri" panose="020F0502020204030204" pitchFamily="34" charset="0"/>
              <a:ea typeface="Calibri" panose="020F0502020204030204" pitchFamily="34" charset="0"/>
            </a:endParaRPr>
          </a:p>
          <a:p>
            <a:pPr>
              <a:lnSpc>
                <a:spcPct val="107000"/>
              </a:lnSpc>
              <a:spcAft>
                <a:spcPts val="825"/>
              </a:spcAft>
            </a:pPr>
            <a:r>
              <a:rPr lang="en-US">
                <a:latin typeface="Calibri"/>
                <a:ea typeface="Calibri" panose="020F0502020204030204" pitchFamily="34" charset="0"/>
                <a:cs typeface="Calibri"/>
              </a:rPr>
              <a:t>Today we will hear from the [State/City] Health Department, discuss policy issues around the implementation of HIV cluster response, and focus on stigma in HIV cluster detection and response.</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123</a:t>
            </a:fld>
            <a:endParaRPr lang="en-US"/>
          </a:p>
        </p:txBody>
      </p:sp>
    </p:spTree>
    <p:extLst>
      <p:ext uri="{BB962C8B-B14F-4D97-AF65-F5344CB8AC3E}">
        <p14:creationId xmlns:p14="http://schemas.microsoft.com/office/powerpoint/2010/main" val="4222190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Please alter these objectives based on the specific takeaways that you hope for the participants to gain.</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124</a:t>
            </a:fld>
            <a:endParaRPr lang="en-US"/>
          </a:p>
        </p:txBody>
      </p:sp>
    </p:spTree>
    <p:extLst>
      <p:ext uri="{BB962C8B-B14F-4D97-AF65-F5344CB8AC3E}">
        <p14:creationId xmlns:p14="http://schemas.microsoft.com/office/powerpoint/2010/main" val="7761207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Please alter these objectives based on the specific takeaways that you hope for the participants to gain.</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125</a:t>
            </a:fld>
            <a:endParaRPr lang="en-US"/>
          </a:p>
        </p:txBody>
      </p:sp>
    </p:spTree>
    <p:extLst>
      <p:ext uri="{BB962C8B-B14F-4D97-AF65-F5344CB8AC3E}">
        <p14:creationId xmlns:p14="http://schemas.microsoft.com/office/powerpoint/2010/main" val="24634972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our agenda for the day. We will have </a:t>
            </a:r>
            <a:r>
              <a:rPr lang="en-US" err="1"/>
              <a:t>mentimeter</a:t>
            </a:r>
            <a:r>
              <a:rPr lang="en-US"/>
              <a:t> activities after the first and second sections.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126</a:t>
            </a:fld>
            <a:endParaRPr lang="en-US"/>
          </a:p>
        </p:txBody>
      </p:sp>
    </p:spTree>
    <p:extLst>
      <p:ext uri="{BB962C8B-B14F-4D97-AF65-F5344CB8AC3E}">
        <p14:creationId xmlns:p14="http://schemas.microsoft.com/office/powerpoint/2010/main" val="2787117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a:solidFill>
                  <a:schemeClr val="tx1"/>
                </a:solidFill>
                <a:latin typeface="+mn-lt"/>
                <a:ea typeface="+mn-ea"/>
                <a:cs typeface="+mn-cs"/>
              </a:rPr>
              <a:t>NOTE: </a:t>
            </a:r>
            <a:r>
              <a:rPr lang="en-US" sz="1200" b="1">
                <a:effectLst/>
                <a:latin typeface="Segoe UI" panose="020B0502040204020203" pitchFamily="34" charset="0"/>
              </a:rPr>
              <a:t>This slide is a placeholder for a health department staff member to make a brief presentation about their jurisdiction's specific CDR efforts and outcomes thus far. </a:t>
            </a:r>
            <a:endParaRPr lang="en-US" sz="1200" b="1">
              <a:effectLst/>
              <a:latin typeface="Arial" panose="020B0604020202020204" pitchFamily="34" charset="0"/>
            </a:endParaRPr>
          </a:p>
          <a:p>
            <a:endParaRPr lang="en-US" sz="1000"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127</a:t>
            </a:fld>
            <a:endParaRPr lang="en-US"/>
          </a:p>
        </p:txBody>
      </p:sp>
    </p:spTree>
    <p:extLst>
      <p:ext uri="{BB962C8B-B14F-4D97-AF65-F5344CB8AC3E}">
        <p14:creationId xmlns:p14="http://schemas.microsoft.com/office/powerpoint/2010/main" val="23735853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NOTE: </a:t>
            </a:r>
            <a:r>
              <a:rPr lang="en-US" sz="1800" b="1">
                <a:effectLst/>
                <a:latin typeface="Segoe UI" panose="020B0502040204020203" pitchFamily="34" charset="0"/>
              </a:rPr>
              <a:t>We found this </a:t>
            </a:r>
            <a:r>
              <a:rPr lang="en-US" sz="1800" b="1" err="1">
                <a:effectLst/>
                <a:latin typeface="Segoe UI" panose="020B0502040204020203" pitchFamily="34" charset="0"/>
              </a:rPr>
              <a:t>mentimeter</a:t>
            </a:r>
            <a:r>
              <a:rPr lang="en-US" sz="1800" b="1">
                <a:effectLst/>
                <a:latin typeface="Segoe UI" panose="020B0502040204020203" pitchFamily="34" charset="0"/>
              </a:rPr>
              <a:t> gathered important responses, and we recommend that the presenting HD asks this question, too.</a:t>
            </a:r>
          </a:p>
          <a:p>
            <a:endParaRPr lang="en-US" sz="1800">
              <a:effectLst/>
              <a:latin typeface="Segoe UI" panose="020B0502040204020203" pitchFamily="34" charset="0"/>
            </a:endParaRPr>
          </a:p>
          <a:p>
            <a:r>
              <a:rPr lang="en-US" sz="1200">
                <a:latin typeface="+mn-lt"/>
              </a:rPr>
              <a:t>We’re going to do a quick </a:t>
            </a:r>
            <a:r>
              <a:rPr lang="en-US" sz="1200" err="1">
                <a:latin typeface="+mn-lt"/>
              </a:rPr>
              <a:t>mentimeter</a:t>
            </a:r>
            <a:r>
              <a:rPr lang="en-US" sz="1200">
                <a:latin typeface="+mn-lt"/>
              </a:rPr>
              <a:t> to gather your thoughts on whether or not to notify individuals if they are part of a cluster. Please pull up </a:t>
            </a:r>
            <a:r>
              <a:rPr lang="en-US" sz="1200" err="1">
                <a:latin typeface="+mn-lt"/>
              </a:rPr>
              <a:t>menti.com</a:t>
            </a:r>
            <a:r>
              <a:rPr lang="en-US" sz="1200">
                <a:latin typeface="+mn-lt"/>
              </a:rPr>
              <a:t> on a separate browser. There will be one multiple choice question to answer, and one open-ended one. This information will be helpful for the health department. </a:t>
            </a:r>
            <a:endParaRPr lang="en-US" sz="1200" b="1">
              <a:latin typeface="+mn-lt"/>
            </a:endParaRPr>
          </a:p>
          <a:p>
            <a:endParaRPr lang="en-US" sz="1200">
              <a:latin typeface="+mn-lt"/>
            </a:endParaRPr>
          </a:p>
          <a:p>
            <a:r>
              <a:rPr lang="en-US" sz="1200">
                <a:latin typeface="+mn-lt"/>
              </a:rPr>
              <a:t>When health departments reach out to people who are part of an HIV cluster, should the HD tell them that they were identified as part of a cluster?</a:t>
            </a:r>
          </a:p>
          <a:p>
            <a:r>
              <a:rPr lang="en-US" sz="1200">
                <a:latin typeface="+mn-lt"/>
              </a:rPr>
              <a:t>-Yes; Sometimes, it depends on the situation; Not sure, No</a:t>
            </a:r>
          </a:p>
          <a:p>
            <a:r>
              <a:rPr lang="en-US" sz="1200">
                <a:latin typeface="+mn-lt"/>
              </a:rPr>
              <a:t>Under what circumstances do you think health departments should tell people that they are part of a cluster?</a:t>
            </a:r>
            <a:endParaRPr lang="en-US" sz="1200"/>
          </a:p>
          <a:p>
            <a:r>
              <a:rPr lang="en-US" sz="1200">
                <a:highlight>
                  <a:srgbClr val="00FF00"/>
                </a:highlight>
                <a:sym typeface="Wingdings" panose="05000000000000000000" pitchFamily="2" charset="2"/>
              </a:rPr>
              <a:t></a:t>
            </a:r>
            <a:r>
              <a:rPr lang="en-US" sz="1200"/>
              <a:t>Review what’s reported in the </a:t>
            </a:r>
            <a:r>
              <a:rPr lang="en-US" sz="1200" err="1"/>
              <a:t>mentimeter</a:t>
            </a:r>
            <a:r>
              <a:rPr lang="en-US" sz="1200"/>
              <a:t> and encourage discussion of anything that they see or additional thoughts or ideas. </a:t>
            </a:r>
          </a:p>
          <a:p>
            <a:endParaRPr lang="en-US" sz="1200"/>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128</a:t>
            </a:fld>
            <a:endParaRPr lang="en-US"/>
          </a:p>
        </p:txBody>
      </p:sp>
    </p:spTree>
    <p:extLst>
      <p:ext uri="{BB962C8B-B14F-4D97-AF65-F5344CB8AC3E}">
        <p14:creationId xmlns:p14="http://schemas.microsoft.com/office/powerpoint/2010/main" val="23248722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the presenting jurisdiction should populate the slides with state-specific HIV criminalization information. We suggest that health department staff have their legal counsel revamp and present these slides based on their specific state laws, or at least provide guidance for this section. A good website to use for populating these next slides with state-specific information is </a:t>
            </a:r>
            <a:r>
              <a:rPr lang="en-US" sz="1200" b="1" err="1">
                <a:effectLst/>
                <a:latin typeface="Segoe UI" panose="020B0502040204020203" pitchFamily="34" charset="0"/>
              </a:rPr>
              <a:t>hivlawandpolicy.org</a:t>
            </a:r>
            <a:r>
              <a:rPr lang="en-US" sz="1200" b="1">
                <a:effectLst/>
                <a:latin typeface="Segoe UI" panose="020B0502040204020203" pitchFamily="34" charset="0"/>
              </a:rPr>
              <a:t> </a:t>
            </a:r>
            <a:endParaRPr lang="en-US" b="1"/>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129</a:t>
            </a:fld>
            <a:endParaRPr lang="en-US"/>
          </a:p>
        </p:txBody>
      </p:sp>
    </p:spTree>
    <p:extLst>
      <p:ext uri="{BB962C8B-B14F-4D97-AF65-F5344CB8AC3E}">
        <p14:creationId xmlns:p14="http://schemas.microsoft.com/office/powerpoint/2010/main" val="189505715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130</a:t>
            </a:fld>
            <a:endParaRPr lang="en-US"/>
          </a:p>
        </p:txBody>
      </p:sp>
    </p:spTree>
    <p:extLst>
      <p:ext uri="{BB962C8B-B14F-4D97-AF65-F5344CB8AC3E}">
        <p14:creationId xmlns:p14="http://schemas.microsoft.com/office/powerpoint/2010/main" val="37167753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concerns include:</a:t>
            </a:r>
          </a:p>
          <a:p>
            <a:endParaRPr lang="en-US"/>
          </a:p>
          <a:p>
            <a:pPr>
              <a:buClr>
                <a:srgbClr val="0070C0"/>
              </a:buClr>
              <a:buFont typeface="Wingdings" panose="05000000000000000000" pitchFamily="2" charset="2"/>
              <a:buChar char="§"/>
            </a:pPr>
            <a:r>
              <a:rPr lang="en-US"/>
              <a:t>Disclosure of medical information, HIV status, or HIV testing to:</a:t>
            </a:r>
          </a:p>
          <a:p>
            <a:pPr lvl="1">
              <a:buClr>
                <a:srgbClr val="0070C0"/>
              </a:buClr>
              <a:buFont typeface="Wingdings" panose="05000000000000000000" pitchFamily="2" charset="2"/>
              <a:buChar char="§"/>
            </a:pPr>
            <a:r>
              <a:rPr lang="en-US"/>
              <a:t>Family and friends</a:t>
            </a:r>
          </a:p>
          <a:p>
            <a:pPr lvl="1">
              <a:buClr>
                <a:srgbClr val="0070C0"/>
              </a:buClr>
              <a:buFont typeface="Wingdings" panose="05000000000000000000" pitchFamily="2" charset="2"/>
              <a:buChar char="§"/>
            </a:pPr>
            <a:r>
              <a:rPr lang="en-US"/>
              <a:t>Employers </a:t>
            </a:r>
          </a:p>
          <a:p>
            <a:pPr lvl="1">
              <a:buClr>
                <a:srgbClr val="0070C0"/>
              </a:buClr>
              <a:buFont typeface="Wingdings" panose="05000000000000000000" pitchFamily="2" charset="2"/>
              <a:buChar char="§"/>
            </a:pPr>
            <a:r>
              <a:rPr lang="en-US"/>
              <a:t>Landlords</a:t>
            </a:r>
          </a:p>
          <a:p>
            <a:pPr>
              <a:buClr>
                <a:srgbClr val="0070C0"/>
              </a:buClr>
              <a:buFont typeface="Wingdings" panose="05000000000000000000" pitchFamily="2" charset="2"/>
              <a:buChar char="§"/>
            </a:pPr>
            <a:r>
              <a:rPr lang="en-US"/>
              <a:t>Disclosure of connection to others in a cluster</a:t>
            </a:r>
          </a:p>
          <a:p>
            <a:pPr>
              <a:buClr>
                <a:srgbClr val="0070C0"/>
              </a:buClr>
              <a:buFont typeface="Wingdings" panose="05000000000000000000" pitchFamily="2" charset="2"/>
              <a:buChar char="§"/>
            </a:pPr>
            <a:r>
              <a:rPr lang="en-US"/>
              <a:t>Disclosure of HIV status to sex and needle-sharing partners</a:t>
            </a:r>
          </a:p>
          <a:p>
            <a:pPr>
              <a:buClr>
                <a:srgbClr val="0070C0"/>
              </a:buClr>
              <a:buFont typeface="Wingdings" panose="05000000000000000000" pitchFamily="2" charset="2"/>
              <a:buChar char="§"/>
            </a:pPr>
            <a:r>
              <a:rPr lang="en-US"/>
              <a:t>Potential request/release of data to law enforcement or legal system</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131</a:t>
            </a:fld>
            <a:endParaRPr lang="en-US"/>
          </a:p>
        </p:txBody>
      </p:sp>
    </p:spTree>
    <p:extLst>
      <p:ext uri="{BB962C8B-B14F-4D97-AF65-F5344CB8AC3E}">
        <p14:creationId xmlns:p14="http://schemas.microsoft.com/office/powerpoint/2010/main" val="350044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latin typeface="+mn-lt"/>
              </a:rPr>
              <a:t>This slide has examples of </a:t>
            </a:r>
            <a:r>
              <a:rPr lang="en-US" sz="1300" b="1">
                <a:latin typeface="+mn-lt"/>
              </a:rPr>
              <a:t>non-communicable diseases or conditions</a:t>
            </a:r>
            <a:r>
              <a:rPr lang="en-US" sz="1300">
                <a:latin typeface="+mn-lt"/>
              </a:rPr>
              <a:t>; </a:t>
            </a:r>
          </a:p>
          <a:p>
            <a:pPr defTabSz="966612">
              <a:defRPr/>
            </a:pPr>
            <a:endParaRPr lang="en-US" sz="1300">
              <a:latin typeface="+mn-lt"/>
            </a:endParaRPr>
          </a:p>
          <a:p>
            <a:pPr defTabSz="966612">
              <a:defRPr/>
            </a:pPr>
            <a:r>
              <a:rPr lang="en-US" sz="1300">
                <a:latin typeface="+mn-lt"/>
              </a:rPr>
              <a:t>Cancer surveillance data are used to:</a:t>
            </a:r>
            <a:endParaRPr lang="en-US" sz="1300">
              <a:latin typeface="+mn-lt"/>
              <a:cs typeface="Calibri"/>
            </a:endParaRPr>
          </a:p>
          <a:p>
            <a:pPr defTabSz="966612">
              <a:defRPr/>
            </a:pPr>
            <a:endParaRPr lang="en-US" sz="1300">
              <a:latin typeface="+mn-lt"/>
            </a:endParaRPr>
          </a:p>
          <a:p>
            <a:pPr lvl="1">
              <a:buClr>
                <a:srgbClr val="008FC5"/>
              </a:buClr>
              <a:buSzPct val="90000"/>
              <a:buFont typeface="Wingdings" panose="05000000000000000000" pitchFamily="2" charset="2"/>
              <a:buChar char="§"/>
              <a:defRPr/>
            </a:pPr>
            <a:r>
              <a:rPr lang="en-US" sz="1400">
                <a:solidFill>
                  <a:prstClr val="black"/>
                </a:solidFill>
                <a:latin typeface="Calibri Light" panose="020F0302020204030204"/>
              </a:rPr>
              <a:t>M</a:t>
            </a:r>
            <a:r>
              <a:rPr kumimoji="0" lang="en-US" sz="1400" b="0" i="0" u="none" strike="noStrike" kern="1200" cap="none" spc="0" normalizeH="0" baseline="0" noProof="0" err="1">
                <a:ln>
                  <a:noFill/>
                </a:ln>
                <a:solidFill>
                  <a:prstClr val="black"/>
                </a:solidFill>
                <a:effectLst/>
                <a:uLnTx/>
                <a:uFillTx/>
                <a:latin typeface="Calibri Light" panose="020F0302020204030204"/>
                <a:ea typeface="+mn-ea"/>
                <a:cs typeface="+mn-cs"/>
              </a:rPr>
              <a:t>onitor</a:t>
            </a: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 cancer trends over time, </a:t>
            </a:r>
          </a:p>
          <a:p>
            <a:pPr lvl="1">
              <a:buClr>
                <a:srgbClr val="008FC5"/>
              </a:buClr>
              <a:buSzPct val="90000"/>
              <a:buFont typeface="Wingdings" panose="05000000000000000000" pitchFamily="2" charset="2"/>
              <a:buChar char="§"/>
              <a:defRPr/>
            </a:pPr>
            <a:r>
              <a:rPr lang="en-US" sz="1400">
                <a:solidFill>
                  <a:prstClr val="black"/>
                </a:solidFill>
                <a:latin typeface="Calibri Light" panose="020F0302020204030204"/>
              </a:rPr>
              <a:t>Prevent disease</a:t>
            </a: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 </a:t>
            </a:r>
          </a:p>
          <a:p>
            <a:pPr lvl="1">
              <a:buClr>
                <a:srgbClr val="008FC5"/>
              </a:buClr>
              <a:buSzPct val="90000"/>
              <a:buFont typeface="Wingdings" panose="05000000000000000000" pitchFamily="2" charset="2"/>
              <a:buChar char="§"/>
              <a:defRPr/>
            </a:pPr>
            <a:r>
              <a:rPr lang="en-US" sz="1400">
                <a:solidFill>
                  <a:prstClr val="black"/>
                </a:solidFill>
                <a:latin typeface="Calibri Light" panose="020F0302020204030204"/>
              </a:rPr>
              <a:t>G</a:t>
            </a:r>
            <a:r>
              <a:rPr kumimoji="0" lang="en-US" sz="1400" b="0" i="0" u="none" strike="noStrike" kern="1200" cap="none" spc="0" normalizeH="0" baseline="0" noProof="0" err="1">
                <a:ln>
                  <a:noFill/>
                </a:ln>
                <a:solidFill>
                  <a:prstClr val="black"/>
                </a:solidFill>
                <a:effectLst/>
                <a:uLnTx/>
                <a:uFillTx/>
                <a:latin typeface="Calibri Light" panose="020F0302020204030204"/>
                <a:ea typeface="+mn-ea"/>
                <a:cs typeface="+mn-cs"/>
              </a:rPr>
              <a:t>uide</a:t>
            </a: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 planning and evaluations of cancer control programs, </a:t>
            </a:r>
          </a:p>
          <a:p>
            <a:pPr lvl="1">
              <a:buClr>
                <a:srgbClr val="008FC5"/>
              </a:buClr>
              <a:buSzPct val="90000"/>
              <a:buFont typeface="Wingdings" panose="05000000000000000000" pitchFamily="2" charset="2"/>
              <a:buChar char="§"/>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Advance clinical, epidemiologic, and health services research</a:t>
            </a:r>
          </a:p>
          <a:p>
            <a:pPr defTabSz="966612">
              <a:defRPr/>
            </a:pPr>
            <a:endParaRPr lang="en-US" sz="1300">
              <a:latin typeface="+mn-lt"/>
            </a:endParaRPr>
          </a:p>
          <a:p>
            <a:pPr defTabSz="966612">
              <a:defRPr/>
            </a:pPr>
            <a:r>
              <a:rPr lang="en-US" sz="1300" u="sng">
                <a:latin typeface="+mn-lt"/>
              </a:rPr>
              <a:t>Lead poisoning </a:t>
            </a:r>
            <a:r>
              <a:rPr lang="en-US" sz="1300">
                <a:latin typeface="+mn-lt"/>
              </a:rPr>
              <a:t>is a classic example of a non-communicable and non-infectious condition. Interestingly, in 1995 elevated blood lead levels became the first non-infectious condition to be reportable on a </a:t>
            </a:r>
            <a:r>
              <a:rPr lang="en-US" sz="1300" u="sng">
                <a:latin typeface="+mn-lt"/>
              </a:rPr>
              <a:t>national</a:t>
            </a:r>
            <a:r>
              <a:rPr lang="en-US" sz="1300">
                <a:latin typeface="+mn-lt"/>
              </a:rPr>
              <a:t> level</a:t>
            </a:r>
            <a:r>
              <a:rPr lang="en-US" sz="1300"/>
              <a:t> </a:t>
            </a:r>
            <a:endParaRPr lang="en-US" sz="1300">
              <a:latin typeface="+mn-lt"/>
              <a:cs typeface="Calibri"/>
            </a:endParaRPr>
          </a:p>
          <a:p>
            <a:pPr defTabSz="966612">
              <a:defRPr/>
            </a:pPr>
            <a:endParaRPr lang="en-US" sz="1300">
              <a:latin typeface="+mn-lt"/>
            </a:endParaRPr>
          </a:p>
          <a:p>
            <a:pPr defTabSz="966612">
              <a:defRPr/>
            </a:pPr>
            <a:r>
              <a:rPr lang="en-US" sz="1300">
                <a:latin typeface="+mn-lt"/>
              </a:rPr>
              <a:t>The information </a:t>
            </a:r>
            <a:r>
              <a:rPr lang="en-US" sz="1300" b="1">
                <a:latin typeface="+mn-lt"/>
              </a:rPr>
              <a:t>is used to:</a:t>
            </a:r>
            <a:endParaRPr lang="en-US" sz="1300" b="1">
              <a:latin typeface="+mn-lt"/>
              <a:cs typeface="Calibri"/>
            </a:endParaRPr>
          </a:p>
          <a:p>
            <a:pPr defTabSz="966612">
              <a:defRPr/>
            </a:pPr>
            <a:endParaRPr lang="en-US" sz="1300">
              <a:latin typeface="+mn-lt"/>
            </a:endParaRPr>
          </a:p>
          <a:p>
            <a:pPr lvl="1">
              <a:buClr>
                <a:srgbClr val="008FC5"/>
              </a:buClr>
              <a:buSzPct val="75000"/>
              <a:buFont typeface="Wingdings" panose="05000000000000000000" pitchFamily="2" charset="2"/>
              <a:buChar char="§"/>
            </a:pPr>
            <a:r>
              <a:rPr lang="en-US" sz="1300">
                <a:solidFill>
                  <a:prstClr val="black"/>
                </a:solidFill>
                <a:latin typeface="+mn-lt"/>
              </a:rPr>
              <a:t>Identify children with elevated blood levels, and link them to treatment</a:t>
            </a:r>
            <a:endParaRPr lang="en-US" sz="1300">
              <a:solidFill>
                <a:prstClr val="black"/>
              </a:solidFill>
              <a:latin typeface="+mn-lt"/>
              <a:cs typeface="Calibri"/>
            </a:endParaRPr>
          </a:p>
          <a:p>
            <a:pPr lvl="1">
              <a:buClr>
                <a:srgbClr val="008FC5"/>
              </a:buClr>
              <a:buSzPct val="75000"/>
              <a:buFont typeface="Wingdings" panose="05000000000000000000" pitchFamily="2" charset="2"/>
              <a:buChar char="§"/>
            </a:pPr>
            <a:r>
              <a:rPr lang="en-US" sz="1300">
                <a:solidFill>
                  <a:prstClr val="black"/>
                </a:solidFill>
                <a:latin typeface="+mn-lt"/>
              </a:rPr>
              <a:t>Identify locations with high levels of lead</a:t>
            </a:r>
            <a:endParaRPr lang="en-US" sz="1300">
              <a:solidFill>
                <a:prstClr val="black"/>
              </a:solidFill>
              <a:latin typeface="+mn-lt"/>
              <a:cs typeface="Calibri"/>
            </a:endParaRPr>
          </a:p>
          <a:p>
            <a:pPr lvl="1">
              <a:buClr>
                <a:srgbClr val="008FC5"/>
              </a:buClr>
              <a:buSzPct val="75000"/>
              <a:buFont typeface="Wingdings" panose="05000000000000000000" pitchFamily="2" charset="2"/>
              <a:buChar char="§"/>
            </a:pPr>
            <a:r>
              <a:rPr lang="en-US" sz="1300">
                <a:solidFill>
                  <a:prstClr val="black"/>
                </a:solidFill>
                <a:latin typeface="+mn-lt"/>
              </a:rPr>
              <a:t>Remove the source of the lead</a:t>
            </a:r>
            <a:endParaRPr lang="en-US" sz="1300">
              <a:solidFill>
                <a:prstClr val="black"/>
              </a:solidFill>
              <a:latin typeface="+mn-lt"/>
              <a:cs typeface="Calibri"/>
            </a:endParaRPr>
          </a:p>
          <a:p>
            <a:pPr defTabSz="966612">
              <a:defRPr/>
            </a:pPr>
            <a:endParaRPr lang="en-US" sz="1300">
              <a:latin typeface="+mn-lt"/>
            </a:endParaRPr>
          </a:p>
          <a:p>
            <a:pPr defTabSz="966612">
              <a:defRPr/>
            </a:pPr>
            <a:r>
              <a:rPr lang="en-US" sz="1300" b="0">
                <a:latin typeface="+mn-lt"/>
              </a:rPr>
              <a:t>Again, note the emphasis on using the data for public health action</a:t>
            </a:r>
            <a:endParaRPr lang="en-US" sz="1300">
              <a:latin typeface="+mn-lt"/>
              <a:cs typeface="Calibri"/>
            </a:endParaRPr>
          </a:p>
          <a:p>
            <a:pPr defTabSz="966612">
              <a:defRPr/>
            </a:pPr>
            <a:r>
              <a:rPr lang="en-US" sz="1300">
                <a:latin typeface="+mn-lt"/>
              </a:rPr>
              <a:t>These two examples do not involve identifying and treating contacts of the person with the infection or condition</a:t>
            </a:r>
            <a:endParaRPr lang="en-US" sz="1300">
              <a:latin typeface="+mn-lt"/>
              <a:cs typeface="Calibri"/>
            </a:endParaRPr>
          </a:p>
          <a:p>
            <a:pPr defTabSz="966612">
              <a:defRPr/>
            </a:pPr>
            <a:endParaRPr lang="en-US" sz="1300">
              <a:latin typeface="+mn-lt"/>
            </a:endParaRPr>
          </a:p>
          <a:p>
            <a:pPr defTabSz="966612">
              <a:defRPr/>
            </a:pPr>
            <a:r>
              <a:rPr lang="en-US" sz="1000">
                <a:latin typeface="+mn-lt"/>
              </a:rPr>
              <a:t>(https://</a:t>
            </a:r>
            <a:r>
              <a:rPr lang="en-US" sz="1000" err="1">
                <a:latin typeface="+mn-lt"/>
              </a:rPr>
              <a:t>www.cdc.gov</a:t>
            </a:r>
            <a:r>
              <a:rPr lang="en-US" sz="1000">
                <a:latin typeface="+mn-lt"/>
              </a:rPr>
              <a:t>/</a:t>
            </a:r>
            <a:r>
              <a:rPr lang="en-US" sz="1000" err="1">
                <a:latin typeface="+mn-lt"/>
              </a:rPr>
              <a:t>nceh</a:t>
            </a:r>
            <a:r>
              <a:rPr lang="en-US" sz="1000">
                <a:latin typeface="+mn-lt"/>
              </a:rPr>
              <a:t>/lead/data/</a:t>
            </a:r>
            <a:r>
              <a:rPr lang="en-US" sz="1000" err="1">
                <a:latin typeface="+mn-lt"/>
              </a:rPr>
              <a:t>index.htm</a:t>
            </a:r>
            <a:r>
              <a:rPr lang="en-US" sz="1000">
                <a:latin typeface="+mn-lt"/>
              </a:rPr>
              <a:t>)</a:t>
            </a:r>
            <a:endParaRPr lang="en-US" sz="1000">
              <a:latin typeface="+mn-lt"/>
              <a:cs typeface="Calibri"/>
            </a:endParaRPr>
          </a:p>
          <a:p>
            <a:pPr defTabSz="966612">
              <a:defRPr/>
            </a:pPr>
            <a:endParaRPr lang="en-US" sz="1300">
              <a:latin typeface="+mn-lt"/>
            </a:endParaRPr>
          </a:p>
          <a:p>
            <a:pPr defTabSz="966612">
              <a:defRPr/>
            </a:pPr>
            <a:endParaRPr lang="en-US">
              <a:latin typeface="+mn-lt"/>
            </a:endParaRPr>
          </a:p>
          <a:p>
            <a:endParaRPr lang="en-US">
              <a:latin typeface="+mn-l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14</a:t>
            </a:fld>
            <a:endParaRPr lang="en-US"/>
          </a:p>
        </p:txBody>
      </p:sp>
    </p:spTree>
    <p:extLst>
      <p:ext uri="{BB962C8B-B14F-4D97-AF65-F5344CB8AC3E}">
        <p14:creationId xmlns:p14="http://schemas.microsoft.com/office/powerpoint/2010/main" val="20361512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a:p>
          <a:p>
            <a:endParaRPr lang="en-US"/>
          </a:p>
          <a:p>
            <a:r>
              <a:rPr lang="en-US"/>
              <a:t>Texas has not had an HIV-specific criminal statute since 1994 and there are no public health laws criminalizing exposure to or transmission of HIV in Texas.</a:t>
            </a:r>
          </a:p>
          <a:p>
            <a:endParaRPr lang="en-US"/>
          </a:p>
          <a:p>
            <a:r>
              <a:rPr lang="en-US"/>
              <a:t>However,</a:t>
            </a:r>
          </a:p>
          <a:p>
            <a:endParaRPr lang="en-US"/>
          </a:p>
          <a:p>
            <a:r>
              <a:rPr lang="en-US"/>
              <a:t>[CLICK]</a:t>
            </a:r>
          </a:p>
          <a:p>
            <a:endParaRPr lang="en-US"/>
          </a:p>
          <a:p>
            <a:r>
              <a:rPr lang="en-US"/>
              <a:t>PLWH may still be prosecuted under general criminal laws, such as the aggravated assault statute, and HIV status can be considered in sentencing.</a:t>
            </a:r>
          </a:p>
        </p:txBody>
      </p:sp>
      <p:sp>
        <p:nvSpPr>
          <p:cNvPr id="4" name="Slide Number Placeholder 3"/>
          <p:cNvSpPr>
            <a:spLocks noGrp="1"/>
          </p:cNvSpPr>
          <p:nvPr>
            <p:ph type="sldNum" sz="quarter" idx="5"/>
          </p:nvPr>
        </p:nvSpPr>
        <p:spPr/>
        <p:txBody>
          <a:bodyPr/>
          <a:lstStyle/>
          <a:p>
            <a:fld id="{E7210376-4FB3-4079-A926-CD40E1E62342}" type="slidenum">
              <a:rPr lang="en-US" smtClean="0"/>
              <a:t>132</a:t>
            </a:fld>
            <a:endParaRPr lang="en-US"/>
          </a:p>
        </p:txBody>
      </p:sp>
    </p:spTree>
    <p:extLst>
      <p:ext uri="{BB962C8B-B14F-4D97-AF65-F5344CB8AC3E}">
        <p14:creationId xmlns:p14="http://schemas.microsoft.com/office/powerpoint/2010/main" val="29022705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a:p>
          <a:p>
            <a:pPr defTabSz="942253">
              <a:defRPr/>
            </a:pPr>
            <a:endParaRPr lang="en-US"/>
          </a:p>
          <a:p>
            <a:pPr defTabSz="942253">
              <a:defRPr/>
            </a:pPr>
            <a:r>
              <a:rPr lang="en-US"/>
              <a:t>Courts in Texas have found that seminal fluid of a PLWH may constitute a deadly weapon in aggravated assault and aggravated sexual assault statutes. The defendant in the case cited here was sentenced to 97 years imprisonment for sexual assault, and the court found that their seminal fluid was a deadly weapon because of their HIV status. In 2014, the court followed this case and found that a PLWH can be convicted of aggravated sexual assault if they anally penetrate a partner, even if they do not actually ejaculate, regardless of their viral load or the level of transmission risk.</a:t>
            </a:r>
          </a:p>
          <a:p>
            <a:pPr defTabSz="942253">
              <a:defRPr/>
            </a:pPr>
            <a:endParaRPr lang="en-US"/>
          </a:p>
          <a:p>
            <a:pPr defTabSz="942253">
              <a:defRPr/>
            </a:pPr>
            <a:r>
              <a:rPr lang="en-US"/>
              <a:t>[CLICK]</a:t>
            </a:r>
          </a:p>
          <a:p>
            <a:pPr defTabSz="942253">
              <a:defRPr/>
            </a:pPr>
            <a:endParaRPr lang="en-US"/>
          </a:p>
          <a:p>
            <a:pPr defTabSz="942253">
              <a:defRPr/>
            </a:pPr>
            <a:r>
              <a:rPr lang="en-US"/>
              <a:t>Courts have also found that evidence of HIV status can be considered by a jury in sentencing, because it speaks to the impact on the victim of the crime. It’s unclear what the defendant’s sentence would have been without this evidence, but in the end he was sentenced to 15 years, which is on the lower end for a first degree felony which carries a sentence of anywhere from 5 years to life, and was not eligible for probation.</a:t>
            </a:r>
          </a:p>
          <a:p>
            <a:pPr defTabSz="942253">
              <a:defRPr/>
            </a:pPr>
            <a:endParaRPr lang="en-US"/>
          </a:p>
          <a:p>
            <a:pPr defTabSz="942253">
              <a:defRPr/>
            </a:pPr>
            <a:r>
              <a:rPr lang="en-US"/>
              <a:t>[CLICK]</a:t>
            </a:r>
          </a:p>
          <a:p>
            <a:pPr defTabSz="942253">
              <a:defRPr/>
            </a:pPr>
            <a:endParaRPr lang="en-US"/>
          </a:p>
          <a:p>
            <a:pPr defTabSz="942253">
              <a:defRPr/>
            </a:pPr>
            <a:r>
              <a:rPr lang="en-US"/>
              <a:t>And in another case, the court similarly found that evidence of HIV status is relevant at sentencing because it goes to the defendant’s personal responsibility and moral guilt.</a:t>
            </a:r>
          </a:p>
          <a:p>
            <a:pPr defTabSz="942253">
              <a:defRPr/>
            </a:pPr>
            <a:endParaRPr lang="en-US"/>
          </a:p>
          <a:p>
            <a:pPr defTabSz="942253">
              <a:defRPr/>
            </a:pPr>
            <a:r>
              <a:rPr lang="en-US"/>
              <a:t>Both of these two sentencing cases were for aggravated sexual assault of a child.</a:t>
            </a:r>
          </a:p>
          <a:p>
            <a:pPr defTabSz="942253">
              <a:defRPr/>
            </a:pPr>
            <a:endParaRPr lang="en-US"/>
          </a:p>
          <a:p>
            <a:pPr defTabSz="942253">
              <a:defRPr/>
            </a:pPr>
            <a:r>
              <a:rPr lang="en-US" b="1"/>
              <a:t>Note: In several of the cases in the example, transmission did not occur, which is important in a court case.</a:t>
            </a:r>
          </a:p>
          <a:p>
            <a:pPr defTabSz="942253">
              <a:defRPr/>
            </a:pPr>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133</a:t>
            </a:fld>
            <a:endParaRPr lang="en-US"/>
          </a:p>
        </p:txBody>
      </p:sp>
    </p:spTree>
    <p:extLst>
      <p:ext uri="{BB962C8B-B14F-4D97-AF65-F5344CB8AC3E}">
        <p14:creationId xmlns:p14="http://schemas.microsoft.com/office/powerpoint/2010/main" val="19576231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should populate the slides with state-specific HIV criminalization information and edit the notes to match, too. </a:t>
            </a:r>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134</a:t>
            </a:fld>
            <a:endParaRPr lang="en-US"/>
          </a:p>
        </p:txBody>
      </p:sp>
    </p:spTree>
    <p:extLst>
      <p:ext uri="{BB962C8B-B14F-4D97-AF65-F5344CB8AC3E}">
        <p14:creationId xmlns:p14="http://schemas.microsoft.com/office/powerpoint/2010/main" val="12698278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a:p>
          <a:p>
            <a:endParaRPr lang="en-US"/>
          </a:p>
          <a:p>
            <a:r>
              <a:rPr lang="en-US"/>
              <a:t>This is an overview of how HIV data laws are structured. I highlighted the two that come up in [x state’s] laws. I thought it might be helpful to frame this in contrast to what we see in many other states, to add some context.</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135</a:t>
            </a:fld>
            <a:endParaRPr lang="en-US"/>
          </a:p>
        </p:txBody>
      </p:sp>
    </p:spTree>
    <p:extLst>
      <p:ext uri="{BB962C8B-B14F-4D97-AF65-F5344CB8AC3E}">
        <p14:creationId xmlns:p14="http://schemas.microsoft.com/office/powerpoint/2010/main" val="6116857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next slides cover the specific [state]-specific laws that address the confidentiality of health department data.</a:t>
            </a:r>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137</a:t>
            </a:fld>
            <a:endParaRPr lang="en-US"/>
          </a:p>
        </p:txBody>
      </p:sp>
    </p:spTree>
    <p:extLst>
      <p:ext uri="{BB962C8B-B14F-4D97-AF65-F5344CB8AC3E}">
        <p14:creationId xmlns:p14="http://schemas.microsoft.com/office/powerpoint/2010/main" val="7158313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pPr defTabSz="942253">
              <a:defRPr/>
            </a:pPr>
            <a:endParaRPr lang="en-US" u="none"/>
          </a:p>
          <a:p>
            <a:pPr defTabSz="942253">
              <a:defRPr/>
            </a:pPr>
            <a:r>
              <a:rPr lang="en-US" u="none"/>
              <a:t>Generally speaking, state and local health department and health district records are confidential and cannot be released or made public, even with a subpoena.</a:t>
            </a:r>
          </a:p>
          <a:p>
            <a:pPr defTabSz="942253">
              <a:defRPr/>
            </a:pPr>
            <a:endParaRPr lang="en-US" u="none"/>
          </a:p>
          <a:p>
            <a:pPr defTabSz="942253">
              <a:defRPr/>
            </a:pPr>
            <a:r>
              <a:rPr lang="en-US" u="none"/>
              <a:t>But there are some exceptions.</a:t>
            </a:r>
          </a:p>
          <a:p>
            <a:pPr defTabSz="942253">
              <a:defRPr/>
            </a:pPr>
            <a:endParaRPr lang="en-US" u="none"/>
          </a:p>
          <a:p>
            <a:pPr defTabSz="942253">
              <a:defRPr/>
            </a:pPr>
            <a:r>
              <a:rPr lang="en-US" u="none"/>
              <a:t>[CLICK]</a:t>
            </a:r>
          </a:p>
          <a:p>
            <a:pPr defTabSz="942253">
              <a:defRPr/>
            </a:pPr>
            <a:endParaRPr lang="en-US" u="none"/>
          </a:p>
          <a:p>
            <a:pPr marL="0" marR="0" lvl="0" indent="0" algn="l" defTabSz="942253" rtl="0" eaLnBrk="1" fontAlgn="auto" latinLnBrk="0" hangingPunct="1">
              <a:lnSpc>
                <a:spcPct val="100000"/>
              </a:lnSpc>
              <a:spcBef>
                <a:spcPts val="0"/>
              </a:spcBef>
              <a:spcAft>
                <a:spcPts val="0"/>
              </a:spcAft>
              <a:buClrTx/>
              <a:buSzTx/>
              <a:buFontTx/>
              <a:buNone/>
              <a:tabLst/>
              <a:defRPr/>
            </a:pPr>
            <a:r>
              <a:rPr lang="en-US" u="none"/>
              <a:t>One exception allows health department data to be disclosed to federal, county or district courts for the purposes of complying with laws related to the control and treatment of communicable diseases, which typically refers to quarantine orders, court-ordered testing, orders for management of a person with a communicable disease (</a:t>
            </a:r>
            <a:r>
              <a:rPr lang="en-US" sz="1200" b="0" i="0" kern="1200">
                <a:solidFill>
                  <a:schemeClr val="tx1"/>
                </a:solidFill>
                <a:effectLst/>
                <a:latin typeface="+mn-lt"/>
                <a:ea typeface="+mn-ea"/>
                <a:cs typeface="+mn-cs"/>
              </a:rPr>
              <a:t>Tex. Health &amp; Safety Code Ann. § 81.151) </a:t>
            </a:r>
            <a:r>
              <a:rPr lang="en-US" u="none"/>
              <a:t>and things of that nature. </a:t>
            </a:r>
          </a:p>
          <a:p>
            <a:pPr marL="0" marR="0" lvl="0" indent="0" algn="l" defTabSz="942253" rtl="0" eaLnBrk="1" fontAlgn="auto" latinLnBrk="0" hangingPunct="1">
              <a:lnSpc>
                <a:spcPct val="100000"/>
              </a:lnSpc>
              <a:spcBef>
                <a:spcPts val="0"/>
              </a:spcBef>
              <a:spcAft>
                <a:spcPts val="0"/>
              </a:spcAft>
              <a:buClrTx/>
              <a:buSzTx/>
              <a:buFontTx/>
              <a:buNone/>
              <a:tabLst/>
              <a:defRPr/>
            </a:pPr>
            <a:endParaRPr lang="en-US" u="none"/>
          </a:p>
          <a:p>
            <a:pPr marL="0" marR="0" lvl="0" indent="0" algn="l" defTabSz="942253" rtl="0" eaLnBrk="1" fontAlgn="auto" latinLnBrk="0" hangingPunct="1">
              <a:lnSpc>
                <a:spcPct val="100000"/>
              </a:lnSpc>
              <a:spcBef>
                <a:spcPts val="0"/>
              </a:spcBef>
              <a:spcAft>
                <a:spcPts val="0"/>
              </a:spcAft>
              <a:buClrTx/>
              <a:buSzTx/>
              <a:buFontTx/>
              <a:buNone/>
              <a:tabLst/>
              <a:defRPr/>
            </a:pPr>
            <a:r>
              <a:rPr lang="en-US" u="none"/>
              <a:t>It also vaguely makes room for disclosure under another law that expressly authorizes disclosure. </a:t>
            </a:r>
          </a:p>
          <a:p>
            <a:pPr marL="0" marR="0" lvl="0" indent="0" algn="l" defTabSz="942253" rtl="0" eaLnBrk="1" fontAlgn="auto" latinLnBrk="0" hangingPunct="1">
              <a:lnSpc>
                <a:spcPct val="100000"/>
              </a:lnSpc>
              <a:spcBef>
                <a:spcPts val="0"/>
              </a:spcBef>
              <a:spcAft>
                <a:spcPts val="0"/>
              </a:spcAft>
              <a:buClrTx/>
              <a:buSzTx/>
              <a:buFontTx/>
              <a:buNone/>
              <a:tabLst/>
              <a:defRPr/>
            </a:pPr>
            <a:endParaRPr lang="en-US" u="none"/>
          </a:p>
          <a:p>
            <a:pPr marL="0" marR="0" lvl="0" indent="0" algn="l" defTabSz="942253" rtl="0" eaLnBrk="1" fontAlgn="auto" latinLnBrk="0" hangingPunct="1">
              <a:lnSpc>
                <a:spcPct val="100000"/>
              </a:lnSpc>
              <a:spcBef>
                <a:spcPts val="0"/>
              </a:spcBef>
              <a:spcAft>
                <a:spcPts val="0"/>
              </a:spcAft>
              <a:buClrTx/>
              <a:buSzTx/>
              <a:buFontTx/>
              <a:buNone/>
              <a:tabLst/>
              <a:defRPr/>
            </a:pPr>
            <a:r>
              <a:rPr lang="en-US" u="none"/>
              <a:t>So, the law does not expressly allow disclosure in connection with criminal matters, other than violations of control measures that could result in criminal penalties, but does leave the door open for disclosure under another law. </a:t>
            </a:r>
          </a:p>
          <a:p>
            <a:pPr marL="0" marR="0" lvl="0" indent="0" algn="l" defTabSz="942253" rtl="0" eaLnBrk="1" fontAlgn="auto" latinLnBrk="0" hangingPunct="1">
              <a:lnSpc>
                <a:spcPct val="100000"/>
              </a:lnSpc>
              <a:spcBef>
                <a:spcPts val="0"/>
              </a:spcBef>
              <a:spcAft>
                <a:spcPts val="0"/>
              </a:spcAft>
              <a:buClrTx/>
              <a:buSzTx/>
              <a:buFontTx/>
              <a:buNone/>
              <a:tabLst/>
              <a:defRPr/>
            </a:pPr>
            <a:endParaRPr lang="en-US" u="none"/>
          </a:p>
          <a:p>
            <a:pPr marL="0" marR="0" lvl="0" indent="0" algn="l" defTabSz="942253" rtl="0" eaLnBrk="1" fontAlgn="auto" latinLnBrk="0" hangingPunct="1">
              <a:lnSpc>
                <a:spcPct val="100000"/>
              </a:lnSpc>
              <a:spcBef>
                <a:spcPts val="0"/>
              </a:spcBef>
              <a:spcAft>
                <a:spcPts val="0"/>
              </a:spcAft>
              <a:buClrTx/>
              <a:buSzTx/>
              <a:buFontTx/>
              <a:buNone/>
              <a:tabLst/>
              <a:defRPr/>
            </a:pPr>
            <a:r>
              <a:rPr lang="en-US" u="none"/>
              <a:t>As of right now, I’m not aware of another existing law that would authorize disclosure to a court for prosecutorial purposes. I have not found any case law talking about disclosure in connection with criminal matters. That alone does not mean it can’t happen, it just means it’s never been raised as an issue at trial, but based on the totality of the current laws I don’t see a path for that kind of disclosure. In the cases I discussed a few slides ago, the evidence of HIV status was obtained through non-health department sources.</a:t>
            </a:r>
          </a:p>
          <a:p>
            <a:pPr defTabSz="942253">
              <a:defRPr/>
            </a:pPr>
            <a:endParaRPr lang="en-US" u="none"/>
          </a:p>
          <a:p>
            <a:pPr defTabSz="942253">
              <a:defRPr/>
            </a:pPr>
            <a:r>
              <a:rPr lang="en-US" u="none"/>
              <a:t>[CLICK]</a:t>
            </a:r>
          </a:p>
          <a:p>
            <a:pPr defTabSz="942253">
              <a:defRPr/>
            </a:pPr>
            <a:endParaRPr lang="en-US" u="none"/>
          </a:p>
          <a:p>
            <a:pPr defTabSz="942253">
              <a:defRPr/>
            </a:pPr>
            <a:r>
              <a:rPr lang="en-US" u="none"/>
              <a:t>The type of data that can be released is fairly broad, and includes and medical or epidemiological information linking a person who is exposed to another person with a communicable disease. As written, this law could potentially apply to cluster data. However, in my conversations with DSHS, they indicated that surveillance data cannot be released to law enforcement and they were unable to identify any instances of release of surveillance data to law enforcement or prosecutors.</a:t>
            </a:r>
          </a:p>
          <a:p>
            <a:pPr defTabSz="942253">
              <a:defRPr/>
            </a:pPr>
            <a:endParaRPr lang="en-US" u="none"/>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138</a:t>
            </a:fld>
            <a:endParaRPr lang="en-US"/>
          </a:p>
        </p:txBody>
      </p:sp>
    </p:spTree>
    <p:extLst>
      <p:ext uri="{BB962C8B-B14F-4D97-AF65-F5344CB8AC3E}">
        <p14:creationId xmlns:p14="http://schemas.microsoft.com/office/powerpoint/2010/main" val="39183522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pPr defTabSz="942253">
              <a:defRPr/>
            </a:pPr>
            <a:endParaRPr lang="en-US"/>
          </a:p>
          <a:p>
            <a:pPr defTabSz="942253">
              <a:defRPr/>
            </a:pPr>
            <a:r>
              <a:rPr lang="en-US"/>
              <a:t>HD data can also be disclosed to law enforcement during a public health disaster, including disease outbreak.</a:t>
            </a:r>
          </a:p>
          <a:p>
            <a:pPr defTabSz="942253">
              <a:defRPr/>
            </a:pPr>
            <a:endParaRPr lang="en-US"/>
          </a:p>
          <a:p>
            <a:pPr defTabSz="942253">
              <a:defRPr/>
            </a:pPr>
            <a:r>
              <a:rPr lang="en-US"/>
              <a:t>[CLICK]</a:t>
            </a:r>
          </a:p>
          <a:p>
            <a:pPr defTabSz="942253">
              <a:defRPr/>
            </a:pPr>
            <a:endParaRPr lang="en-US"/>
          </a:p>
          <a:p>
            <a:pPr defTabSz="942253">
              <a:defRPr/>
            </a:pPr>
            <a:r>
              <a:rPr lang="en-US"/>
              <a:t>But the purpose for the disclosure is narrow—protection of the health or life of a first responder or the person identified in the data. So, criminal prosecution is pretty clearly outside of this scope.</a:t>
            </a:r>
          </a:p>
          <a:p>
            <a:pPr defTabSz="942253">
              <a:defRPr/>
            </a:pPr>
            <a:endParaRPr lang="en-US"/>
          </a:p>
          <a:p>
            <a:pPr defTabSz="942253">
              <a:defRPr/>
            </a:pPr>
            <a:r>
              <a:rPr lang="en-US"/>
              <a:t>[CLICK]</a:t>
            </a:r>
          </a:p>
          <a:p>
            <a:pPr defTabSz="942253">
              <a:defRPr/>
            </a:pPr>
            <a:endParaRPr lang="en-US"/>
          </a:p>
          <a:p>
            <a:pPr defTabSz="942253">
              <a:defRPr/>
            </a:pPr>
            <a:r>
              <a:rPr lang="en-US"/>
              <a:t>Although the </a:t>
            </a:r>
            <a:r>
              <a:rPr lang="en-US" i="1"/>
              <a:t>type</a:t>
            </a:r>
            <a:r>
              <a:rPr lang="en-US"/>
              <a:t> of data that can be released is fairly broad, the release itself is limited to the minimum information need to protect the health or life of the first responder or person identified in the data. And the HD gets to decide what that includes.</a:t>
            </a:r>
          </a:p>
          <a:p>
            <a:pPr defTabSz="942253">
              <a:defRPr/>
            </a:pPr>
            <a:endParaRPr lang="en-US"/>
          </a:p>
          <a:p>
            <a:pPr defTabSz="942253">
              <a:defRPr/>
            </a:pPr>
            <a:r>
              <a:rPr lang="en-US"/>
              <a:t>Again, DSHS has indicated that it operates under a principle of limited release – that is, the HD’s interpretation of the law is that surveillance data cannot be released to law enforcement, and DSHS has not identified any instances when such data has been released to law enforcement.</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139</a:t>
            </a:fld>
            <a:endParaRPr lang="en-US"/>
          </a:p>
        </p:txBody>
      </p:sp>
    </p:spTree>
    <p:extLst>
      <p:ext uri="{BB962C8B-B14F-4D97-AF65-F5344CB8AC3E}">
        <p14:creationId xmlns:p14="http://schemas.microsoft.com/office/powerpoint/2010/main" val="1769704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pPr defTabSz="942253">
              <a:defRPr/>
            </a:pPr>
            <a:endParaRPr lang="en-US"/>
          </a:p>
          <a:p>
            <a:pPr defTabSz="942253">
              <a:defRPr/>
            </a:pPr>
            <a:r>
              <a:rPr lang="en-US"/>
              <a:t>A few other things to note about the disclosure laws I just discussed</a:t>
            </a:r>
          </a:p>
          <a:p>
            <a:pPr defTabSz="942253">
              <a:defRPr/>
            </a:pPr>
            <a:endParaRPr lang="en-US"/>
          </a:p>
          <a:p>
            <a:pPr defTabSz="942253">
              <a:defRPr/>
            </a:pPr>
            <a:r>
              <a:rPr lang="en-US"/>
              <a:t>[CLICK] </a:t>
            </a:r>
          </a:p>
          <a:p>
            <a:pPr defTabSz="942253">
              <a:defRPr/>
            </a:pPr>
            <a:endParaRPr lang="en-US"/>
          </a:p>
          <a:p>
            <a:pPr defTabSz="942253">
              <a:defRPr/>
            </a:pPr>
            <a:r>
              <a:rPr lang="en-US"/>
              <a:t>The law does not explicitly require a court order—which is a subpoena signed by a judge—to release HD data in the circumstances I just discussed on the previous two slides. The law does not actually specify the form of the request at all, so it’s entirely clear whether a subpoena issued by someone other than a judge or even a less formal request would be permissible in these circumstances. </a:t>
            </a:r>
          </a:p>
          <a:p>
            <a:pPr defTabSz="942253">
              <a:defRPr/>
            </a:pPr>
            <a:endParaRPr lang="en-US"/>
          </a:p>
          <a:p>
            <a:pPr defTabSz="942253">
              <a:defRPr/>
            </a:pPr>
            <a:r>
              <a:rPr lang="en-US"/>
              <a:t>But we can kind of figure it out if we think about the laws.</a:t>
            </a:r>
          </a:p>
          <a:p>
            <a:pPr defTabSz="942253">
              <a:defRPr/>
            </a:pPr>
            <a:endParaRPr lang="en-US"/>
          </a:p>
          <a:p>
            <a:pPr defTabSz="942253">
              <a:defRPr/>
            </a:pPr>
            <a:r>
              <a:rPr lang="en-US"/>
              <a:t>For example, for the first type of disclosure I talked about, disclosure to courts for enforcing communicable disease laws, this is the health department asking the court to help it enforce control measures against an individual. This is the health authority and it’s lawyers asking the court to do something, so the health authority is not likely going to be asked to release data unless it’s the court or the person living with the disease that’s the subject of the application. But the health department is of course going to need to release whatever information it needs to get that order, subject to various privacy protections such as not using the person’s full name in the application for the order.</a:t>
            </a:r>
          </a:p>
          <a:p>
            <a:pPr defTabSz="942253">
              <a:defRPr/>
            </a:pPr>
            <a:endParaRPr lang="en-US"/>
          </a:p>
          <a:p>
            <a:pPr defTabSz="942253">
              <a:defRPr/>
            </a:pPr>
            <a:r>
              <a:rPr lang="en-US"/>
              <a:t>And then the judge can also issue a protective order or limit disclosure before the information is disclosed in the court proceedings.</a:t>
            </a:r>
          </a:p>
          <a:p>
            <a:pPr defTabSz="942253">
              <a:defRPr/>
            </a:pPr>
            <a:endParaRPr lang="en-US"/>
          </a:p>
          <a:p>
            <a:pPr defTabSz="942253">
              <a:defRPr/>
            </a:pPr>
            <a:r>
              <a:rPr lang="en-US"/>
              <a:t>[CLICK]</a:t>
            </a:r>
          </a:p>
          <a:p>
            <a:pPr defTabSz="942253">
              <a:defRPr/>
            </a:pPr>
            <a:endParaRPr lang="en-US"/>
          </a:p>
          <a:p>
            <a:pPr defTabSz="942253">
              <a:defRPr/>
            </a:pPr>
            <a:r>
              <a:rPr lang="en-US"/>
              <a:t>And the law also prohibits health department staff from testifying in criminal or civil matter about reports about people being examined or treated by the HD for a communicable disease, unless the person consents.</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140</a:t>
            </a:fld>
            <a:endParaRPr lang="en-US"/>
          </a:p>
        </p:txBody>
      </p:sp>
    </p:spTree>
    <p:extLst>
      <p:ext uri="{BB962C8B-B14F-4D97-AF65-F5344CB8AC3E}">
        <p14:creationId xmlns:p14="http://schemas.microsoft.com/office/powerpoint/2010/main" val="9928375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endParaRPr lang="en-US"/>
          </a:p>
          <a:p>
            <a:r>
              <a:rPr lang="en-US"/>
              <a:t>This definition of test result does not appear to include release of whether someone is a member of an HIV cluster.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141</a:t>
            </a:fld>
            <a:endParaRPr lang="en-US"/>
          </a:p>
        </p:txBody>
      </p:sp>
    </p:spTree>
    <p:extLst>
      <p:ext uri="{BB962C8B-B14F-4D97-AF65-F5344CB8AC3E}">
        <p14:creationId xmlns:p14="http://schemas.microsoft.com/office/powerpoint/2010/main" val="178511382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it comes to test results, disclosure is allowed in more cases.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[CLICK]</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First, disclosure is permitted for the purposes of enforcing communicable disease laws, as we already discussed.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[CLICK]</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Test results can also be released to a spouse.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[CLICK]</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And test results can be disclosed to certain law enforcement and emergency medical personnel.</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There are just a few examples.</a:t>
            </a: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142</a:t>
            </a:fld>
            <a:endParaRPr lang="en-US"/>
          </a:p>
        </p:txBody>
      </p:sp>
    </p:spTree>
    <p:extLst>
      <p:ext uri="{BB962C8B-B14F-4D97-AF65-F5344CB8AC3E}">
        <p14:creationId xmlns:p14="http://schemas.microsoft.com/office/powerpoint/2010/main" val="4044200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In contrast to the previous slide, </a:t>
            </a:r>
            <a:r>
              <a:rPr lang="en-US" sz="1300" b="1"/>
              <a:t>Communicable diseases </a:t>
            </a:r>
            <a:r>
              <a:rPr lang="en-US" sz="1300"/>
              <a:t>are illnesses caused by viruses or bacteria that </a:t>
            </a:r>
            <a:r>
              <a:rPr lang="en-US" sz="1300" b="1"/>
              <a:t>people spread to one another </a:t>
            </a:r>
            <a:r>
              <a:rPr lang="en-US" sz="1300"/>
              <a:t>through contact with bodily fluids, blood products, or through the air, (</a:t>
            </a:r>
            <a:r>
              <a:rPr lang="en-US" sz="1300">
                <a:hlinkClick r:id="rId3"/>
              </a:rPr>
              <a:t>https://www.ncbi.nlm.nih.gov/books/NBK470303/</a:t>
            </a:r>
            <a:r>
              <a:rPr lang="en-US" sz="1300"/>
              <a:t>)</a:t>
            </a:r>
          </a:p>
          <a:p>
            <a:pPr defTabSz="966612">
              <a:defRPr/>
            </a:pPr>
            <a:endParaRPr lang="en-US" sz="1300"/>
          </a:p>
          <a:p>
            <a:pPr defTabSz="966612">
              <a:defRPr/>
            </a:pPr>
            <a:r>
              <a:rPr lang="en-US" sz="1300"/>
              <a:t>Think of the root of the word being communicated– it implies between people. They are a type of infectious disease, caused by an infectious agent such as bacteria, viruses, fungi or parasites. Not all infectious diseases are passed directly between people; for example, they may be picked up from food, insects or animals.</a:t>
            </a:r>
            <a:endParaRPr lang="en-US" sz="1300">
              <a:cs typeface="Calibri"/>
            </a:endParaRPr>
          </a:p>
          <a:p>
            <a:endParaRPr lang="en-US" sz="1300"/>
          </a:p>
          <a:p>
            <a:r>
              <a:rPr lang="en-US" sz="1300"/>
              <a:t>These two </a:t>
            </a:r>
            <a:r>
              <a:rPr lang="en-US" sz="1300" b="1"/>
              <a:t>are</a:t>
            </a:r>
            <a:r>
              <a:rPr lang="en-US" sz="1300"/>
              <a:t> communicable and the information collected is used to identify, test and treat contacts. </a:t>
            </a:r>
          </a:p>
          <a:p>
            <a:endParaRPr lang="en-US" sz="1300">
              <a:cs typeface="Calibri" panose="020F0502020204030204"/>
            </a:endParaRPr>
          </a:p>
          <a:p>
            <a:pPr>
              <a:buClr>
                <a:srgbClr val="008BC3"/>
              </a:buClr>
              <a:buSzPct val="90000"/>
              <a:buFont typeface="Wingdings" panose="05000000000000000000" pitchFamily="2" charset="2"/>
              <a:buChar char="§"/>
            </a:pPr>
            <a:r>
              <a:rPr lang="en-US" sz="1300">
                <a:solidFill>
                  <a:prstClr val="black"/>
                </a:solidFill>
              </a:rPr>
              <a:t> For Tuberculosis</a:t>
            </a:r>
            <a:endParaRPr lang="en-US" sz="1300">
              <a:solidFill>
                <a:prstClr val="black"/>
              </a:solidFill>
              <a:cs typeface="Calibri"/>
            </a:endParaRPr>
          </a:p>
          <a:p>
            <a:pPr lvl="1">
              <a:buClr>
                <a:srgbClr val="008BC3"/>
              </a:buClr>
              <a:buSzPct val="75000"/>
              <a:buFont typeface="Wingdings" panose="05000000000000000000" pitchFamily="2" charset="2"/>
              <a:buChar char="§"/>
            </a:pPr>
            <a:r>
              <a:rPr lang="en-US" sz="1300">
                <a:solidFill>
                  <a:prstClr val="black"/>
                </a:solidFill>
              </a:rPr>
              <a:t> we Link persons to care and monitor treatment (it’s called directly observed therapy or “D.O.T.”) and</a:t>
            </a:r>
            <a:endParaRPr lang="en-US" sz="1300">
              <a:solidFill>
                <a:prstClr val="black"/>
              </a:solidFill>
              <a:cs typeface="Calibri"/>
            </a:endParaRPr>
          </a:p>
          <a:p>
            <a:pPr lvl="1">
              <a:buClr>
                <a:srgbClr val="008BC3"/>
              </a:buClr>
              <a:buSzPct val="75000"/>
              <a:buFont typeface="Wingdings" panose="05000000000000000000" pitchFamily="2" charset="2"/>
              <a:buChar char="§"/>
            </a:pPr>
            <a:r>
              <a:rPr lang="en-US" sz="1300">
                <a:solidFill>
                  <a:prstClr val="black"/>
                </a:solidFill>
              </a:rPr>
              <a:t>Identify those persons potentially exposed and test contacts</a:t>
            </a:r>
            <a:endParaRPr lang="en-US" sz="1300">
              <a:solidFill>
                <a:prstClr val="black"/>
              </a:solidFill>
              <a:cs typeface="Calibri"/>
            </a:endParaRPr>
          </a:p>
          <a:p>
            <a:pPr lvl="1">
              <a:buClr>
                <a:srgbClr val="008BC3"/>
              </a:buClr>
              <a:buSzPct val="75000"/>
              <a:buFont typeface="Wingdings" panose="05000000000000000000" pitchFamily="2" charset="2"/>
              <a:buNone/>
            </a:pPr>
            <a:endParaRPr lang="en-US" sz="1300">
              <a:solidFill>
                <a:prstClr val="black"/>
              </a:solidFill>
            </a:endParaRPr>
          </a:p>
          <a:p>
            <a:pPr>
              <a:buClr>
                <a:srgbClr val="008BC3"/>
              </a:buClr>
              <a:buSzPct val="90000"/>
              <a:buFont typeface="Wingdings" panose="05000000000000000000" pitchFamily="2" charset="2"/>
              <a:buChar char="§"/>
            </a:pPr>
            <a:r>
              <a:rPr lang="en-US" sz="1300">
                <a:solidFill>
                  <a:prstClr val="black"/>
                </a:solidFill>
              </a:rPr>
              <a:t> For Syphilis</a:t>
            </a:r>
            <a:endParaRPr lang="en-US" sz="1300">
              <a:solidFill>
                <a:prstClr val="black"/>
              </a:solidFill>
              <a:cs typeface="Calibri"/>
            </a:endParaRPr>
          </a:p>
          <a:p>
            <a:pPr lvl="1">
              <a:buClr>
                <a:srgbClr val="008BC3"/>
              </a:buClr>
              <a:buSzPct val="75000"/>
              <a:buFont typeface="Wingdings" panose="05000000000000000000" pitchFamily="2" charset="2"/>
              <a:buChar char="§"/>
            </a:pPr>
            <a:r>
              <a:rPr lang="en-US" sz="1300">
                <a:solidFill>
                  <a:prstClr val="black"/>
                </a:solidFill>
              </a:rPr>
              <a:t>we Provide treatment that cures the infection, and</a:t>
            </a:r>
            <a:endParaRPr lang="en-US" sz="1300">
              <a:solidFill>
                <a:prstClr val="black"/>
              </a:solidFill>
              <a:cs typeface="Calibri"/>
            </a:endParaRPr>
          </a:p>
          <a:p>
            <a:pPr lvl="1">
              <a:buClr>
                <a:srgbClr val="008BC3"/>
              </a:buClr>
              <a:buSzPct val="75000"/>
              <a:buFont typeface="Wingdings" panose="05000000000000000000" pitchFamily="2" charset="2"/>
              <a:buChar char="§"/>
            </a:pPr>
            <a:r>
              <a:rPr lang="en-US" sz="1300">
                <a:solidFill>
                  <a:prstClr val="black"/>
                </a:solidFill>
              </a:rPr>
              <a:t>Identify sexual partners of cases, test and provide treatment as warranted</a:t>
            </a:r>
            <a:endParaRPr lang="en-US" sz="1300">
              <a:solidFill>
                <a:prstClr val="black"/>
              </a:solidFill>
              <a:cs typeface="Calibri"/>
            </a:endParaRPr>
          </a:p>
          <a:p>
            <a:endParaRPr lang="en-US" sz="1300"/>
          </a:p>
          <a:p>
            <a:r>
              <a:rPr lang="en-US" sz="1300"/>
              <a:t>HIV is communicable but the stigma associated with it makes standard public health practices more difficult. While working to decrease stigma and criminalization we still use what we know to help keep people living with HIV healthy and prevent further transmission. We will be discussing stigma and criminalization in Part 3 of this series</a:t>
            </a:r>
            <a:endParaRPr lang="en-US" sz="1300">
              <a:cs typeface="Calibri"/>
            </a:endParaRPr>
          </a:p>
          <a:p>
            <a:endParaRPr lang="en-US" sz="1300"/>
          </a:p>
          <a:p>
            <a:r>
              <a:rPr lang="en-US" sz="1000"/>
              <a:t>~~~~~~~~~~~~~~~~~</a:t>
            </a:r>
            <a:endParaRPr lang="en-US" sz="1000">
              <a:cs typeface="Calibri"/>
            </a:endParaRPr>
          </a:p>
          <a:p>
            <a:pPr defTabSz="966612">
              <a:defRPr/>
            </a:pPr>
            <a:r>
              <a:rPr lang="en-US" sz="1000" b="1"/>
              <a:t>[For reference- not to read] Infectious diseases</a:t>
            </a:r>
            <a:r>
              <a:rPr lang="en-US" sz="1000"/>
              <a:t> are disorders caused by organisms — such as bacteria, viruses, fungi or parasites. Many organisms live in and on our bodies. They're normally harmless or even helpful. But under certain conditions, some organisms may cause </a:t>
            </a:r>
            <a:r>
              <a:rPr lang="en-US" sz="1000" b="1"/>
              <a:t>disease</a:t>
            </a:r>
            <a:r>
              <a:rPr lang="en-US" sz="1000"/>
              <a:t>. Some </a:t>
            </a:r>
            <a:r>
              <a:rPr lang="en-US" sz="1000" b="1"/>
              <a:t>infectious diseases</a:t>
            </a:r>
            <a:r>
              <a:rPr lang="en-US" sz="1000"/>
              <a:t> can be passed from person to person. (</a:t>
            </a:r>
            <a:r>
              <a:rPr lang="en-US" sz="1000">
                <a:hlinkClick r:id="rId4"/>
              </a:rPr>
              <a:t>https://www.mayoclinic.org/diseases-conditions/infectious-diseases/symptoms-causes/syc-20351173</a:t>
            </a:r>
            <a:r>
              <a:rPr lang="en-US" sz="1000"/>
              <a:t>) and are therefore communicable</a:t>
            </a:r>
            <a:endParaRPr lang="en-US" sz="1000">
              <a:cs typeface="Calibri"/>
            </a:endParaRPr>
          </a:p>
          <a:p>
            <a:endParaRPr lang="en-US" sz="1000"/>
          </a:p>
          <a:p>
            <a:endParaRPr lang="en-US" sz="1300"/>
          </a:p>
        </p:txBody>
      </p:sp>
      <p:sp>
        <p:nvSpPr>
          <p:cNvPr id="4" name="Slide Number Placeholder 3"/>
          <p:cNvSpPr>
            <a:spLocks noGrp="1"/>
          </p:cNvSpPr>
          <p:nvPr>
            <p:ph type="sldNum" sz="quarter" idx="5"/>
          </p:nvPr>
        </p:nvSpPr>
        <p:spPr/>
        <p:txBody>
          <a:bodyPr/>
          <a:lstStyle/>
          <a:p>
            <a:fld id="{E7210376-4FB3-4079-A926-CD40E1E62342}" type="slidenum">
              <a:rPr lang="en-US" smtClean="0"/>
              <a:t>15</a:t>
            </a:fld>
            <a:endParaRPr lang="en-US"/>
          </a:p>
        </p:txBody>
      </p:sp>
    </p:spTree>
    <p:extLst>
      <p:ext uri="{BB962C8B-B14F-4D97-AF65-F5344CB8AC3E}">
        <p14:creationId xmlns:p14="http://schemas.microsoft.com/office/powerpoint/2010/main" val="67569681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143</a:t>
            </a:fld>
            <a:endParaRPr lang="en-US"/>
          </a:p>
        </p:txBody>
      </p:sp>
    </p:spTree>
    <p:extLst>
      <p:ext uri="{BB962C8B-B14F-4D97-AF65-F5344CB8AC3E}">
        <p14:creationId xmlns:p14="http://schemas.microsoft.com/office/powerpoint/2010/main" val="238887478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144</a:t>
            </a:fld>
            <a:endParaRPr lang="en-US"/>
          </a:p>
        </p:txBody>
      </p:sp>
    </p:spTree>
    <p:extLst>
      <p:ext uri="{BB962C8B-B14F-4D97-AF65-F5344CB8AC3E}">
        <p14:creationId xmlns:p14="http://schemas.microsoft.com/office/powerpoint/2010/main" val="347224131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145</a:t>
            </a:fld>
            <a:endParaRPr lang="en-US"/>
          </a:p>
        </p:txBody>
      </p:sp>
    </p:spTree>
    <p:extLst>
      <p:ext uri="{BB962C8B-B14F-4D97-AF65-F5344CB8AC3E}">
        <p14:creationId xmlns:p14="http://schemas.microsoft.com/office/powerpoint/2010/main" val="420031587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146</a:t>
            </a:fld>
            <a:endParaRPr lang="en-US"/>
          </a:p>
        </p:txBody>
      </p:sp>
    </p:spTree>
    <p:extLst>
      <p:ext uri="{BB962C8B-B14F-4D97-AF65-F5344CB8AC3E}">
        <p14:creationId xmlns:p14="http://schemas.microsoft.com/office/powerpoint/2010/main" val="30470479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NOTE: In this section, both the notes and slides are samples from a previous NASTAD-led webinar series for Texas. The presenting jurisdiction needs to populate the slides with state-specific HIV criminalization information and edit the notes to match, too. </a:t>
            </a:r>
            <a:endParaRPr lang="en-US" b="1"/>
          </a:p>
          <a:p>
            <a:endParaRPr lang="en-US"/>
          </a:p>
          <a:p>
            <a:endParaRPr lang="en-US"/>
          </a:p>
          <a:p>
            <a:r>
              <a:rPr lang="en-US"/>
              <a:t>So, some key take aways:</a:t>
            </a:r>
          </a:p>
          <a:p>
            <a:endParaRPr lang="en-US"/>
          </a:p>
          <a:p>
            <a:r>
              <a:rPr lang="en-US"/>
              <a:t>[CLICK]</a:t>
            </a:r>
          </a:p>
          <a:p>
            <a:endParaRPr lang="en-US"/>
          </a:p>
          <a:p>
            <a:r>
              <a:rPr lang="en-US"/>
              <a:t>Court-ordered test results</a:t>
            </a:r>
          </a:p>
          <a:p>
            <a:endParaRPr lang="en-US"/>
          </a:p>
          <a:p>
            <a:r>
              <a:rPr lang="en-US"/>
              <a:t>[CLICK]</a:t>
            </a:r>
          </a:p>
          <a:p>
            <a:endParaRPr lang="en-US"/>
          </a:p>
          <a:p>
            <a:r>
              <a:rPr lang="en-US"/>
              <a:t>Cluster data</a:t>
            </a:r>
          </a:p>
          <a:p>
            <a:endParaRPr lang="en-US"/>
          </a:p>
          <a:p>
            <a:r>
              <a:rPr lang="en-US"/>
              <a:t>[CLICK]</a:t>
            </a:r>
          </a:p>
          <a:p>
            <a:endParaRPr lang="en-US"/>
          </a:p>
          <a:p>
            <a:r>
              <a:rPr lang="en-US"/>
              <a:t>Not explicitly authorized for prosecutions</a:t>
            </a:r>
          </a:p>
          <a:p>
            <a:endParaRPr lang="en-US"/>
          </a:p>
          <a:p>
            <a:r>
              <a:rPr lang="en-US"/>
              <a:t>[CLICK]</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147</a:t>
            </a:fld>
            <a:endParaRPr lang="en-US"/>
          </a:p>
        </p:txBody>
      </p:sp>
    </p:spTree>
    <p:extLst>
      <p:ext uri="{BB962C8B-B14F-4D97-AF65-F5344CB8AC3E}">
        <p14:creationId xmlns:p14="http://schemas.microsoft.com/office/powerpoint/2010/main" val="191246505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role does public health legal counsel play in data release?</a:t>
            </a:r>
          </a:p>
          <a:p>
            <a:endParaRPr lang="en-US"/>
          </a:p>
          <a:p>
            <a:r>
              <a:rPr lang="en-US"/>
              <a:t>[CLICK]</a:t>
            </a:r>
            <a:endParaRPr lang="en-US">
              <a:cs typeface="Calibri"/>
            </a:endParaRPr>
          </a:p>
          <a:p>
            <a:endParaRPr lang="en-US"/>
          </a:p>
          <a:p>
            <a:r>
              <a:rPr lang="en-US"/>
              <a:t>Requests for HIV data for law enforcement purposes are typically routed to legal counsel.</a:t>
            </a:r>
            <a:endParaRPr lang="en-US">
              <a:cs typeface="Calibri"/>
            </a:endParaRPr>
          </a:p>
          <a:p>
            <a:endParaRPr lang="en-US"/>
          </a:p>
          <a:p>
            <a:r>
              <a:rPr lang="en-US"/>
              <a:t>Legal counsel reviews the request to ensure it complies with state law and either rejects it or works with the HD to comply. Requests are usually for records but can be for HD staff testimony.</a:t>
            </a:r>
            <a:endParaRPr lang="en-US">
              <a:cs typeface="Calibri"/>
            </a:endParaRPr>
          </a:p>
          <a:p>
            <a:endParaRPr lang="en-US"/>
          </a:p>
          <a:p>
            <a:r>
              <a:rPr lang="en-US"/>
              <a:t>[CLICK]</a:t>
            </a:r>
            <a:endParaRPr lang="en-US">
              <a:cs typeface="Calibri"/>
            </a:endParaRPr>
          </a:p>
          <a:p>
            <a:endParaRPr lang="en-US"/>
          </a:p>
          <a:p>
            <a:pPr lvl="1"/>
            <a:r>
              <a:rPr lang="en-US"/>
              <a:t>Usually release of requested records; sometimes testimony from health department staff</a:t>
            </a:r>
            <a:endParaRPr lang="en-US">
              <a:cs typeface="Calibri Light"/>
            </a:endParaRPr>
          </a:p>
          <a:p>
            <a:endParaRPr lang="en-US"/>
          </a:p>
          <a:p>
            <a:r>
              <a:rPr lang="en-US"/>
              <a:t>Even where statutes are broad as to data that may be released, legal counsel and health departments generally operate under a principle of limited release</a:t>
            </a:r>
            <a:endParaRPr lang="en-US">
              <a:cs typeface="Calibri Light"/>
            </a:endParaRP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149</a:t>
            </a:fld>
            <a:endParaRPr lang="en-US"/>
          </a:p>
        </p:txBody>
      </p:sp>
    </p:spTree>
    <p:extLst>
      <p:ext uri="{BB962C8B-B14F-4D97-AF65-F5344CB8AC3E}">
        <p14:creationId xmlns:p14="http://schemas.microsoft.com/office/powerpoint/2010/main" val="41994962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considerations for HDs in interpreting data protection laws and working with legal counsel to respond to requests.</a:t>
            </a:r>
          </a:p>
          <a:p>
            <a:endParaRPr lang="en-US"/>
          </a:p>
          <a:p>
            <a:r>
              <a:rPr lang="en-US"/>
              <a:t>[CLICK]</a:t>
            </a:r>
            <a:endParaRPr lang="en-US">
              <a:cs typeface="Calibri"/>
            </a:endParaRPr>
          </a:p>
          <a:p>
            <a:endParaRPr lang="en-US"/>
          </a:p>
          <a:p>
            <a:pPr>
              <a:defRPr/>
            </a:pPr>
            <a:r>
              <a:rPr lang="en-US"/>
              <a:t>HD and legal counsel should communicate about policies and procedures for review of data release requests, so everyone is on the same page regarding process and standards. </a:t>
            </a:r>
            <a:endParaRPr lang="en-US">
              <a:cs typeface="Calibri"/>
            </a:endParaRP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Identify opportunities to examine public health data release provisions in criminalization modernization efforts</a:t>
            </a:r>
          </a:p>
          <a:p>
            <a:pPr>
              <a:defRPr/>
            </a:pPr>
            <a:endParaRPr lang="en-US"/>
          </a:p>
          <a:p>
            <a:pPr>
              <a:defRPr/>
            </a:pPr>
            <a:r>
              <a:rPr lang="en-US"/>
              <a:t>Depending on the state, the HD may have varying ability to engage with this, but in some states, HDs can participate in efforts to change criminalization laws. HDs bring to the table both knowledge of how these laws can negatively impact individual and public health, as well as how data release provisions play out in real life. </a:t>
            </a:r>
            <a:endParaRPr lang="en-US">
              <a:cs typeface="Calibri"/>
            </a:endParaRPr>
          </a:p>
          <a:p>
            <a:endParaRPr lang="en-US"/>
          </a:p>
          <a:p>
            <a:pPr marL="0" marR="0" lvl="0" indent="0" algn="l" defTabSz="914400">
              <a:lnSpc>
                <a:spcPct val="100000"/>
              </a:lnSpc>
              <a:spcBef>
                <a:spcPts val="0"/>
              </a:spcBef>
              <a:spcAft>
                <a:spcPts val="0"/>
              </a:spcAft>
              <a:buClrTx/>
              <a:buSzTx/>
              <a:buFontTx/>
              <a:buNone/>
              <a:tabLst/>
              <a:defRPr/>
            </a:pPr>
            <a:r>
              <a:rPr lang="en-US"/>
              <a:t>[CLICK]</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Proactively identify educational opportunities with public health legal counsel who may not be aware of changes in HIV surveillance technology and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Education for legal counsel is an important one that can yield benefits as you work with them on related topics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finally,…</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Engage communities in dialogue about your state’s HIV data protections and concerns about data release for law enforcement purposes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150</a:t>
            </a:fld>
            <a:endParaRPr lang="en-US"/>
          </a:p>
        </p:txBody>
      </p:sp>
    </p:spTree>
    <p:extLst>
      <p:ext uri="{BB962C8B-B14F-4D97-AF65-F5344CB8AC3E}">
        <p14:creationId xmlns:p14="http://schemas.microsoft.com/office/powerpoint/2010/main" val="25194242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Note: </a:t>
            </a:r>
            <a:r>
              <a:rPr lang="en-US" sz="1800" b="1">
                <a:effectLst/>
                <a:latin typeface="Segoe UI" panose="020B0502040204020203" pitchFamily="34" charset="0"/>
              </a:rPr>
              <a:t>NASTAD encourages sections for interaction and follow up questions, but this slide is only suggested.</a:t>
            </a:r>
          </a:p>
          <a:p>
            <a:endParaRPr lang="en-US" sz="1800">
              <a:effectLst/>
              <a:latin typeface="Segoe UI" panose="020B0502040204020203" pitchFamily="34" charset="0"/>
            </a:endParaRPr>
          </a:p>
          <a:p>
            <a:r>
              <a:rPr lang="en-US" sz="1200">
                <a:latin typeface="+mn-lt"/>
              </a:rPr>
              <a:t>We know that was a lot of information, so we want to see what remaining questions do you have about HIV criminalization. Please pull up </a:t>
            </a:r>
            <a:r>
              <a:rPr lang="en-US" sz="1200" err="1">
                <a:latin typeface="+mn-lt"/>
              </a:rPr>
              <a:t>menti.com</a:t>
            </a:r>
            <a:r>
              <a:rPr lang="en-US" sz="1200">
                <a:latin typeface="+mn-lt"/>
              </a:rPr>
              <a:t> again and enter the code on the screen. </a:t>
            </a:r>
          </a:p>
          <a:p>
            <a:endParaRPr lang="en-US" sz="1200"/>
          </a:p>
          <a:p>
            <a:r>
              <a:rPr lang="en-US" sz="1200">
                <a:highlight>
                  <a:srgbClr val="00FF00"/>
                </a:highlight>
                <a:sym typeface="Wingdings" panose="05000000000000000000" pitchFamily="2" charset="2"/>
              </a:rPr>
              <a:t></a:t>
            </a:r>
            <a:r>
              <a:rPr lang="en-US" sz="1200"/>
              <a:t>Review what’s reported in the </a:t>
            </a:r>
            <a:r>
              <a:rPr lang="en-US" sz="1200" err="1"/>
              <a:t>mentimeter</a:t>
            </a:r>
            <a:r>
              <a:rPr lang="en-US" sz="1200"/>
              <a:t> and encourage discussion of anything that they see or additional thoughts or ideas. </a:t>
            </a:r>
          </a:p>
          <a:p>
            <a:endParaRPr lang="en-US" sz="1200"/>
          </a:p>
          <a:p>
            <a:pPr defTabSz="966612">
              <a:defRPr/>
            </a:pP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151</a:t>
            </a:fld>
            <a:endParaRPr lang="en-US"/>
          </a:p>
        </p:txBody>
      </p:sp>
    </p:spTree>
    <p:extLst>
      <p:ext uri="{BB962C8B-B14F-4D97-AF65-F5344CB8AC3E}">
        <p14:creationId xmlns:p14="http://schemas.microsoft.com/office/powerpoint/2010/main" val="250474949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all for your questions; we appreciate your participation. Next, we are going to discuss HIV Cluster Response and Stigma.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152</a:t>
            </a:fld>
            <a:endParaRPr lang="en-US"/>
          </a:p>
        </p:txBody>
      </p:sp>
    </p:spTree>
    <p:extLst>
      <p:ext uri="{BB962C8B-B14F-4D97-AF65-F5344CB8AC3E}">
        <p14:creationId xmlns:p14="http://schemas.microsoft.com/office/powerpoint/2010/main" val="23931222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rPr>
              <a:t>First off, I want to define stigma. </a:t>
            </a:r>
          </a:p>
          <a:p>
            <a:endParaRPr lang="en-US" sz="1200">
              <a:solidFill>
                <a:schemeClr val="tx1"/>
              </a:solidFill>
            </a:endParaRPr>
          </a:p>
          <a:p>
            <a:r>
              <a:rPr lang="en-US" sz="1200" b="1">
                <a:solidFill>
                  <a:schemeClr val="tx1"/>
                </a:solidFill>
              </a:rPr>
              <a:t>&lt;CLICK&gt;</a:t>
            </a:r>
          </a:p>
          <a:p>
            <a:r>
              <a:rPr lang="en-US" sz="1200">
                <a:solidFill>
                  <a:schemeClr val="tx1"/>
                </a:solidFill>
              </a:rPr>
              <a:t>Stigma refers to negative attitudes or beliefs about a group that differs from a perceived norm, and it leads to the social devaluation of the people who differ from said norm. Stigma can be based on demographic factors such as age, race or ethnicity, gender, sexual orientation, and other identities. </a:t>
            </a:r>
          </a:p>
          <a:p>
            <a:endParaRPr lang="en-US" sz="1200">
              <a:solidFill>
                <a:schemeClr val="tx1"/>
              </a:solidFill>
            </a:endParaRPr>
          </a:p>
          <a:p>
            <a:r>
              <a:rPr lang="en-US" sz="1200">
                <a:solidFill>
                  <a:schemeClr val="tx1"/>
                </a:solidFill>
              </a:rPr>
              <a:t>HIV stigma is specific negative attitudes and beliefs about people living with HIV. For those familiar with the HIV Care Continuum/Treatment Cascade, NASTAD often refers to Stigma as the “bar before the bars,” as it remains a major and persistent fundamental social cause associated with health inequity over time, regardless of risk factors or health interventions. Stigma can lead people to avoid accessing HIV testing or treatment and being fearful of disclosing their status to partners, family, and friends. </a:t>
            </a:r>
          </a:p>
          <a:p>
            <a:endParaRPr lang="en-US" sz="1200">
              <a:solidFill>
                <a:schemeClr val="tx1"/>
              </a:solidFill>
            </a:endParaRPr>
          </a:p>
          <a:p>
            <a:r>
              <a:rPr lang="en-US" sz="1200" b="1">
                <a:solidFill>
                  <a:schemeClr val="tx1"/>
                </a:solidFill>
              </a:rPr>
              <a:t>&lt;CLICK&gt;</a:t>
            </a:r>
          </a:p>
          <a:p>
            <a:r>
              <a:rPr lang="en-US" sz="1200">
                <a:solidFill>
                  <a:schemeClr val="tx1"/>
                </a:solidFill>
              </a:rPr>
              <a:t>HIV stigma operates at different levels and often impacts individuals at ALL levels concurrently</a:t>
            </a:r>
          </a:p>
          <a:p>
            <a:endParaRPr lang="en-US" sz="1200">
              <a:solidFill>
                <a:schemeClr val="tx1"/>
              </a:solidFill>
            </a:endParaRPr>
          </a:p>
          <a:p>
            <a:pPr marL="176673" indent="-176673" defTabSz="942253">
              <a:buFont typeface="Arial" panose="020B0604020202020204" pitchFamily="34" charset="0"/>
              <a:buChar char="•"/>
              <a:defRPr/>
            </a:pPr>
            <a:r>
              <a:rPr lang="en-US" sz="1200">
                <a:solidFill>
                  <a:schemeClr val="tx1"/>
                </a:solidFill>
              </a:rPr>
              <a:t>Institutional stigma shows up in laws, policies, and procedures that prevent stigmatized groups from accessing services, and this leads to health inequities. For people seeking health care services, the experience they have going into a provider’s office and the environment there can determine whether or not they return and continue engaging in HIV care.</a:t>
            </a:r>
          </a:p>
          <a:p>
            <a:pPr marL="0" indent="0" defTabSz="942253">
              <a:buFont typeface="Arial" panose="020B0604020202020204" pitchFamily="34" charset="0"/>
              <a:buNone/>
              <a:defRPr/>
            </a:pPr>
            <a:endParaRPr lang="en-US" sz="1200">
              <a:solidFill>
                <a:schemeClr val="tx1"/>
              </a:solidFill>
            </a:endParaRPr>
          </a:p>
          <a:p>
            <a:pPr marL="176673" indent="-176673">
              <a:buFont typeface="Arial" panose="020B0604020202020204" pitchFamily="34" charset="0"/>
              <a:buChar char="•"/>
            </a:pPr>
            <a:r>
              <a:rPr lang="en-US" sz="1200">
                <a:solidFill>
                  <a:schemeClr val="tx1"/>
                </a:solidFill>
              </a:rPr>
              <a:t>Community level stigma refers to the sets of beliefs, stereotypes, and prejudices against an individual or groups of people based on a characteristic like HIV status, sexual orientation, race/ethnicity, gender, or the language they speak.</a:t>
            </a:r>
          </a:p>
          <a:p>
            <a:pPr marL="0" indent="0">
              <a:buFont typeface="Arial" panose="020B0604020202020204" pitchFamily="34" charset="0"/>
              <a:buNone/>
            </a:pPr>
            <a:endParaRPr lang="en-US" sz="1200">
              <a:solidFill>
                <a:schemeClr val="tx1"/>
              </a:solidFill>
            </a:endParaRPr>
          </a:p>
          <a:p>
            <a:pPr marL="176673" indent="-176673">
              <a:buFont typeface="Arial" panose="020B0604020202020204" pitchFamily="34" charset="0"/>
              <a:buChar char="•"/>
            </a:pPr>
            <a:r>
              <a:rPr lang="en-US" sz="1200">
                <a:solidFill>
                  <a:schemeClr val="tx1"/>
                </a:solidFill>
              </a:rPr>
              <a:t>Individual stigma is internalized stigma, meaning when people start to believe the negative things they hear about themselves and reflect that back on themselves. This has negative mental health implications and can make people feel isolated or fearful within their communities.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153</a:t>
            </a:fld>
            <a:endParaRPr lang="en-US"/>
          </a:p>
        </p:txBody>
      </p:sp>
    </p:spTree>
    <p:extLst>
      <p:ext uri="{BB962C8B-B14F-4D97-AF65-F5344CB8AC3E}">
        <p14:creationId xmlns:p14="http://schemas.microsoft.com/office/powerpoint/2010/main" val="793327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442">
              <a:defRPr/>
            </a:pPr>
            <a:r>
              <a:rPr lang="en-US" sz="1200">
                <a:solidFill>
                  <a:srgbClr val="000000"/>
                </a:solidFill>
                <a:latin typeface="Calibri" panose="020F0502020204030204" pitchFamily="34" charset="0"/>
                <a:cs typeface="Calibri" panose="020F0502020204030204" pitchFamily="34" charset="0"/>
              </a:rPr>
              <a:t>As an example of how we are using surveillance as information for action, </a:t>
            </a:r>
          </a:p>
          <a:p>
            <a:pPr defTabSz="974442">
              <a:defRPr/>
            </a:pPr>
            <a:endParaRPr lang="en-US" sz="1200">
              <a:solidFill>
                <a:srgbClr val="000000"/>
              </a:solidFill>
              <a:latin typeface="Calibri" panose="020F0502020204030204" pitchFamily="34" charset="0"/>
              <a:cs typeface="Calibri" panose="020F0502020204030204" pitchFamily="34" charset="0"/>
            </a:endParaRPr>
          </a:p>
          <a:p>
            <a:pPr defTabSz="974442">
              <a:defRPr/>
            </a:pPr>
            <a:r>
              <a:rPr lang="en-US" sz="1200" b="1">
                <a:solidFill>
                  <a:srgbClr val="000000"/>
                </a:solidFill>
                <a:latin typeface="Calibri" panose="020F0502020204030204" pitchFamily="34" charset="0"/>
                <a:cs typeface="Calibri" panose="020F0502020204030204" pitchFamily="34" charset="0"/>
              </a:rPr>
              <a:t>&lt;CLICK&gt;</a:t>
            </a:r>
          </a:p>
          <a:p>
            <a:pPr defTabSz="974442">
              <a:defRPr/>
            </a:pPr>
            <a:r>
              <a:rPr lang="en-US" sz="1200">
                <a:solidFill>
                  <a:srgbClr val="000000"/>
                </a:solidFill>
                <a:latin typeface="Calibri" panose="020F0502020204030204" pitchFamily="34" charset="0"/>
                <a:cs typeface="Calibri" panose="020F0502020204030204" pitchFamily="34" charset="0"/>
              </a:rPr>
              <a:t>this slide shows how the National HIV Behavioral Surveillance system has been used in this way. </a:t>
            </a:r>
          </a:p>
          <a:p>
            <a:pPr defTabSz="974442">
              <a:defRPr/>
            </a:pPr>
            <a:r>
              <a:rPr lang="en-US" sz="1200">
                <a:solidFill>
                  <a:srgbClr val="000000"/>
                </a:solidFill>
                <a:latin typeface="Calibri" panose="020F0502020204030204" pitchFamily="34" charset="0"/>
                <a:cs typeface="Calibri" panose="020F0502020204030204" pitchFamily="34" charset="0"/>
              </a:rPr>
              <a:t> </a:t>
            </a:r>
          </a:p>
          <a:p>
            <a:pPr defTabSz="974442">
              <a:defRPr/>
            </a:pPr>
            <a:r>
              <a:rPr lang="en-US" sz="1200">
                <a:solidFill>
                  <a:srgbClr val="000000"/>
                </a:solidFill>
                <a:latin typeface="Calibri" panose="020F0502020204030204" pitchFamily="34" charset="0"/>
                <a:cs typeface="Calibri" panose="020F0502020204030204" pitchFamily="34" charset="0"/>
              </a:rPr>
              <a:t>First, the data that are gathered are specifically geared toward answering questions that can be immediately beneficial to prevention activities. This means that we collect data for a very specific purpose and want to ensure that our questionnaire asks targeted questions to ensure that only the most essential, critical topics are being asked of participants.</a:t>
            </a:r>
          </a:p>
          <a:p>
            <a:pPr defTabSz="974442">
              <a:defRPr/>
            </a:pPr>
            <a:endParaRPr lang="en-US" sz="1200">
              <a:solidFill>
                <a:srgbClr val="000000"/>
              </a:solidFill>
              <a:latin typeface="Calibri" panose="020F0502020204030204" pitchFamily="34" charset="0"/>
              <a:cs typeface="Calibri" panose="020F0502020204030204" pitchFamily="34" charset="0"/>
            </a:endParaRPr>
          </a:p>
          <a:p>
            <a:pPr defTabSz="974442">
              <a:defRPr/>
            </a:pPr>
            <a:r>
              <a:rPr lang="en-US" sz="1200">
                <a:solidFill>
                  <a:srgbClr val="000000"/>
                </a:solidFill>
                <a:latin typeface="Calibri" panose="020F0502020204030204" pitchFamily="34" charset="0"/>
                <a:cs typeface="Calibri" panose="020F0502020204030204" pitchFamily="34" charset="0"/>
              </a:rPr>
              <a:t>Next</a:t>
            </a:r>
          </a:p>
          <a:p>
            <a:pPr defTabSz="974442">
              <a:defRPr/>
            </a:pPr>
            <a:r>
              <a:rPr lang="en-US" sz="1200" b="1">
                <a:solidFill>
                  <a:srgbClr val="000000"/>
                </a:solidFill>
                <a:latin typeface="Calibri" panose="020F0502020204030204" pitchFamily="34" charset="0"/>
                <a:cs typeface="Calibri" panose="020F0502020204030204" pitchFamily="34" charset="0"/>
              </a:rPr>
              <a:t>&lt;CLICK&gt; </a:t>
            </a:r>
          </a:p>
          <a:p>
            <a:pPr defTabSz="974442">
              <a:defRPr/>
            </a:pPr>
            <a:endParaRPr lang="en-US" sz="1200" b="1">
              <a:solidFill>
                <a:srgbClr val="000000"/>
              </a:solidFill>
              <a:latin typeface="Calibri" panose="020F0502020204030204" pitchFamily="34" charset="0"/>
              <a:cs typeface="Calibri" panose="020F0502020204030204" pitchFamily="34" charset="0"/>
            </a:endParaRPr>
          </a:p>
          <a:p>
            <a:pPr defTabSz="974442">
              <a:defRPr/>
            </a:pPr>
            <a:r>
              <a:rPr lang="en-US" sz="1200">
                <a:solidFill>
                  <a:srgbClr val="000000"/>
                </a:solidFill>
                <a:latin typeface="Calibri" panose="020F0502020204030204" pitchFamily="34" charset="0"/>
                <a:cs typeface="Calibri" panose="020F0502020204030204" pitchFamily="34" charset="0"/>
              </a:rPr>
              <a:t>the NHBS data are analyzed and disseminated in reports  like the morbidity and mortality weekly report (MMWR), which, in this example, then brought attention to a specific issue, that is, a crisis among African American men who have sex with men or MSM; </a:t>
            </a:r>
          </a:p>
          <a:p>
            <a:pPr defTabSz="974442">
              <a:defRPr/>
            </a:pPr>
            <a:endParaRPr lang="en-US" sz="1200">
              <a:solidFill>
                <a:srgbClr val="000000"/>
              </a:solidFill>
              <a:latin typeface="Calibri" panose="020F0502020204030204" pitchFamily="34" charset="0"/>
              <a:cs typeface="Calibri" panose="020F0502020204030204" pitchFamily="34" charset="0"/>
            </a:endParaRPr>
          </a:p>
          <a:p>
            <a:pPr defTabSz="974442">
              <a:defRPr/>
            </a:pPr>
            <a:r>
              <a:rPr lang="en-US" sz="1200" b="1">
                <a:solidFill>
                  <a:srgbClr val="000000"/>
                </a:solidFill>
                <a:latin typeface="Calibri" panose="020F0502020204030204" pitchFamily="34" charset="0"/>
                <a:cs typeface="Calibri" panose="020F0502020204030204" pitchFamily="34" charset="0"/>
              </a:rPr>
              <a:t>&lt;CLICK&gt; </a:t>
            </a:r>
          </a:p>
          <a:p>
            <a:pPr defTabSz="974442">
              <a:defRPr/>
            </a:pPr>
            <a:r>
              <a:rPr lang="en-US" sz="1200">
                <a:solidFill>
                  <a:srgbClr val="000000"/>
                </a:solidFill>
                <a:latin typeface="Calibri" panose="020F0502020204030204" pitchFamily="34" charset="0"/>
                <a:cs typeface="Calibri" panose="020F0502020204030204" pitchFamily="34" charset="0"/>
              </a:rPr>
              <a:t>An early round of NHBS found that only 46% of black MSM knew their HIV status and </a:t>
            </a:r>
          </a:p>
          <a:p>
            <a:pPr defTabSz="974442">
              <a:defRPr/>
            </a:pPr>
            <a:endParaRPr lang="en-US" sz="1200">
              <a:solidFill>
                <a:srgbClr val="000000"/>
              </a:solidFill>
              <a:latin typeface="Calibri" panose="020F0502020204030204" pitchFamily="34" charset="0"/>
              <a:cs typeface="Calibri" panose="020F0502020204030204" pitchFamily="34" charset="0"/>
            </a:endParaRPr>
          </a:p>
          <a:p>
            <a:pPr defTabSz="974442">
              <a:defRPr/>
            </a:pPr>
            <a:r>
              <a:rPr lang="en-US" sz="1200" b="1">
                <a:solidFill>
                  <a:srgbClr val="000000"/>
                </a:solidFill>
                <a:latin typeface="Calibri" panose="020F0502020204030204" pitchFamily="34" charset="0"/>
                <a:cs typeface="Calibri" panose="020F0502020204030204" pitchFamily="34" charset="0"/>
              </a:rPr>
              <a:t>&lt;CLICK&gt; </a:t>
            </a:r>
          </a:p>
          <a:p>
            <a:pPr defTabSz="974442">
              <a:defRPr/>
            </a:pPr>
            <a:r>
              <a:rPr lang="en-US" sz="1200">
                <a:solidFill>
                  <a:srgbClr val="000000"/>
                </a:solidFill>
                <a:latin typeface="Calibri" panose="020F0502020204030204" pitchFamily="34" charset="0"/>
                <a:cs typeface="Calibri" panose="020F0502020204030204" pitchFamily="34" charset="0"/>
              </a:rPr>
              <a:t>these data were used to support the rationale for instituting a national response to the epidemic in black men who have sex with men and designing prevention programs </a:t>
            </a:r>
          </a:p>
          <a:p>
            <a:pPr defTabSz="974442">
              <a:defRPr/>
            </a:pPr>
            <a:endParaRPr lang="en-US" sz="1200">
              <a:solidFill>
                <a:srgbClr val="000000"/>
              </a:solidFill>
              <a:latin typeface="Calibri" panose="020F0502020204030204" pitchFamily="34" charset="0"/>
              <a:cs typeface="Calibri" panose="020F0502020204030204" pitchFamily="34" charset="0"/>
            </a:endParaRPr>
          </a:p>
          <a:p>
            <a:pPr defTabSz="974442">
              <a:defRPr/>
            </a:pPr>
            <a:r>
              <a:rPr lang="en-US" sz="1200" b="1">
                <a:solidFill>
                  <a:srgbClr val="000000"/>
                </a:solidFill>
                <a:latin typeface="Calibri" panose="020F0502020204030204" pitchFamily="34" charset="0"/>
                <a:cs typeface="Calibri" panose="020F0502020204030204" pitchFamily="34" charset="0"/>
              </a:rPr>
              <a:t>&lt;CLICK&gt;</a:t>
            </a:r>
          </a:p>
          <a:p>
            <a:pPr defTabSz="974442">
              <a:defRPr/>
            </a:pPr>
            <a:r>
              <a:rPr lang="en-US" sz="1200">
                <a:solidFill>
                  <a:srgbClr val="000000"/>
                </a:solidFill>
                <a:latin typeface="Calibri" panose="020F0502020204030204" pitchFamily="34" charset="0"/>
                <a:cs typeface="Calibri" panose="020F0502020204030204" pitchFamily="34" charset="0"/>
              </a:rPr>
              <a:t>such as many men, many voices. </a:t>
            </a:r>
          </a:p>
          <a:p>
            <a:pPr defTabSz="974442">
              <a:defRPr/>
            </a:pPr>
            <a:endParaRPr lang="en-US" sz="1200">
              <a:solidFill>
                <a:srgbClr val="000000"/>
              </a:solidFill>
              <a:latin typeface="Calibri" panose="020F0502020204030204" pitchFamily="34" charset="0"/>
              <a:cs typeface="Calibri" panose="020F0502020204030204" pitchFamily="34" charset="0"/>
            </a:endParaRPr>
          </a:p>
          <a:p>
            <a:pPr defTabSz="974442">
              <a:defRPr/>
            </a:pPr>
            <a:r>
              <a:rPr lang="en-US" sz="1200" b="1">
                <a:solidFill>
                  <a:srgbClr val="000000"/>
                </a:solidFill>
                <a:latin typeface="Calibri" panose="020F0502020204030204" pitchFamily="34" charset="0"/>
                <a:cs typeface="Calibri" panose="020F0502020204030204" pitchFamily="34" charset="0"/>
              </a:rPr>
              <a:t>&lt;CLICK&gt; </a:t>
            </a:r>
          </a:p>
          <a:p>
            <a:pPr defTabSz="974442">
              <a:defRPr/>
            </a:pPr>
            <a:r>
              <a:rPr lang="en-US" sz="1200">
                <a:solidFill>
                  <a:srgbClr val="000000"/>
                </a:solidFill>
                <a:latin typeface="Calibri" panose="020F0502020204030204" pitchFamily="34" charset="0"/>
                <a:cs typeface="Calibri" panose="020F0502020204030204" pitchFamily="34" charset="0"/>
              </a:rPr>
              <a:t>The purpose is to make progress on the goals in our strategic plan such as reducing the # of new HIV infections</a:t>
            </a:r>
            <a:r>
              <a:rPr lang="en-US" sz="1200" b="1">
                <a:solidFill>
                  <a:srgbClr val="000000"/>
                </a:solidFill>
                <a:latin typeface="Calibri" panose="020F0502020204030204" pitchFamily="34" charset="0"/>
                <a:cs typeface="Calibri" panose="020F0502020204030204" pitchFamily="34" charset="0"/>
              </a:rPr>
              <a:t> </a:t>
            </a:r>
            <a:r>
              <a:rPr lang="en-US" sz="1200" b="0">
                <a:solidFill>
                  <a:srgbClr val="000000"/>
                </a:solidFill>
                <a:latin typeface="Calibri" panose="020F0502020204030204" pitchFamily="34" charset="0"/>
                <a:cs typeface="Calibri" panose="020F0502020204030204" pitchFamily="34" charset="0"/>
              </a:rPr>
              <a:t>and</a:t>
            </a:r>
            <a:r>
              <a:rPr lang="en-US" sz="1200">
                <a:solidFill>
                  <a:srgbClr val="000000"/>
                </a:solidFill>
                <a:latin typeface="Calibri" panose="020F0502020204030204" pitchFamily="34" charset="0"/>
                <a:cs typeface="Calibri" panose="020F0502020204030204" pitchFamily="34" charset="0"/>
              </a:rPr>
              <a:t> focusing on eliminating racial and ethnic disparities</a:t>
            </a:r>
          </a:p>
          <a:p>
            <a:pPr defTabSz="974442">
              <a:defRPr/>
            </a:pPr>
            <a:endParaRPr lang="en-US">
              <a:solidFill>
                <a:srgbClr val="0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16</a:t>
            </a:fld>
            <a:endParaRPr lang="en-US"/>
          </a:p>
        </p:txBody>
      </p:sp>
    </p:spTree>
    <p:extLst>
      <p:ext uri="{BB962C8B-B14F-4D97-AF65-F5344CB8AC3E}">
        <p14:creationId xmlns:p14="http://schemas.microsoft.com/office/powerpoint/2010/main" val="146419514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terms of measuring stigma’s impact, the People Living with HIV (PLHIV) Stigma Index is a standardized tool used to gather evidence on how stigma and discrimination impact the lives of people living with HIV. The Index was developed to be used by and for people living with HIV and was created to reflect and support the Greater or Meaningful Involvement of People living with HIV (GIPA or MIPA) principle, by empowering PLHIV to lead the whole implementation of the PLHIV Stigma Index study. It has been implemented in 100+ countries, and in 3 states – NJ, LA, and MI – in the US.</a:t>
            </a:r>
          </a:p>
          <a:p>
            <a:endParaRPr lang="en-US"/>
          </a:p>
          <a:p>
            <a:r>
              <a:rPr lang="en-US"/>
              <a:t>The Louisiana Stigma Index found that [read bullet points]</a:t>
            </a:r>
          </a:p>
          <a:p>
            <a:r>
              <a:rPr lang="en-US" b="1"/>
              <a:t>&lt;CLICK&gt;</a:t>
            </a:r>
          </a:p>
          <a:p>
            <a:pPr lvl="0">
              <a:buClr>
                <a:srgbClr val="0070C0"/>
              </a:buClr>
              <a:buFont typeface="Wingdings" panose="05000000000000000000" pitchFamily="2" charset="2"/>
              <a:buNone/>
            </a:pPr>
            <a:r>
              <a:rPr lang="en-US"/>
              <a:t>The most common stigma experiences were being gossiped about followed by being verbally insulted/harassed/threatened</a:t>
            </a:r>
          </a:p>
          <a:p>
            <a:pPr lvl="0">
              <a:buClr>
                <a:srgbClr val="0070C0"/>
              </a:buClr>
              <a:buFont typeface="Wingdings" panose="05000000000000000000" pitchFamily="2" charset="2"/>
              <a:buNone/>
            </a:pPr>
            <a:r>
              <a:rPr lang="en-US" b="1"/>
              <a:t>&lt;CLICK&gt;</a:t>
            </a:r>
          </a:p>
          <a:p>
            <a:pPr lvl="0">
              <a:buClr>
                <a:srgbClr val="0070C0"/>
              </a:buClr>
              <a:buFont typeface="Wingdings" panose="05000000000000000000" pitchFamily="2" charset="2"/>
              <a:buNone/>
            </a:pPr>
            <a:r>
              <a:rPr lang="en-US"/>
              <a:t>Participants experienced layered stigma, meaning – stigma tied to HIV status, sexual orientation, and other behaviors/experiences</a:t>
            </a:r>
          </a:p>
          <a:p>
            <a:pPr lvl="0">
              <a:buClr>
                <a:srgbClr val="0070C0"/>
              </a:buClr>
              <a:buFont typeface="Wingdings" panose="05000000000000000000" pitchFamily="2" charset="2"/>
              <a:buNone/>
            </a:pPr>
            <a:r>
              <a:rPr lang="en-US" b="1"/>
              <a:t>&lt;CLICK&gt;</a:t>
            </a:r>
          </a:p>
          <a:p>
            <a:pPr lvl="0">
              <a:buClr>
                <a:srgbClr val="0070C0"/>
              </a:buClr>
              <a:buFont typeface="Wingdings" panose="05000000000000000000" pitchFamily="2" charset="2"/>
              <a:buNone/>
            </a:pPr>
            <a:r>
              <a:rPr lang="en-US"/>
              <a:t>Main reasons for experienced stigma/discrimination, if known, were related to misunderstandings of HIV, shame, and fear of HIV being contagious (in that order)</a:t>
            </a:r>
          </a:p>
          <a:p>
            <a:pPr lvl="0">
              <a:buClr>
                <a:srgbClr val="0070C0"/>
              </a:buClr>
              <a:buFont typeface="Wingdings" panose="05000000000000000000" pitchFamily="2" charset="2"/>
              <a:buNone/>
            </a:pPr>
            <a:r>
              <a:rPr lang="en-US" b="1"/>
              <a:t>&lt;CLICK&gt;</a:t>
            </a:r>
          </a:p>
          <a:p>
            <a:pPr lvl="0">
              <a:buClr>
                <a:srgbClr val="0070C0"/>
              </a:buClr>
              <a:buFont typeface="Wingdings" panose="05000000000000000000" pitchFamily="2" charset="2"/>
              <a:buNone/>
            </a:pPr>
            <a:r>
              <a:rPr lang="en-US" b="0">
                <a:latin typeface="+mn-lt"/>
              </a:rPr>
              <a:t>The greatest amount of support was provided by social/healthcare workers and other persons living with HIV, but they were also the same groups that inflicted stigma/discrimination</a:t>
            </a:r>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154</a:t>
            </a:fld>
            <a:endParaRPr lang="en-US"/>
          </a:p>
        </p:txBody>
      </p:sp>
    </p:spTree>
    <p:extLst>
      <p:ext uri="{BB962C8B-B14F-4D97-AF65-F5344CB8AC3E}">
        <p14:creationId xmlns:p14="http://schemas.microsoft.com/office/powerpoint/2010/main" val="8269463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136">
              <a:defRPr/>
            </a:pPr>
            <a:r>
              <a:rPr lang="en-US" sz="1100">
                <a:cs typeface="Calibri"/>
              </a:rPr>
              <a:t>When it comes to HIV cluster response, for structural reasons, it’s common to see an overlap in the individuals most likely to be involved in a cluster AND populations/individuals who face the most stigma and health disparities – whatever health disparities that exist in a community will likely be reflected in cluster detection data too. </a:t>
            </a:r>
            <a:r>
              <a:rPr lang="en-US" sz="1100"/>
              <a:t>We talked a lot about community engagement surrounding cluster response in the previous session last week, but it is especially important to be thoughtful about the connection between stigma and language when communicating with people outside the medical community.</a:t>
            </a:r>
            <a:endParaRPr lang="en-US" sz="1100">
              <a:cs typeface="Calibri"/>
            </a:endParaRPr>
          </a:p>
          <a:p>
            <a:pPr defTabSz="942136">
              <a:defRPr/>
            </a:pPr>
            <a:endParaRPr lang="en-US" sz="1100"/>
          </a:p>
          <a:p>
            <a:pPr defTabSz="942136">
              <a:defRPr/>
            </a:pPr>
            <a:r>
              <a:rPr lang="en-US" sz="1100"/>
              <a:t>Some concrete ways to do this include:</a:t>
            </a:r>
            <a:endParaRPr lang="en-US" sz="1100">
              <a:cs typeface="Calibri"/>
            </a:endParaRPr>
          </a:p>
          <a:p>
            <a:pPr defTabSz="942136">
              <a:defRPr/>
            </a:pPr>
            <a:endParaRPr lang="en-US" sz="1100" b="1"/>
          </a:p>
          <a:p>
            <a:pPr defTabSz="942136">
              <a:defRPr/>
            </a:pPr>
            <a:r>
              <a:rPr lang="en-US" sz="1100" b="1"/>
              <a:t>&lt;CLICK&gt;</a:t>
            </a:r>
            <a:endParaRPr lang="en-US" sz="1100" b="1">
              <a:cs typeface="Calibri"/>
            </a:endParaRPr>
          </a:p>
          <a:p>
            <a:pPr marL="176530" indent="-176530" defTabSz="942136">
              <a:buFont typeface="Arial" panose="020B0604020202020204" pitchFamily="34" charset="0"/>
              <a:buChar char="•"/>
              <a:defRPr/>
            </a:pPr>
            <a:r>
              <a:rPr lang="en-US" sz="1100">
                <a:latin typeface="+mj-lt"/>
              </a:rPr>
              <a:t>Being cognizant of using non-stigmatizing, people-first language. </a:t>
            </a:r>
            <a:r>
              <a:rPr lang="en-US" sz="1100"/>
              <a:t>Preferred terms can be personal - dependent on the individual/community and can also change over time.</a:t>
            </a:r>
            <a:endParaRPr lang="en-US" sz="1100">
              <a:cs typeface="Calibri"/>
            </a:endParaRPr>
          </a:p>
          <a:p>
            <a:pPr marL="647700" lvl="1" indent="-176530" defTabSz="942136">
              <a:buFont typeface="Arial" panose="020B0604020202020204" pitchFamily="34" charset="0"/>
              <a:buChar char="•"/>
              <a:defRPr/>
            </a:pPr>
            <a:r>
              <a:rPr lang="en-US" sz="1100"/>
              <a:t>Examples include not using “HIV-infected,” using “commercial sex worker” instead of prostitute, etc., even “cluster” may have a negative connotation and “transmission network” may be preferable to some of your clients/patients</a:t>
            </a:r>
            <a:endParaRPr lang="en-US" sz="1100">
              <a:cs typeface="Calibri" panose="020F0502020204030204"/>
            </a:endParaRPr>
          </a:p>
          <a:p>
            <a:pPr marL="647700" lvl="1" indent="-176530" defTabSz="942136">
              <a:buFont typeface="Arial" panose="020B0604020202020204" pitchFamily="34" charset="0"/>
              <a:buChar char="•"/>
              <a:defRPr/>
            </a:pPr>
            <a:r>
              <a:rPr lang="en-US" sz="1100"/>
              <a:t>PFL: People-first language puts the “person before a diagnosis/condition rather than asserting what a person “is.” (e.g., person living with HIV vs. HIV-infected person; person experiencing homelessness vs. “homeless people” or “the homeless”)</a:t>
            </a:r>
            <a:endParaRPr lang="en-US" sz="1100">
              <a:cs typeface="Calibri"/>
            </a:endParaRPr>
          </a:p>
          <a:p>
            <a:pPr marL="13869" lvl="0" indent="0" defTabSz="942136">
              <a:buFont typeface="Arial" panose="020B0604020202020204" pitchFamily="34" charset="0"/>
              <a:buNone/>
              <a:defRPr/>
            </a:pPr>
            <a:endParaRPr lang="en-US" sz="1100"/>
          </a:p>
          <a:p>
            <a:pPr marL="13335" lvl="0" indent="0" defTabSz="942136">
              <a:buFont typeface="Arial" panose="020B0604020202020204" pitchFamily="34" charset="0"/>
              <a:buNone/>
              <a:defRPr/>
            </a:pPr>
            <a:r>
              <a:rPr lang="en-US" sz="1100" b="1"/>
              <a:t>&lt;CLICK&gt;</a:t>
            </a:r>
            <a:endParaRPr lang="en-US" sz="1100" b="1">
              <a:cs typeface="Calibri"/>
            </a:endParaRPr>
          </a:p>
          <a:p>
            <a:pPr marL="176530" indent="-176530" defTabSz="942136">
              <a:buFont typeface="Arial" panose="020B0604020202020204" pitchFamily="34" charset="0"/>
              <a:buChar char="•"/>
              <a:defRPr/>
            </a:pPr>
            <a:r>
              <a:rPr lang="en-US" sz="1100"/>
              <a:t>Second, humanizing</a:t>
            </a:r>
            <a:r>
              <a:rPr lang="en-US" sz="1100">
                <a:latin typeface="+mj-lt"/>
              </a:rPr>
              <a:t> surveillance and HIV-related data is crucial, it’s about the people behind the numbers</a:t>
            </a:r>
            <a:endParaRPr lang="en-US" sz="1100">
              <a:latin typeface="+mj-lt"/>
              <a:cs typeface="Calibri Light"/>
            </a:endParaRPr>
          </a:p>
          <a:p>
            <a:pPr marL="622300" lvl="1" indent="-176530" defTabSz="942136">
              <a:buFont typeface="Arial" panose="020B0604020202020204" pitchFamily="34" charset="0"/>
              <a:buChar char="•"/>
              <a:defRPr/>
            </a:pPr>
            <a:r>
              <a:rPr lang="en-US" sz="1100"/>
              <a:t>It can be easy to reduce people to numbers or systems when talking about data so be intentional about emphasizing individuals, not cases or cluster members</a:t>
            </a:r>
            <a:endParaRPr lang="en-US" sz="1100">
              <a:cs typeface="Calibri"/>
            </a:endParaRPr>
          </a:p>
          <a:p>
            <a:pPr marL="622300" lvl="1" indent="-176530" defTabSz="942136">
              <a:buFont typeface="Arial" panose="020B0604020202020204" pitchFamily="34" charset="0"/>
              <a:buChar char="•"/>
              <a:defRPr/>
            </a:pPr>
            <a:r>
              <a:rPr lang="en-US" sz="1100"/>
              <a:t>This connects to the last point - </a:t>
            </a:r>
            <a:r>
              <a:rPr lang="en-US" sz="1100">
                <a:latin typeface="+mj-lt"/>
              </a:rPr>
              <a:t>being called a “vector of disease” or terms of that sort makes people feel belittled and seen as public health issues rather than humans. </a:t>
            </a:r>
            <a:endParaRPr lang="en-US" sz="1000">
              <a:latin typeface="+mj-lt"/>
              <a:cs typeface="Calibri Light" panose="020F0302020204030204"/>
            </a:endParaRPr>
          </a:p>
          <a:p>
            <a:pPr marL="445679" lvl="1">
              <a:buClr>
                <a:srgbClr val="008FC5"/>
              </a:buClr>
            </a:pPr>
            <a:endParaRPr lang="en-US" sz="1000">
              <a:latin typeface="+mj-lt"/>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155</a:t>
            </a:fld>
            <a:endParaRPr lang="en-US"/>
          </a:p>
        </p:txBody>
      </p:sp>
    </p:spTree>
    <p:extLst>
      <p:ext uri="{BB962C8B-B14F-4D97-AF65-F5344CB8AC3E}">
        <p14:creationId xmlns:p14="http://schemas.microsoft.com/office/powerpoint/2010/main" val="16606698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&lt;CLICK&gt;</a:t>
            </a:r>
          </a:p>
          <a:p>
            <a:r>
              <a:rPr lang="en-US"/>
              <a:t>On the same vein of humanizing surveillance and HIV data, it is important to know why various organizations and individuals object to molecular cluster detection, sometimes called molecular HIV surveillance by some community members. </a:t>
            </a:r>
          </a:p>
          <a:p>
            <a:endParaRPr lang="en-US"/>
          </a:p>
          <a:p>
            <a:r>
              <a:rPr lang="en-US"/>
              <a:t>There was a guest editorial written in the October 2020 issue of The Journal of Bioethics titled “We Are People, Not Clusters!” This editorial stated that this work “… amplified targeting and stigmatization of our communities, who are already oppressed and marginalized”</a:t>
            </a:r>
          </a:p>
          <a:p>
            <a:endParaRPr lang="en-US"/>
          </a:p>
          <a:p>
            <a:r>
              <a:rPr lang="en-US"/>
              <a:t>It emphasized that the authors do not approve of molecular cluster detection due to the ethical issues it presents and was a response to another article about HIV data justice. They present issues with consent and the potential that these data could show directionality.</a:t>
            </a:r>
          </a:p>
          <a:p>
            <a:endParaRPr lang="en-US"/>
          </a:p>
          <a:p>
            <a:r>
              <a:rPr lang="en-US"/>
              <a:t>HIV criminalization is still a concern in this country, and it impacts communities that are already targeted and stigmatized most based on marginalized identities such as race, sexuality, and gender nonconformity [slow], so it is valid that people might worry about data being used to punish and harm people.</a:t>
            </a:r>
          </a:p>
          <a:p>
            <a:endParaRPr lang="en-US"/>
          </a:p>
          <a:p>
            <a:r>
              <a:rPr lang="en-US" b="1"/>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mentioned earlier, health departments are required to detect and respond to clusters with the CDC funding they receive but this doesn’t mean that HDs want to do this without community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1"/>
              <a:t>&lt;CLICK&gt;</a:t>
            </a:r>
          </a:p>
          <a:p>
            <a:r>
              <a:rPr lang="en-US" b="0" u="none">
                <a:solidFill>
                  <a:srgbClr val="FF0000"/>
                </a:solidFill>
                <a:highlight>
                  <a:srgbClr val="FFFF00"/>
                </a:highlight>
              </a:rPr>
              <a:t>There was an editorial in 2021 from the Director of National Center for HIV/AIDS, Viral Hepatitis, STD, and TB Prevention (Jonathan </a:t>
            </a:r>
            <a:r>
              <a:rPr lang="en-US" b="0" u="none" err="1">
                <a:solidFill>
                  <a:srgbClr val="FF0000"/>
                </a:solidFill>
                <a:highlight>
                  <a:srgbClr val="FFFF00"/>
                </a:highlight>
              </a:rPr>
              <a:t>Mermin</a:t>
            </a:r>
            <a:r>
              <a:rPr lang="en-US" b="0" u="none">
                <a:solidFill>
                  <a:srgbClr val="FF0000"/>
                </a:solidFill>
                <a:highlight>
                  <a:srgbClr val="FFFF00"/>
                </a:highlight>
              </a:rPr>
              <a:t>) and colleagues that emphasized HIV criminal laws having no impact on decreasing spread of HIV, lacking scientific backing, and pushed for reform related to these laws. If you’re interested in reading these two editorials, they are listed at the bottom of this slide and the links are in the slides you will be receiving. </a:t>
            </a:r>
          </a:p>
          <a:p>
            <a:endParaRPr lang="en-US" b="0" u="none">
              <a:solidFill>
                <a:srgbClr val="FF0000"/>
              </a:solidFill>
              <a:highlight>
                <a:srgbClr val="FFFF00"/>
              </a:highlight>
            </a:endParaRPr>
          </a:p>
          <a:p>
            <a:r>
              <a:rPr lang="en-US" strike="noStrike"/>
              <a:t>Next, we will wrap up with a discussion of communication about CDR in terms that do not perpetuate negative ideas about people living with HIV that will make your work more effective, and she will share some general resources on stigma.</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156</a:t>
            </a:fld>
            <a:endParaRPr lang="en-US"/>
          </a:p>
        </p:txBody>
      </p:sp>
    </p:spTree>
    <p:extLst>
      <p:ext uri="{BB962C8B-B14F-4D97-AF65-F5344CB8AC3E}">
        <p14:creationId xmlns:p14="http://schemas.microsoft.com/office/powerpoint/2010/main" val="232585350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b="1"/>
              <a:t>NOTE: </a:t>
            </a:r>
            <a:r>
              <a:rPr lang="en-US" b="1">
                <a:latin typeface="Calibri"/>
                <a:cs typeface="Calibri"/>
              </a:rPr>
              <a:t>Some of t</a:t>
            </a:r>
            <a:r>
              <a:rPr lang="en-US" sz="1800" b="1">
                <a:latin typeface="Segoe UI"/>
                <a:cs typeface="Segoe UI"/>
              </a:rPr>
              <a:t>hese</a:t>
            </a:r>
            <a:r>
              <a:rPr lang="en-US" sz="1800" b="1">
                <a:effectLst/>
                <a:latin typeface="Segoe UI"/>
                <a:cs typeface="Segoe UI"/>
              </a:rPr>
              <a:t> specific terms came from a survey</a:t>
            </a:r>
            <a:r>
              <a:rPr lang="en-US" sz="1800" b="1">
                <a:latin typeface="Segoe UI"/>
                <a:cs typeface="Segoe UI"/>
              </a:rPr>
              <a:t> done in Texas</a:t>
            </a:r>
            <a:r>
              <a:rPr lang="en-US" sz="1800" b="1">
                <a:effectLst/>
                <a:latin typeface="Segoe UI"/>
                <a:cs typeface="Segoe UI"/>
              </a:rPr>
              <a:t>. Jurisdictions can pull from specific research they've done surrounding their community’s preferred terminology or a different trusted resource.</a:t>
            </a:r>
            <a:r>
              <a:rPr lang="en-US" sz="1800" b="1">
                <a:latin typeface="Segoe UI"/>
                <a:cs typeface="Segoe UI"/>
              </a:rPr>
              <a:t> </a:t>
            </a:r>
            <a:endParaRPr lang="en-US" sz="1800" b="1">
              <a:effectLst/>
              <a:latin typeface="Segoe UI" panose="020B0502040204020203" pitchFamily="34" charset="0"/>
            </a:endParaRPr>
          </a:p>
          <a:p>
            <a:pPr marL="0" marR="0" lvl="0" indent="0" algn="l" defTabSz="942253" rtl="0" eaLnBrk="1" fontAlgn="auto" latinLnBrk="0" hangingPunct="1">
              <a:lnSpc>
                <a:spcPct val="100000"/>
              </a:lnSpc>
              <a:spcBef>
                <a:spcPts val="0"/>
              </a:spcBef>
              <a:spcAft>
                <a:spcPts val="0"/>
              </a:spcAft>
              <a:buClrTx/>
              <a:buSzTx/>
              <a:buFontTx/>
              <a:buNone/>
              <a:tabLst/>
              <a:defRPr/>
            </a:pPr>
            <a:endParaRPr lang="en-US" sz="1800" b="0">
              <a:effectLst/>
              <a:latin typeface="Segoe UI" panose="020B0502040204020203" pitchFamily="34" charset="0"/>
            </a:endParaRPr>
          </a:p>
          <a:p>
            <a:pPr marL="0" marR="0" lvl="0" indent="0" algn="l" defTabSz="942253" rtl="0" eaLnBrk="1" fontAlgn="auto" latinLnBrk="0" hangingPunct="1">
              <a:lnSpc>
                <a:spcPct val="100000"/>
              </a:lnSpc>
              <a:spcBef>
                <a:spcPts val="0"/>
              </a:spcBef>
              <a:spcAft>
                <a:spcPts val="0"/>
              </a:spcAft>
              <a:buClrTx/>
              <a:buSzTx/>
              <a:buFontTx/>
              <a:buNone/>
              <a:tabLst/>
              <a:defRPr/>
            </a:pPr>
            <a:r>
              <a:rPr lang="en-US" b="0"/>
              <a:t>We have heard comments about talking to people “where they are at” and how scientific sounding terms can be alienating or scary for some people. I’m going to go over some suggested language for discussing cluster detection and response work for a non-scientific or lay audience. Preferred terminology also changes over time, and varies by area, even within one state.</a:t>
            </a:r>
            <a:endParaRPr lang="en-US" b="0">
              <a:cs typeface="Calibri"/>
            </a:endParaRPr>
          </a:p>
          <a:p>
            <a:pPr marL="0" marR="0" lvl="0" indent="0" algn="l" defTabSz="942253" rtl="0" eaLnBrk="1" fontAlgn="auto" latinLnBrk="0" hangingPunct="1">
              <a:lnSpc>
                <a:spcPct val="100000"/>
              </a:lnSpc>
              <a:spcBef>
                <a:spcPts val="0"/>
              </a:spcBef>
              <a:spcAft>
                <a:spcPts val="0"/>
              </a:spcAft>
              <a:buClrTx/>
              <a:buSzTx/>
              <a:buFontTx/>
              <a:buNone/>
              <a:tabLst/>
              <a:defRPr/>
            </a:pPr>
            <a:endParaRPr lang="en-US" b="0"/>
          </a:p>
          <a:p>
            <a:pPr defTabSz="942253">
              <a:defRPr/>
            </a:pPr>
            <a:r>
              <a:rPr lang="en-US" b="1"/>
              <a:t>&lt;CLICK&gt;</a:t>
            </a:r>
            <a:endParaRPr lang="en-US" b="1">
              <a:cs typeface="Calibri"/>
            </a:endParaRPr>
          </a:p>
          <a:p>
            <a:pPr defTabSz="942253">
              <a:defRPr/>
            </a:pPr>
            <a:endParaRPr lang="en-US"/>
          </a:p>
          <a:p>
            <a:pPr marL="0" algn="l" rtl="0" eaLnBrk="1" fontAlgn="t" latinLnBrk="0" hangingPunct="1">
              <a:spcBef>
                <a:spcPts val="0"/>
              </a:spcBef>
              <a:spcAft>
                <a:spcPts val="0"/>
              </a:spcAft>
            </a:pPr>
            <a:r>
              <a:rPr lang="en-US" sz="1200" b="1" i="0" u="none" strike="noStrike" kern="1200">
                <a:solidFill>
                  <a:srgbClr val="000000"/>
                </a:solidFill>
                <a:effectLst/>
                <a:latin typeface="Calibri"/>
                <a:cs typeface="Calibri"/>
              </a:rPr>
              <a:t>Surveillance data </a:t>
            </a:r>
            <a:r>
              <a:rPr lang="en-US" sz="1200" b="1" i="0" u="none" strike="noStrike" kern="1200">
                <a:solidFill>
                  <a:srgbClr val="000000"/>
                </a:solidFill>
                <a:effectLst/>
                <a:latin typeface="Calibri"/>
                <a:cs typeface="Calibri"/>
                <a:sym typeface="Wingdings" panose="05000000000000000000" pitchFamily="2" charset="2"/>
              </a:rPr>
              <a:t> </a:t>
            </a:r>
            <a:r>
              <a:rPr lang="en-US" sz="1200" b="1" i="0" u="none" strike="noStrike" kern="1200">
                <a:solidFill>
                  <a:srgbClr val="000000"/>
                </a:solidFill>
                <a:effectLst/>
                <a:latin typeface="Calibri"/>
                <a:cs typeface="Calibri"/>
              </a:rPr>
              <a:t>Public health data</a:t>
            </a:r>
          </a:p>
          <a:p>
            <a:pPr fontAlgn="t"/>
            <a:r>
              <a:rPr lang="en-US" sz="1200" b="0" i="0" u="none" strike="noStrike" kern="1200">
                <a:solidFill>
                  <a:srgbClr val="000000"/>
                </a:solidFill>
                <a:effectLst/>
                <a:latin typeface="Calibri"/>
                <a:cs typeface="Calibri"/>
              </a:rPr>
              <a:t>This seems important for audiences who are less familiar with public health since outside of PH the term is also used to describe spying. Within PH this term means collecting population-based data for disease prevention and care</a:t>
            </a:r>
            <a:r>
              <a:rPr lang="en-US">
                <a:solidFill>
                  <a:srgbClr val="000000"/>
                </a:solidFill>
                <a:latin typeface="Calibri"/>
                <a:cs typeface="Calibri"/>
              </a:rPr>
              <a:t> </a:t>
            </a:r>
            <a:endParaRPr lang="en-US" sz="1000" b="0" i="0" u="none" strike="noStrike">
              <a:effectLst/>
              <a:latin typeface="Arial" panose="020B0604020202020204" pitchFamily="34" charset="0"/>
            </a:endParaRPr>
          </a:p>
          <a:p>
            <a:pPr defTabSz="942253">
              <a:defRPr/>
            </a:pPr>
            <a:r>
              <a:rPr lang="en-US" b="1"/>
              <a:t>Molecular Cluster</a:t>
            </a:r>
            <a:endParaRPr lang="en-US" b="1">
              <a:cs typeface="Calibri"/>
            </a:endParaRPr>
          </a:p>
          <a:p>
            <a:pPr defTabSz="942253">
              <a:defRPr/>
            </a:pPr>
            <a:r>
              <a:rPr lang="en-US"/>
              <a:t>Group of similar or related virus strains;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Transmission network/ S</a:t>
            </a:r>
            <a:r>
              <a:rPr lang="en-US" sz="1200">
                <a:latin typeface="+mn-lt"/>
              </a:rPr>
              <a:t>hared/Growing network</a:t>
            </a:r>
            <a:endParaRPr lang="en-US" sz="1200">
              <a:latin typeface="+mn-lt"/>
              <a:cs typeface="Calibri"/>
            </a:endParaRPr>
          </a:p>
          <a:p>
            <a:pPr defTabSz="942253">
              <a:defRPr/>
            </a:pPr>
            <a:r>
              <a:rPr lang="en-US"/>
              <a:t>I wonder if this idea of related viral strains is becoming more mainstream now that phrases like “new strains of the virus” are routinely heard on the news during our current pandemic-soaked reality</a:t>
            </a:r>
            <a:endParaRPr lang="en-US">
              <a:cs typeface="Calibri"/>
            </a:endParaRPr>
          </a:p>
          <a:p>
            <a:pPr defTabSz="942253">
              <a:defRPr/>
            </a:pPr>
            <a:r>
              <a:rPr lang="en-US" b="1"/>
              <a:t>Molecular Analysis</a:t>
            </a:r>
            <a:endParaRPr lang="en-US" b="1">
              <a:cs typeface="Calibri"/>
            </a:endParaRPr>
          </a:p>
          <a:p>
            <a:pPr defTabSz="942253">
              <a:defRPr/>
            </a:pPr>
            <a:r>
              <a:rPr lang="en-US"/>
              <a:t>Laboratory analysis, analysis of sequence data reported to health departments</a:t>
            </a:r>
            <a:endParaRPr lang="en-US">
              <a:cs typeface="Calibri"/>
            </a:endParaRPr>
          </a:p>
          <a:p>
            <a:pPr marL="0" algn="l" rtl="0" eaLnBrk="1" fontAlgn="t" latinLnBrk="0" hangingPunct="1">
              <a:spcBef>
                <a:spcPts val="0"/>
              </a:spcBef>
              <a:spcAft>
                <a:spcPts val="0"/>
              </a:spcAft>
            </a:pPr>
            <a:r>
              <a:rPr lang="en-US" sz="1200" b="1" i="0" u="none" strike="noStrike" kern="1200">
                <a:solidFill>
                  <a:srgbClr val="000000"/>
                </a:solidFill>
                <a:effectLst/>
                <a:latin typeface="+mn-lt"/>
              </a:rPr>
              <a:t>Time-space cluster:</a:t>
            </a:r>
            <a:endParaRPr lang="en-US" sz="1200" b="1" i="0" u="none" strike="noStrike" kern="1200">
              <a:solidFill>
                <a:srgbClr val="000000"/>
              </a:solidFill>
              <a:effectLst/>
              <a:latin typeface="+mn-lt"/>
              <a:cs typeface="Calibri"/>
            </a:endParaRPr>
          </a:p>
          <a:p>
            <a:pPr marL="0" algn="l" rtl="0" eaLnBrk="1" fontAlgn="t" latinLnBrk="0" hangingPunct="1">
              <a:spcBef>
                <a:spcPts val="0"/>
              </a:spcBef>
              <a:spcAft>
                <a:spcPts val="0"/>
              </a:spcAft>
            </a:pPr>
            <a:r>
              <a:rPr lang="en-US" sz="1200" b="0" i="0" u="none" strike="noStrike" kern="1200">
                <a:solidFill>
                  <a:srgbClr val="000000"/>
                </a:solidFill>
                <a:effectLst/>
                <a:latin typeface="+mn-lt"/>
              </a:rPr>
              <a:t>Increase in diagnoses, (other ideas?)</a:t>
            </a:r>
            <a:endParaRPr lang="en-US" sz="1200" b="0" i="0" u="none" strike="noStrike">
              <a:effectLst/>
              <a:latin typeface="+mn-lt"/>
            </a:endParaRPr>
          </a:p>
          <a:p>
            <a:pPr marL="0" algn="l" rtl="0" eaLnBrk="1" fontAlgn="t" latinLnBrk="0" hangingPunct="1">
              <a:spcBef>
                <a:spcPts val="0"/>
              </a:spcBef>
              <a:spcAft>
                <a:spcPts val="0"/>
              </a:spcAft>
            </a:pPr>
            <a:r>
              <a:rPr lang="en-US" sz="1200" b="1" i="0" u="none" strike="noStrike" kern="1200">
                <a:solidFill>
                  <a:srgbClr val="000000"/>
                </a:solidFill>
                <a:effectLst/>
                <a:latin typeface="+mn-lt"/>
              </a:rPr>
              <a:t>Investigation</a:t>
            </a:r>
            <a:endParaRPr lang="en-US" sz="1200" b="1" i="0" u="none" strike="noStrike">
              <a:effectLst/>
              <a:latin typeface="+mn-lt"/>
            </a:endParaRPr>
          </a:p>
          <a:p>
            <a:pPr marL="0" algn="l" rtl="0" eaLnBrk="1" fontAlgn="t" latinLnBrk="0" hangingPunct="1">
              <a:spcBef>
                <a:spcPts val="0"/>
              </a:spcBef>
              <a:spcAft>
                <a:spcPts val="0"/>
              </a:spcAft>
            </a:pPr>
            <a:r>
              <a:rPr lang="en-US" sz="1200">
                <a:latin typeface="+mn-lt"/>
              </a:rPr>
              <a:t>Public health response, follow-up, </a:t>
            </a:r>
            <a:r>
              <a:rPr lang="en-US" sz="1200" b="0" i="0" u="none" strike="noStrike" kern="1200">
                <a:solidFill>
                  <a:srgbClr val="000000"/>
                </a:solidFill>
                <a:effectLst/>
                <a:latin typeface="+mn-lt"/>
              </a:rPr>
              <a:t>Effort to understand why transmission is occurring</a:t>
            </a:r>
            <a:endParaRPr lang="en-US" sz="1200" b="0" i="0" u="none" strike="noStrike">
              <a:effectLst/>
              <a:latin typeface="+mn-lt"/>
            </a:endParaRPr>
          </a:p>
          <a:p>
            <a:pPr defTabSz="942253">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157</a:t>
            </a:fld>
            <a:endParaRPr lang="en-US"/>
          </a:p>
        </p:txBody>
      </p:sp>
    </p:spTree>
    <p:extLst>
      <p:ext uri="{BB962C8B-B14F-4D97-AF65-F5344CB8AC3E}">
        <p14:creationId xmlns:p14="http://schemas.microsoft.com/office/powerpoint/2010/main" val="63589100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are some additional resources on stigma. The </a:t>
            </a:r>
            <a:r>
              <a:rPr lang="en-US" err="1"/>
              <a:t>Sero</a:t>
            </a:r>
            <a:r>
              <a:rPr lang="en-US"/>
              <a:t> Project and NIAID resources are helpful follow ups to this conversation, and both lay out additional language suggestions and switches to help reduce stigma surrounding HIV. The NASTAD talking points toolkit includes tips for reducing stigma, measuring stigma reduction efforts, and hosting stigma reduction conversations.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158</a:t>
            </a:fld>
            <a:endParaRPr lang="en-US"/>
          </a:p>
        </p:txBody>
      </p:sp>
    </p:spTree>
    <p:extLst>
      <p:ext uri="{BB962C8B-B14F-4D97-AF65-F5344CB8AC3E}">
        <p14:creationId xmlns:p14="http://schemas.microsoft.com/office/powerpoint/2010/main" val="13067930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NASTAD hosted speakers from the End Stigma End HIV Alliance of San Antonio to discuss their work. We suggest looking up their organization and attempting to find an organization that also works to reduce stigma in your jurisdiction’s local community.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159</a:t>
            </a:fld>
            <a:endParaRPr lang="en-US"/>
          </a:p>
        </p:txBody>
      </p:sp>
    </p:spTree>
    <p:extLst>
      <p:ext uri="{BB962C8B-B14F-4D97-AF65-F5344CB8AC3E}">
        <p14:creationId xmlns:p14="http://schemas.microsoft.com/office/powerpoint/2010/main" val="7234132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needed, share information about following up with a PDF/hard copy of slides and/or recording and post-presentation evaluation.</a:t>
            </a:r>
          </a:p>
          <a:p>
            <a:endParaRPr lang="en-US" b="1"/>
          </a:p>
          <a:p>
            <a:r>
              <a:rPr lang="en-US" b="1"/>
              <a:t>NOTE: The presenting jurisdiction can insert their desired contacts’ information on this slide. </a:t>
            </a:r>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160</a:t>
            </a:fld>
            <a:endParaRPr lang="en-US"/>
          </a:p>
        </p:txBody>
      </p:sp>
    </p:spTree>
    <p:extLst>
      <p:ext uri="{BB962C8B-B14F-4D97-AF65-F5344CB8AC3E}">
        <p14:creationId xmlns:p14="http://schemas.microsoft.com/office/powerpoint/2010/main" val="305569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a typeface="Times New Roman" panose="02020603050405020304" pitchFamily="18" charset="0"/>
              </a:rPr>
              <a:t>Now I am going to discuss the flow of data in the HIV case reporting process to give you a feel for how it works</a:t>
            </a:r>
          </a:p>
          <a:p>
            <a:endParaRPr lang="en-US" sz="1200">
              <a:ea typeface="Times New Roman" panose="02020603050405020304" pitchFamily="18" charset="0"/>
            </a:endParaRPr>
          </a:p>
          <a:p>
            <a:r>
              <a:rPr lang="en-US" sz="1200" b="1">
                <a:solidFill>
                  <a:srgbClr val="000000"/>
                </a:solidFill>
                <a:ea typeface="Times New Roman" panose="02020603050405020304" pitchFamily="18" charset="0"/>
                <a:cs typeface="Calibri"/>
              </a:rPr>
              <a:t>&lt;CLICK&gt; </a:t>
            </a:r>
          </a:p>
          <a:p>
            <a:r>
              <a:rPr lang="en-US" sz="1200">
                <a:solidFill>
                  <a:srgbClr val="000000"/>
                </a:solidFill>
                <a:ea typeface="Times New Roman" panose="02020603050405020304" pitchFamily="18" charset="0"/>
                <a:cs typeface="Calibri"/>
              </a:rPr>
              <a:t>Starting with people living with HIV, </a:t>
            </a:r>
          </a:p>
          <a:p>
            <a:endParaRPr lang="en-US" sz="1200">
              <a:solidFill>
                <a:srgbClr val="000000"/>
              </a:solidFill>
              <a:ea typeface="Times New Roman" panose="02020603050405020304" pitchFamily="18" charset="0"/>
              <a:cs typeface="Times New Roman" panose="02020603050405020304" pitchFamily="18" charset="0"/>
            </a:endParaRPr>
          </a:p>
          <a:p>
            <a:r>
              <a:rPr lang="en-US" sz="1200" b="1">
                <a:solidFill>
                  <a:srgbClr val="000000"/>
                </a:solidFill>
                <a:ea typeface="Times New Roman" panose="02020603050405020304" pitchFamily="18" charset="0"/>
                <a:cs typeface="Calibri"/>
              </a:rPr>
              <a:t>&lt;CLICK&gt; </a:t>
            </a:r>
          </a:p>
          <a:p>
            <a:r>
              <a:rPr lang="en-US" sz="1200">
                <a:solidFill>
                  <a:srgbClr val="000000"/>
                </a:solidFill>
                <a:ea typeface="Times New Roman" panose="02020603050405020304" pitchFamily="18" charset="0"/>
                <a:cs typeface="Calibri"/>
              </a:rPr>
              <a:t>medical providers, laboratories and others send various HIV tests </a:t>
            </a:r>
            <a:r>
              <a:rPr lang="en-US" sz="1050">
                <a:solidFill>
                  <a:srgbClr val="000000"/>
                </a:solidFill>
                <a:ea typeface="Times New Roman" panose="02020603050405020304" pitchFamily="18" charset="0"/>
                <a:cs typeface="Calibri"/>
              </a:rPr>
              <a:t>(</a:t>
            </a:r>
            <a:r>
              <a:rPr lang="en-US" sz="1000">
                <a:solidFill>
                  <a:srgbClr val="000000"/>
                </a:solidFill>
                <a:ea typeface="Times New Roman" panose="02020603050405020304" pitchFamily="18" charset="0"/>
                <a:cs typeface="Calibri"/>
              </a:rPr>
              <a:t>such as antibody and antigen tests like the NAAT</a:t>
            </a:r>
            <a:r>
              <a:rPr lang="en-US" sz="1050">
                <a:solidFill>
                  <a:srgbClr val="000000"/>
                </a:solidFill>
                <a:ea typeface="Times New Roman" panose="02020603050405020304" pitchFamily="18" charset="0"/>
                <a:cs typeface="Calibri"/>
              </a:rPr>
              <a:t>),</a:t>
            </a:r>
            <a:r>
              <a:rPr lang="en-US" sz="1200">
                <a:solidFill>
                  <a:srgbClr val="000000"/>
                </a:solidFill>
                <a:ea typeface="Times New Roman" panose="02020603050405020304" pitchFamily="18" charset="0"/>
                <a:cs typeface="Calibri"/>
              </a:rPr>
              <a:t> genotypes, viral loads and CD4 counts </a:t>
            </a:r>
          </a:p>
          <a:p>
            <a:endParaRPr lang="en-US" sz="1200">
              <a:solidFill>
                <a:srgbClr val="000000"/>
              </a:solidFill>
              <a:ea typeface="Times New Roman" panose="02020603050405020304" pitchFamily="18" charset="0"/>
              <a:cs typeface="Times New Roman" panose="02020603050405020304" pitchFamily="18" charset="0"/>
            </a:endParaRPr>
          </a:p>
          <a:p>
            <a:r>
              <a:rPr lang="en-US" sz="1200" b="1">
                <a:solidFill>
                  <a:srgbClr val="000000"/>
                </a:solidFill>
                <a:ea typeface="Times New Roman" panose="02020603050405020304" pitchFamily="18" charset="0"/>
                <a:cs typeface="Calibri"/>
              </a:rPr>
              <a:t>&lt;CLICK&gt; </a:t>
            </a:r>
          </a:p>
          <a:p>
            <a:r>
              <a:rPr lang="en-US" sz="1200">
                <a:solidFill>
                  <a:srgbClr val="000000"/>
                </a:solidFill>
                <a:ea typeface="Times New Roman" panose="02020603050405020304" pitchFamily="18" charset="0"/>
                <a:cs typeface="Calibri"/>
              </a:rPr>
              <a:t>directly to state health departments in most states. In some states, these reports go directly to local health departments too who send it on to the state. (This depends on how the law is structured in each state- see link shared in the slide footer). </a:t>
            </a:r>
          </a:p>
          <a:p>
            <a:endParaRPr lang="en-US" sz="1200">
              <a:solidFill>
                <a:srgbClr val="000000"/>
              </a:solidFill>
              <a:ea typeface="Times New Roman" panose="02020603050405020304" pitchFamily="18" charset="0"/>
              <a:cs typeface="Times New Roman" panose="02020603050405020304" pitchFamily="18" charset="0"/>
            </a:endParaRPr>
          </a:p>
          <a:p>
            <a:r>
              <a:rPr lang="en-US" sz="1200" b="1">
                <a:solidFill>
                  <a:srgbClr val="000000"/>
                </a:solidFill>
                <a:ea typeface="Times New Roman" panose="02020603050405020304" pitchFamily="18" charset="0"/>
                <a:cs typeface="Calibri"/>
              </a:rPr>
              <a:t>&lt;CLICK&gt; </a:t>
            </a:r>
            <a:endParaRPr lang="en-US" sz="1200">
              <a:solidFill>
                <a:srgbClr val="000000"/>
              </a:solidFill>
              <a:ea typeface="Times New Roman" panose="02020603050405020304" pitchFamily="18" charset="0"/>
              <a:cs typeface="Times New Roman" panose="02020603050405020304" pitchFamily="18" charset="0"/>
            </a:endParaRPr>
          </a:p>
          <a:p>
            <a:r>
              <a:rPr lang="en-US" sz="1200">
                <a:solidFill>
                  <a:srgbClr val="000000"/>
                </a:solidFill>
                <a:ea typeface="Times New Roman" panose="02020603050405020304" pitchFamily="18" charset="0"/>
                <a:cs typeface="Calibri"/>
              </a:rPr>
              <a:t>the state or local health departments that receive this information do active case finding through a variety of methods, to ensure reporting is as complete as possible.</a:t>
            </a:r>
          </a:p>
          <a:p>
            <a:endParaRPr lang="en-US" sz="1200">
              <a:solidFill>
                <a:srgbClr val="000000"/>
              </a:solidFill>
              <a:ea typeface="Times New Roman" panose="02020603050405020304" pitchFamily="18" charset="0"/>
              <a:cs typeface="Times New Roman" panose="02020603050405020304" pitchFamily="18" charset="0"/>
            </a:endParaRPr>
          </a:p>
          <a:p>
            <a:r>
              <a:rPr lang="en-US" sz="1200">
                <a:solidFill>
                  <a:srgbClr val="000000"/>
                </a:solidFill>
                <a:ea typeface="Times New Roman" panose="02020603050405020304" pitchFamily="18" charset="0"/>
                <a:cs typeface="Calibri"/>
              </a:rPr>
              <a:t> </a:t>
            </a:r>
            <a:r>
              <a:rPr lang="en-US" sz="1200" b="1">
                <a:solidFill>
                  <a:srgbClr val="000000"/>
                </a:solidFill>
                <a:ea typeface="Times New Roman" panose="02020603050405020304" pitchFamily="18" charset="0"/>
                <a:cs typeface="Calibri"/>
              </a:rPr>
              <a:t>&lt;CLICK&gt; </a:t>
            </a:r>
          </a:p>
          <a:p>
            <a:r>
              <a:rPr lang="en-US" sz="1200">
                <a:solidFill>
                  <a:srgbClr val="000000"/>
                </a:solidFill>
                <a:ea typeface="Times New Roman" panose="02020603050405020304" pitchFamily="18" charset="0"/>
                <a:cs typeface="Calibri"/>
              </a:rPr>
              <a:t>those HDs send the information without name, address or zip code to CDC.</a:t>
            </a:r>
          </a:p>
          <a:p>
            <a:endParaRPr lang="en-US" sz="1200" b="1">
              <a:solidFill>
                <a:srgbClr val="000000"/>
              </a:solidFill>
              <a:ea typeface="Times New Roman" panose="02020603050405020304" pitchFamily="18" charset="0"/>
              <a:cs typeface="Times New Roman" panose="02020603050405020304" pitchFamily="18" charset="0"/>
            </a:endParaRPr>
          </a:p>
          <a:p>
            <a:r>
              <a:rPr lang="en-US" sz="1200" b="1">
                <a:solidFill>
                  <a:srgbClr val="000000"/>
                </a:solidFill>
                <a:ea typeface="Times New Roman" panose="02020603050405020304" pitchFamily="18" charset="0"/>
                <a:cs typeface="Calibri"/>
              </a:rPr>
              <a:t>&lt;CLICK&gt; &lt;CLICK&gt;</a:t>
            </a:r>
            <a:endParaRPr lang="en-US" sz="1200">
              <a:solidFill>
                <a:srgbClr val="000000"/>
              </a:solidFill>
              <a:ea typeface="Times New Roman" panose="02020603050405020304" pitchFamily="18" charset="0"/>
              <a:cs typeface="Calibri"/>
            </a:endParaRPr>
          </a:p>
          <a:p>
            <a:r>
              <a:rPr lang="en-US" sz="1200">
                <a:solidFill>
                  <a:srgbClr val="000000"/>
                </a:solidFill>
                <a:ea typeface="Times New Roman" panose="02020603050405020304" pitchFamily="18" charset="0"/>
                <a:cs typeface="Calibri"/>
              </a:rPr>
              <a:t>At every level the data are used in reports, to put on websites, to make infographics for educational purposes and news stories all for the purpose of preventing further transmission and providing care.</a:t>
            </a:r>
          </a:p>
          <a:p>
            <a:endParaRPr lang="en-US" sz="1200">
              <a:solidFill>
                <a:srgbClr val="000000"/>
              </a:solidFill>
              <a:ea typeface="Times New Roman" panose="02020603050405020304" pitchFamily="18" charset="0"/>
              <a:cs typeface="Times New Roman" panose="02020603050405020304" pitchFamily="18" charset="0"/>
            </a:endParaRPr>
          </a:p>
          <a:p>
            <a:endParaRPr lang="en-US" sz="1200">
              <a:solidFill>
                <a:srgbClr val="000000"/>
              </a:solidFill>
              <a:ea typeface="Times New Roman" panose="02020603050405020304" pitchFamily="18" charset="0"/>
              <a:cs typeface="Times New Roman" panose="02020603050405020304" pitchFamily="18" charset="0"/>
            </a:endParaRPr>
          </a:p>
          <a:p>
            <a:r>
              <a:rPr lang="en-US" sz="1200">
                <a:solidFill>
                  <a:srgbClr val="000000"/>
                </a:solidFill>
                <a:ea typeface="Times New Roman" panose="02020603050405020304" pitchFamily="18" charset="0"/>
                <a:cs typeface="Calibri"/>
              </a:rPr>
              <a:t>“Molecular surveillance” for cluster detection is based on receiving genotypes, which are one type of lab test shown in the lower left-hand corner of this slide. I’ll discuss genotype reporting shortly, but first I want to touch on ethical considerations and how the data are protected.</a:t>
            </a:r>
            <a:endParaRPr lang="en-US" sz="1200">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17</a:t>
            </a:fld>
            <a:endParaRPr lang="en-US"/>
          </a:p>
        </p:txBody>
      </p:sp>
    </p:spTree>
    <p:extLst>
      <p:ext uri="{BB962C8B-B14F-4D97-AF65-F5344CB8AC3E}">
        <p14:creationId xmlns:p14="http://schemas.microsoft.com/office/powerpoint/2010/main" val="2883702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To justify collecting such personal data without consent, we must consider the ethics. </a:t>
            </a:r>
          </a:p>
          <a:p>
            <a:r>
              <a:rPr lang="en-US" sz="1300" b="1"/>
              <a:t>&lt;CLICK&gt;</a:t>
            </a:r>
            <a:endParaRPr lang="en-US" sz="1300" b="1">
              <a:cs typeface="Calibri"/>
            </a:endParaRPr>
          </a:p>
          <a:p>
            <a:pPr>
              <a:buClr>
                <a:srgbClr val="008FC5"/>
              </a:buClr>
              <a:buSzPct val="90000"/>
            </a:pPr>
            <a:r>
              <a:rPr lang="en-US" sz="1300">
                <a:solidFill>
                  <a:prstClr val="black"/>
                </a:solidFill>
                <a:cs typeface="Calibri"/>
              </a:rPr>
              <a:t>Doing so means that Public health surveillance data must be: </a:t>
            </a:r>
          </a:p>
          <a:p>
            <a:pPr lvl="1">
              <a:buClr>
                <a:srgbClr val="008FC5"/>
              </a:buClr>
              <a:buSzPct val="75000"/>
              <a:buFont typeface="Wingdings" panose="05000000000000000000" pitchFamily="2" charset="2"/>
              <a:buChar char="§"/>
            </a:pPr>
            <a:r>
              <a:rPr lang="en-US" sz="1300">
                <a:solidFill>
                  <a:prstClr val="black"/>
                </a:solidFill>
                <a:cs typeface="Calibri"/>
              </a:rPr>
              <a:t>Used to protect, maintain, and improve the health of the public</a:t>
            </a:r>
          </a:p>
          <a:p>
            <a:pPr lvl="1">
              <a:buClr>
                <a:srgbClr val="008FC5"/>
              </a:buClr>
              <a:buSzPct val="75000"/>
              <a:buFont typeface="Wingdings" panose="05000000000000000000" pitchFamily="2" charset="2"/>
              <a:buChar char="§"/>
            </a:pPr>
            <a:r>
              <a:rPr lang="en-US" sz="1300">
                <a:solidFill>
                  <a:prstClr val="black"/>
                </a:solidFill>
                <a:cs typeface="Calibri"/>
              </a:rPr>
              <a:t> it Should be acquired and used for legitimate public health purposes and</a:t>
            </a:r>
          </a:p>
          <a:p>
            <a:pPr lvl="1">
              <a:buClr>
                <a:srgbClr val="008FC5"/>
              </a:buClr>
              <a:buSzPct val="75000"/>
              <a:buFont typeface="Wingdings" panose="05000000000000000000" pitchFamily="2" charset="2"/>
              <a:buChar char="§"/>
            </a:pPr>
            <a:r>
              <a:rPr lang="en-US" sz="1300">
                <a:solidFill>
                  <a:prstClr val="black"/>
                </a:solidFill>
                <a:cs typeface="Calibri"/>
              </a:rPr>
              <a:t> Required by CDC funding to be protected and stored securely.</a:t>
            </a:r>
          </a:p>
          <a:p>
            <a:pPr lvl="1">
              <a:buClr>
                <a:srgbClr val="008FC5"/>
              </a:buClr>
              <a:buSzPct val="75000"/>
              <a:buFont typeface="Wingdings" panose="05000000000000000000" pitchFamily="2" charset="2"/>
              <a:buNone/>
            </a:pPr>
            <a:endParaRPr lang="en-US" sz="1300">
              <a:solidFill>
                <a:prstClr val="black"/>
              </a:solidFill>
              <a:cs typeface="Times New Roman" pitchFamily="18" charset="0"/>
            </a:endParaRPr>
          </a:p>
          <a:p>
            <a:pPr lvl="0">
              <a:buClr>
                <a:srgbClr val="008FC5"/>
              </a:buClr>
              <a:buSzPct val="75000"/>
              <a:buFont typeface="Wingdings" panose="05000000000000000000" pitchFamily="2" charset="2"/>
              <a:buNone/>
            </a:pPr>
            <a:r>
              <a:rPr lang="en-US" sz="1300" b="1">
                <a:solidFill>
                  <a:prstClr val="black"/>
                </a:solidFill>
                <a:cs typeface="Calibri"/>
              </a:rPr>
              <a:t>&lt;CLICK&gt;</a:t>
            </a:r>
          </a:p>
          <a:p>
            <a:pPr lvl="0">
              <a:buClr>
                <a:srgbClr val="008FC5"/>
              </a:buClr>
              <a:buSzPct val="75000"/>
              <a:buFont typeface="Wingdings" panose="05000000000000000000" pitchFamily="2" charset="2"/>
              <a:buNone/>
            </a:pPr>
            <a:r>
              <a:rPr lang="en-US" sz="1300" b="1">
                <a:solidFill>
                  <a:prstClr val="black"/>
                </a:solidFill>
                <a:cs typeface="Calibri"/>
              </a:rPr>
              <a:t> </a:t>
            </a:r>
            <a:r>
              <a:rPr lang="en-US" sz="1300" b="0">
                <a:solidFill>
                  <a:prstClr val="black"/>
                </a:solidFill>
                <a:cs typeface="Calibri"/>
              </a:rPr>
              <a:t>Funded hepatitis, HIV, STD and TB programs must follow CDC’s data security and confidentiality guidelines. On a federal level CDC HIV data have an extra level of protection under an Assurance of Confidentiality which is a formal confidentiality protection authorized under Section 308(d) of the Public Health Service Act. It is used for projects conducted by CDC staff or contractors that involve the collection or maintenance of sensitive identifiable or potentially identifiable information.</a:t>
            </a:r>
          </a:p>
          <a:p>
            <a:pPr marL="0" marR="0" lvl="0" indent="0" algn="l" defTabSz="914400" rtl="0" eaLnBrk="1" fontAlgn="auto" latinLnBrk="0" hangingPunct="1">
              <a:lnSpc>
                <a:spcPct val="100000"/>
              </a:lnSpc>
              <a:spcBef>
                <a:spcPts val="0"/>
              </a:spcBef>
              <a:spcAft>
                <a:spcPts val="0"/>
              </a:spcAft>
              <a:buClr>
                <a:srgbClr val="008FC5"/>
              </a:buClr>
              <a:buSzPct val="75000"/>
              <a:buFont typeface="Wingdings" panose="05000000000000000000" pitchFamily="2" charset="2"/>
              <a:buNone/>
              <a:tabLst/>
              <a:defRPr/>
            </a:pPr>
            <a:endParaRPr lang="en-US" sz="1300" b="1">
              <a:solidFill>
                <a:prstClr val="black"/>
              </a:solidFill>
              <a:cs typeface="Calibri"/>
            </a:endParaRPr>
          </a:p>
          <a:p>
            <a:pPr marL="0" marR="0" lvl="0" indent="0" algn="l" defTabSz="914400" rtl="0" eaLnBrk="1" fontAlgn="auto" latinLnBrk="0" hangingPunct="1">
              <a:lnSpc>
                <a:spcPct val="100000"/>
              </a:lnSpc>
              <a:spcBef>
                <a:spcPts val="0"/>
              </a:spcBef>
              <a:spcAft>
                <a:spcPts val="0"/>
              </a:spcAft>
              <a:buClr>
                <a:srgbClr val="008FC5"/>
              </a:buClr>
              <a:buSzPct val="75000"/>
              <a:buFont typeface="Wingdings" panose="05000000000000000000" pitchFamily="2" charset="2"/>
              <a:buNone/>
              <a:tabLst/>
              <a:defRPr/>
            </a:pPr>
            <a:r>
              <a:rPr lang="en-US" sz="1300" b="1">
                <a:solidFill>
                  <a:prstClr val="black"/>
                </a:solidFill>
                <a:cs typeface="Calibri"/>
              </a:rPr>
              <a:t>&lt;CLICK&gt;</a:t>
            </a:r>
          </a:p>
          <a:p>
            <a:pPr lvl="0">
              <a:buClr>
                <a:srgbClr val="008FC5"/>
              </a:buClr>
              <a:buSzPct val="75000"/>
            </a:pPr>
            <a:r>
              <a:rPr lang="en-US" sz="1300">
                <a:solidFill>
                  <a:prstClr val="black"/>
                </a:solidFill>
                <a:cs typeface="Calibri"/>
              </a:rPr>
              <a:t>We need to Recognize that:</a:t>
            </a:r>
          </a:p>
          <a:p>
            <a:pPr lvl="1">
              <a:buClr>
                <a:srgbClr val="008FC5"/>
              </a:buClr>
              <a:buSzPct val="75000"/>
              <a:buFont typeface="Wingdings" panose="05000000000000000000" pitchFamily="2" charset="2"/>
              <a:buChar char="§"/>
            </a:pPr>
            <a:r>
              <a:rPr lang="en-US" sz="1300">
                <a:solidFill>
                  <a:prstClr val="black"/>
                </a:solidFill>
                <a:cs typeface="Calibri"/>
              </a:rPr>
              <a:t>Use of public health surveillance data may conflict with individual interests because of the stigmatizing and potential legal consequences</a:t>
            </a:r>
          </a:p>
          <a:p>
            <a:pPr lvl="1">
              <a:buClr>
                <a:srgbClr val="008FC5"/>
              </a:buClr>
              <a:buSzPct val="75000"/>
              <a:buFont typeface="Wingdings" panose="05000000000000000000" pitchFamily="2" charset="2"/>
              <a:buChar char="§"/>
            </a:pPr>
            <a:r>
              <a:rPr lang="en-US" sz="1300">
                <a:solidFill>
                  <a:prstClr val="black"/>
                </a:solidFill>
                <a:cs typeface="Calibri"/>
              </a:rPr>
              <a:t>For highly stigmatized infections, like HIV, scrupulous attention to how the data are collected, protected and used is vital to disease control efforts</a:t>
            </a:r>
          </a:p>
          <a:p>
            <a:pPr lvl="1">
              <a:buClr>
                <a:srgbClr val="008FC5"/>
              </a:buClr>
              <a:buSzPct val="75000"/>
              <a:buFont typeface="Wingdings" panose="05000000000000000000" pitchFamily="2" charset="2"/>
              <a:buChar char="§"/>
            </a:pPr>
            <a:r>
              <a:rPr lang="en-US" sz="1300">
                <a:solidFill>
                  <a:prstClr val="black"/>
                </a:solidFill>
                <a:cs typeface="Calibri"/>
              </a:rPr>
              <a:t>If used at the individual level, the reason should be to improve the health of the individual (for example Data to Care which uses the data to identify people who are not in care and offers them assistance with relinking to care that works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1">
              <a:solidFill>
                <a:prstClr val="black"/>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a:solidFill>
                  <a:prstClr val="black"/>
                </a:solidFill>
                <a:cs typeface="Calibri"/>
              </a:rPr>
              <a:t>&lt;CLICK&gt;</a:t>
            </a:r>
          </a:p>
          <a:p>
            <a:r>
              <a:rPr lang="en-US" sz="1300"/>
              <a:t>A thorough review of this topic can be found in this 2013 article about the movement from using surveillance data to describe disease distribution to using it to help individuals</a:t>
            </a:r>
          </a:p>
          <a:p>
            <a:endParaRPr lang="en-US" sz="1300"/>
          </a:p>
        </p:txBody>
      </p:sp>
      <p:sp>
        <p:nvSpPr>
          <p:cNvPr id="4" name="Slide Number Placeholder 3"/>
          <p:cNvSpPr>
            <a:spLocks noGrp="1"/>
          </p:cNvSpPr>
          <p:nvPr>
            <p:ph type="sldNum" sz="quarter" idx="5"/>
          </p:nvPr>
        </p:nvSpPr>
        <p:spPr/>
        <p:txBody>
          <a:bodyPr/>
          <a:lstStyle/>
          <a:p>
            <a:fld id="{E7210376-4FB3-4079-A926-CD40E1E62342}" type="slidenum">
              <a:rPr lang="en-US" smtClean="0"/>
              <a:t>18</a:t>
            </a:fld>
            <a:endParaRPr lang="en-US"/>
          </a:p>
        </p:txBody>
      </p:sp>
    </p:spTree>
    <p:extLst>
      <p:ext uri="{BB962C8B-B14F-4D97-AF65-F5344CB8AC3E}">
        <p14:creationId xmlns:p14="http://schemas.microsoft.com/office/powerpoint/2010/main" val="152478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We take these ethical considerations into account when investigating HIV clusters by</a:t>
            </a:r>
          </a:p>
          <a:p>
            <a:endParaRPr lang="en-US" sz="1300"/>
          </a:p>
          <a:p>
            <a:pPr marL="241653" indent="-241653">
              <a:buClr>
                <a:srgbClr val="008FC5"/>
              </a:buClr>
              <a:buSzPct val="90000"/>
              <a:buFont typeface="Wingdings" panose="05000000000000000000" pitchFamily="2" charset="2"/>
              <a:buChar char="§"/>
            </a:pPr>
            <a:r>
              <a:rPr lang="en-US" sz="1300"/>
              <a:t>Not sharing Names and other identifying information outside of the health department </a:t>
            </a:r>
            <a:r>
              <a:rPr lang="en-US" sz="1300" b="1" u="sng"/>
              <a:t>&lt;pause&gt;</a:t>
            </a:r>
          </a:p>
          <a:p>
            <a:pPr>
              <a:buClr>
                <a:srgbClr val="008FC5"/>
              </a:buClr>
              <a:buSzPct val="90000"/>
            </a:pPr>
            <a:endParaRPr lang="en-US" sz="1300" b="1"/>
          </a:p>
          <a:p>
            <a:pPr marL="241653" indent="-241653">
              <a:buClr>
                <a:srgbClr val="008FC5"/>
              </a:buClr>
              <a:buSzPct val="90000"/>
              <a:buFont typeface="Wingdings" panose="05000000000000000000" pitchFamily="2" charset="2"/>
              <a:buChar char="§"/>
            </a:pPr>
            <a:r>
              <a:rPr lang="en-US" sz="1300"/>
              <a:t>Field staff who may contact partners do not disclose the identity of other persons in the cluster</a:t>
            </a:r>
          </a:p>
          <a:p>
            <a:pPr marL="724959" lvl="1" indent="-241653">
              <a:buClr>
                <a:srgbClr val="008FC5"/>
              </a:buClr>
              <a:buSzPct val="90000"/>
              <a:buFont typeface="Wingdings" panose="05000000000000000000" pitchFamily="2" charset="2"/>
              <a:buChar char="§"/>
            </a:pPr>
            <a:r>
              <a:rPr lang="en-US" sz="1300"/>
              <a:t>Health departments use names to find other members of the cluster and offer help with testing, linkage to pre-exposure prophylaxis or </a:t>
            </a:r>
            <a:r>
              <a:rPr lang="en-US" sz="1300" err="1"/>
              <a:t>PrEP</a:t>
            </a:r>
            <a:r>
              <a:rPr lang="en-US" sz="1300"/>
              <a:t> (for people who test negative) and linkage to and engagement in care (for people who test positive)- </a:t>
            </a:r>
            <a:r>
              <a:rPr lang="en-US" sz="1300" b="1"/>
              <a:t>NOT</a:t>
            </a:r>
            <a:r>
              <a:rPr lang="en-US" sz="1300"/>
              <a:t> to share with other members of the cluster</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19</a:t>
            </a:fld>
            <a:endParaRPr lang="en-US"/>
          </a:p>
        </p:txBody>
      </p:sp>
    </p:spTree>
    <p:extLst>
      <p:ext uri="{BB962C8B-B14F-4D97-AF65-F5344CB8AC3E}">
        <p14:creationId xmlns:p14="http://schemas.microsoft.com/office/powerpoint/2010/main" val="2255147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t>Both robust data protection and community engagement are essential to minimize potential harms and maximize benefits.</a:t>
            </a:r>
          </a:p>
          <a:p>
            <a:endParaRPr lang="en-US" sz="1200"/>
          </a:p>
          <a:p>
            <a:r>
              <a:rPr lang="en-US" sz="1200"/>
              <a:t>We will be discussing community engagement when we meet for Part 2 as part of the presentation on responding to clusters. </a:t>
            </a:r>
          </a:p>
          <a:p>
            <a:endParaRPr lang="en-US" sz="1200"/>
          </a:p>
          <a:p>
            <a:r>
              <a:rPr lang="en-US" sz="1200"/>
              <a:t>Today I will discuss protecting the data from disclosure because it is an integral and pivotal part of disease surveillance upon which cluster detection and response depend.</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20</a:t>
            </a:fld>
            <a:endParaRPr lang="en-US"/>
          </a:p>
        </p:txBody>
      </p:sp>
    </p:spTree>
    <p:extLst>
      <p:ext uri="{BB962C8B-B14F-4D97-AF65-F5344CB8AC3E}">
        <p14:creationId xmlns:p14="http://schemas.microsoft.com/office/powerpoint/2010/main" val="581575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a:effectLst/>
                <a:latin typeface="Calibri"/>
                <a:ea typeface="Calibri" panose="020F0502020204030204" pitchFamily="34" charset="0"/>
                <a:cs typeface="Calibri"/>
              </a:rPr>
              <a:t>To start us off, we’re going to jump into introductions and initial questions.</a:t>
            </a:r>
          </a:p>
          <a:p>
            <a:pPr>
              <a:lnSpc>
                <a:spcPct val="150000"/>
              </a:lnSpc>
              <a:spcAft>
                <a:spcPts val="800"/>
              </a:spcAft>
            </a:pPr>
            <a:r>
              <a:rPr lang="en-US" sz="1200">
                <a:effectLst/>
                <a:latin typeface="Calibri"/>
                <a:ea typeface="Calibri" panose="020F0502020204030204" pitchFamily="34" charset="0"/>
                <a:cs typeface="Calibri"/>
              </a:rPr>
              <a:t>First, we ask that you [read first bullet]</a:t>
            </a:r>
            <a:r>
              <a:rPr lang="en-US" sz="1200">
                <a:latin typeface="Calibri"/>
                <a:ea typeface="Calibri" panose="020F0502020204030204" pitchFamily="34" charset="0"/>
                <a:cs typeface="Calibri"/>
              </a:rPr>
              <a:t> </a:t>
            </a:r>
            <a:endParaRPr lang="en-US" sz="1200">
              <a:effectLst/>
              <a:latin typeface="Calibri" panose="020F0502020204030204" pitchFamily="34" charset="0"/>
              <a:ea typeface="Calibri" panose="020F0502020204030204" pitchFamily="34" charset="0"/>
              <a:cs typeface="Calibri"/>
            </a:endParaRPr>
          </a:p>
          <a:p>
            <a:pPr>
              <a:lnSpc>
                <a:spcPct val="150000"/>
              </a:lnSpc>
              <a:spcAft>
                <a:spcPts val="800"/>
              </a:spcAft>
            </a:pPr>
            <a:r>
              <a:rPr lang="en-US" sz="1200">
                <a:effectLst/>
                <a:latin typeface="Calibri"/>
                <a:ea typeface="Calibri" panose="020F0502020204030204" pitchFamily="34" charset="0"/>
                <a:cs typeface="Calibri"/>
              </a:rPr>
              <a:t>That way, if or when you’re speaking, folks have an idea of your background.</a:t>
            </a:r>
            <a:r>
              <a:rPr lang="en-US" sz="1200">
                <a:latin typeface="Calibri"/>
                <a:ea typeface="Calibri" panose="020F0502020204030204" pitchFamily="34" charset="0"/>
                <a:cs typeface="Calibri"/>
              </a:rPr>
              <a:t> </a:t>
            </a:r>
            <a:endParaRPr lang="en-US" sz="1200">
              <a:effectLst/>
              <a:latin typeface="Calibri"/>
              <a:ea typeface="Calibri" panose="020F0502020204030204" pitchFamily="34" charset="0"/>
              <a:cs typeface="Calibri"/>
            </a:endParaRPr>
          </a:p>
          <a:p>
            <a:pPr marL="0" marR="0">
              <a:lnSpc>
                <a:spcPct val="150000"/>
              </a:lnSpc>
              <a:spcBef>
                <a:spcPts val="0"/>
              </a:spcBef>
              <a:spcAft>
                <a:spcPts val="800"/>
              </a:spcAft>
            </a:pPr>
            <a:r>
              <a:rPr lang="en-US" sz="1200">
                <a:effectLst/>
                <a:latin typeface="Calibri"/>
                <a:ea typeface="Calibri" panose="020F0502020204030204" pitchFamily="34" charset="0"/>
                <a:cs typeface="Calibri"/>
              </a:rPr>
              <a:t>*pull up </a:t>
            </a:r>
            <a:r>
              <a:rPr lang="en-US" sz="1200" err="1">
                <a:effectLst/>
                <a:latin typeface="Calibri"/>
                <a:ea typeface="Calibri" panose="020F0502020204030204" pitchFamily="34" charset="0"/>
                <a:cs typeface="Calibri"/>
              </a:rPr>
              <a:t>menti</a:t>
            </a:r>
            <a:r>
              <a:rPr lang="en-US" sz="1200">
                <a:effectLst/>
                <a:latin typeface="Calibri"/>
                <a:ea typeface="Calibri" panose="020F0502020204030204" pitchFamily="34" charset="0"/>
                <a:cs typeface="Calibri"/>
              </a:rPr>
              <a:t> to share screen*</a:t>
            </a:r>
          </a:p>
          <a:p>
            <a:pPr>
              <a:lnSpc>
                <a:spcPct val="150000"/>
              </a:lnSpc>
              <a:spcAft>
                <a:spcPts val="800"/>
              </a:spcAft>
            </a:pPr>
            <a:r>
              <a:rPr lang="en-US" sz="1200">
                <a:effectLst/>
                <a:latin typeface="Calibri"/>
                <a:ea typeface="Calibri" panose="020F0502020204030204" pitchFamily="34" charset="0"/>
                <a:cs typeface="Calibri"/>
              </a:rPr>
              <a:t>When you’re done doing that, you can go to </a:t>
            </a:r>
            <a:r>
              <a:rPr lang="en-US" sz="1200" err="1">
                <a:effectLst/>
                <a:latin typeface="Calibri"/>
                <a:ea typeface="Calibri" panose="020F0502020204030204" pitchFamily="34" charset="0"/>
                <a:cs typeface="Calibri"/>
              </a:rPr>
              <a:t>menti.com</a:t>
            </a:r>
            <a:r>
              <a:rPr lang="en-US" sz="1200">
                <a:effectLst/>
                <a:latin typeface="Calibri"/>
                <a:ea typeface="Calibri" panose="020F0502020204030204" pitchFamily="34" charset="0"/>
                <a:cs typeface="Calibri"/>
              </a:rPr>
              <a:t> (we recommend that you do so on your phone or different tab) and enter the code on the screen momentarily. We want to see what initial questions and concerns you are coming in with today. The </a:t>
            </a:r>
            <a:r>
              <a:rPr lang="en-US" sz="1200" err="1">
                <a:effectLst/>
                <a:latin typeface="Calibri"/>
                <a:ea typeface="Calibri" panose="020F0502020204030204" pitchFamily="34" charset="0"/>
                <a:cs typeface="Calibri"/>
              </a:rPr>
              <a:t>menti</a:t>
            </a:r>
            <a:r>
              <a:rPr lang="en-US" sz="1200">
                <a:effectLst/>
                <a:latin typeface="Calibri"/>
                <a:ea typeface="Calibri" panose="020F0502020204030204" pitchFamily="34" charset="0"/>
                <a:cs typeface="Calibri"/>
              </a:rPr>
              <a:t> website should now be prompting you to enter your questions or concerns, and again, this screen will start populating with your responses that people submit. [make observations about what is coming up on the screen] Some of these questions will hopefully be answered or explored by the end of today’s webinar, and most of them by the end of this series. We will make sure to keep these results so we can discuss things that haven’t been covered at the end of day three.</a:t>
            </a:r>
            <a:r>
              <a:rPr lang="en-US" sz="1200">
                <a:latin typeface="Calibri"/>
                <a:ea typeface="Calibri" panose="020F0502020204030204" pitchFamily="34" charset="0"/>
                <a:cs typeface="Calibri"/>
              </a:rPr>
              <a:t>  </a:t>
            </a:r>
            <a:endParaRPr lang="en-US" sz="1200">
              <a:effectLst/>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3</a:t>
            </a:fld>
            <a:endParaRPr lang="en-US"/>
          </a:p>
        </p:txBody>
      </p:sp>
    </p:spTree>
    <p:extLst>
      <p:ext uri="{BB962C8B-B14F-4D97-AF65-F5344CB8AC3E}">
        <p14:creationId xmlns:p14="http://schemas.microsoft.com/office/powerpoint/2010/main" val="384277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8FC5"/>
              </a:buClr>
              <a:buSzPct val="90000"/>
            </a:pPr>
            <a:r>
              <a:rPr lang="en-US" sz="1300">
                <a:solidFill>
                  <a:prstClr val="black"/>
                </a:solidFill>
                <a:latin typeface="+mn-lt"/>
                <a:cs typeface="Times New Roman" pitchFamily="18" charset="0"/>
              </a:rPr>
              <a:t>Considerations for using public health (PH) Surveillance data</a:t>
            </a:r>
          </a:p>
          <a:p>
            <a:pPr>
              <a:buClr>
                <a:srgbClr val="008FC5"/>
              </a:buClr>
              <a:buSzPct val="90000"/>
            </a:pPr>
            <a:endParaRPr lang="en-US" sz="1300">
              <a:solidFill>
                <a:prstClr val="black"/>
              </a:solidFill>
              <a:latin typeface="+mn-lt"/>
              <a:cs typeface="Times New Roman" pitchFamily="18" charset="0"/>
            </a:endParaRPr>
          </a:p>
          <a:p>
            <a:pPr>
              <a:buClr>
                <a:srgbClr val="008FC5"/>
              </a:buClr>
              <a:buSzPct val="90000"/>
            </a:pPr>
            <a:r>
              <a:rPr lang="en-US" sz="1300">
                <a:solidFill>
                  <a:prstClr val="black"/>
                </a:solidFill>
                <a:latin typeface="+mn-lt"/>
                <a:cs typeface="Times New Roman" pitchFamily="18" charset="0"/>
              </a:rPr>
              <a:t>I want to start this discussion by saying that reliably and consistently protecting PH data from disclosure is the base upon which </a:t>
            </a:r>
            <a:r>
              <a:rPr lang="en-US" sz="1300" b="1">
                <a:solidFill>
                  <a:prstClr val="black"/>
                </a:solidFill>
                <a:latin typeface="+mn-lt"/>
                <a:cs typeface="Times New Roman" pitchFamily="18" charset="0"/>
              </a:rPr>
              <a:t>any</a:t>
            </a:r>
            <a:r>
              <a:rPr lang="en-US" sz="1300">
                <a:solidFill>
                  <a:prstClr val="black"/>
                </a:solidFill>
                <a:latin typeface="+mn-lt"/>
                <a:cs typeface="Times New Roman" pitchFamily="18" charset="0"/>
              </a:rPr>
              <a:t> effective surveillance program is built; if PH departments use the data to protect the public’s health it must be trusted to guard it; without that the system cannot collect accurate data </a:t>
            </a:r>
          </a:p>
          <a:p>
            <a:pPr>
              <a:buClr>
                <a:srgbClr val="008FC5"/>
              </a:buClr>
              <a:buSzPct val="90000"/>
            </a:pPr>
            <a:endParaRPr lang="en-US" sz="1300">
              <a:solidFill>
                <a:prstClr val="black"/>
              </a:solidFill>
              <a:latin typeface="+mn-lt"/>
              <a:cs typeface="Times New Roman" pitchFamily="18" charset="0"/>
            </a:endParaRPr>
          </a:p>
          <a:p>
            <a:pPr>
              <a:buClr>
                <a:srgbClr val="008FC5"/>
              </a:buClr>
              <a:buSzPct val="90000"/>
            </a:pPr>
            <a:r>
              <a:rPr lang="en-US" sz="1300">
                <a:solidFill>
                  <a:prstClr val="black"/>
                </a:solidFill>
                <a:latin typeface="+mn-lt"/>
                <a:cs typeface="Times New Roman" pitchFamily="18" charset="0"/>
              </a:rPr>
              <a:t>In order to do this:</a:t>
            </a:r>
          </a:p>
          <a:p>
            <a:pPr>
              <a:buClr>
                <a:srgbClr val="008FC5"/>
              </a:buClr>
              <a:buSzPct val="90000"/>
            </a:pPr>
            <a:r>
              <a:rPr lang="en-US" sz="1300" b="1">
                <a:solidFill>
                  <a:prstClr val="black"/>
                </a:solidFill>
                <a:latin typeface="+mn-lt"/>
                <a:cs typeface="Times New Roman" pitchFamily="18" charset="0"/>
              </a:rPr>
              <a:t>&lt;CLICK&gt;</a:t>
            </a:r>
          </a:p>
          <a:p>
            <a:pPr marL="483306" indent="-483306">
              <a:buClr>
                <a:srgbClr val="008FC5"/>
              </a:buClr>
              <a:buSzPct val="90000"/>
              <a:buFont typeface="Wingdings" panose="05000000000000000000" pitchFamily="2" charset="2"/>
              <a:buChar char="§"/>
            </a:pPr>
            <a:r>
              <a:rPr lang="en-US" sz="1300">
                <a:solidFill>
                  <a:prstClr val="black"/>
                </a:solidFill>
                <a:latin typeface="+mn-lt"/>
                <a:cs typeface="Times New Roman" pitchFamily="18" charset="0"/>
              </a:rPr>
              <a:t>Adequate legal and other controls for protecting privacy of health-related information and discrimination should be developed</a:t>
            </a:r>
          </a:p>
          <a:p>
            <a:pPr marL="0" indent="0">
              <a:buClr>
                <a:srgbClr val="008FC5"/>
              </a:buClr>
              <a:buSzPct val="90000"/>
              <a:buFont typeface="Wingdings" panose="05000000000000000000" pitchFamily="2" charset="2"/>
              <a:buNone/>
            </a:pPr>
            <a:r>
              <a:rPr lang="en-US" sz="1300" b="1">
                <a:solidFill>
                  <a:prstClr val="black"/>
                </a:solidFill>
                <a:latin typeface="+mn-lt"/>
                <a:cs typeface="Times New Roman" pitchFamily="18" charset="0"/>
              </a:rPr>
              <a:t>&lt;CLICK&gt;</a:t>
            </a:r>
            <a:endParaRPr lang="en-US" sz="1300">
              <a:solidFill>
                <a:prstClr val="black"/>
              </a:solidFill>
              <a:latin typeface="+mn-lt"/>
              <a:cs typeface="Times New Roman" pitchFamily="18" charset="0"/>
            </a:endParaRPr>
          </a:p>
          <a:p>
            <a:pPr marL="483306" indent="-483306">
              <a:buClr>
                <a:srgbClr val="008FC5"/>
              </a:buClr>
              <a:buSzPct val="90000"/>
              <a:buFont typeface="Wingdings" panose="05000000000000000000" pitchFamily="2" charset="2"/>
              <a:buChar char="§"/>
            </a:pPr>
            <a:r>
              <a:rPr lang="en-US" sz="1300">
                <a:solidFill>
                  <a:prstClr val="black"/>
                </a:solidFill>
                <a:latin typeface="+mn-lt"/>
                <a:cs typeface="Times New Roman" pitchFamily="18" charset="0"/>
              </a:rPr>
              <a:t>Use of individual-level data, including for legitimate public health purposes, should incorporate input from those directly affected by such use	</a:t>
            </a:r>
          </a:p>
          <a:p>
            <a:pPr marL="966612" lvl="1" indent="-483306">
              <a:buClr>
                <a:srgbClr val="008FC5"/>
              </a:buClr>
              <a:buSzPct val="90000"/>
              <a:buFont typeface="Wingdings" panose="05000000000000000000" pitchFamily="2" charset="2"/>
              <a:buChar char="§"/>
            </a:pPr>
            <a:r>
              <a:rPr lang="en-US" sz="1300">
                <a:solidFill>
                  <a:prstClr val="black"/>
                </a:solidFill>
                <a:latin typeface="+mn-lt"/>
                <a:cs typeface="Times New Roman" pitchFamily="18" charset="0"/>
              </a:rPr>
              <a:t>During design of such programs AND </a:t>
            </a:r>
          </a:p>
          <a:p>
            <a:pPr marL="966612" lvl="1" indent="-483306">
              <a:buClr>
                <a:srgbClr val="008FC5"/>
              </a:buClr>
              <a:buSzPct val="90000"/>
              <a:buFont typeface="Wingdings" panose="05000000000000000000" pitchFamily="2" charset="2"/>
              <a:buChar char="§"/>
            </a:pPr>
            <a:r>
              <a:rPr lang="en-US" sz="1300">
                <a:solidFill>
                  <a:prstClr val="black"/>
                </a:solidFill>
                <a:latin typeface="+mn-lt"/>
                <a:cs typeface="Times New Roman" pitchFamily="18" charset="0"/>
              </a:rPr>
              <a:t>On an ongoing basis</a:t>
            </a:r>
          </a:p>
          <a:p>
            <a:pPr defTabSz="966612">
              <a:defRPr/>
            </a:pPr>
            <a:endParaRPr lang="en-US" sz="1300">
              <a:latin typeface="+mn-lt"/>
            </a:endParaRPr>
          </a:p>
          <a:p>
            <a:pPr defTabSz="966612">
              <a:defRPr/>
            </a:pPr>
            <a:r>
              <a:rPr lang="en-US" sz="1300">
                <a:latin typeface="+mn-lt"/>
              </a:rPr>
              <a:t>[insert any relevant points about data protections in the presenting jurisdiction]</a:t>
            </a:r>
          </a:p>
          <a:p>
            <a:endParaRPr lang="en-US" sz="1200">
              <a:latin typeface="+mn-l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21</a:t>
            </a:fld>
            <a:endParaRPr lang="en-US"/>
          </a:p>
        </p:txBody>
      </p:sp>
    </p:spTree>
    <p:extLst>
      <p:ext uri="{BB962C8B-B14F-4D97-AF65-F5344CB8AC3E}">
        <p14:creationId xmlns:p14="http://schemas.microsoft.com/office/powerpoint/2010/main" val="3197525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300" indent="-241300" defTabSz="966612">
              <a:lnSpc>
                <a:spcPct val="90000"/>
              </a:lnSpc>
              <a:spcBef>
                <a:spcPts val="1057"/>
              </a:spcBef>
              <a:buClr>
                <a:srgbClr val="0070C0"/>
              </a:buClr>
              <a:buFont typeface="Wingdings" panose="05000000000000000000" pitchFamily="2" charset="2"/>
              <a:buChar char="§"/>
              <a:defRPr/>
            </a:pPr>
            <a:r>
              <a:rPr lang="en-US" sz="1200">
                <a:solidFill>
                  <a:prstClr val="black"/>
                </a:solidFill>
                <a:latin typeface="+mn-lt"/>
              </a:rPr>
              <a:t>Adherence to specific data protection requirements is a condition of CDC funding for HIV surveillance and prevention programs. Each HD has a data security and confidentiality manual and conducts annual training based on the CDC guidance </a:t>
            </a:r>
            <a:r>
              <a:rPr lang="en-US" sz="1200">
                <a:solidFill>
                  <a:prstClr val="black"/>
                </a:solidFill>
              </a:rPr>
              <a:t>document, called:</a:t>
            </a:r>
            <a:endParaRPr lang="en-US"/>
          </a:p>
          <a:p>
            <a:pPr marL="241653" indent="-241653" defTabSz="966612">
              <a:lnSpc>
                <a:spcPct val="90000"/>
              </a:lnSpc>
              <a:spcBef>
                <a:spcPts val="1057"/>
              </a:spcBef>
              <a:buClr>
                <a:srgbClr val="0070C0"/>
              </a:buClr>
              <a:buFont typeface="Wingdings" panose="05000000000000000000" pitchFamily="2" charset="2"/>
              <a:buChar char="§"/>
              <a:defRPr/>
            </a:pPr>
            <a:endParaRPr lang="en-US" sz="1200">
              <a:solidFill>
                <a:prstClr val="black"/>
              </a:solidFill>
              <a:latin typeface="+mn-lt"/>
            </a:endParaRPr>
          </a:p>
          <a:p>
            <a:pPr defTabSz="966612">
              <a:spcBef>
                <a:spcPts val="1057"/>
              </a:spcBef>
              <a:buClr>
                <a:srgbClr val="0070C0"/>
              </a:buClr>
              <a:defRPr/>
            </a:pPr>
            <a:r>
              <a:rPr lang="en-US" sz="1200" i="1">
                <a:solidFill>
                  <a:prstClr val="black"/>
                </a:solidFill>
                <a:latin typeface="+mn-lt"/>
              </a:rPr>
              <a:t>Data Security and Confidentiality Guidelines for HIV, Viral Hepatitis, Sexually Transmitted Disease, </a:t>
            </a:r>
            <a:r>
              <a:rPr lang="en-US" sz="1200" b="1" i="1">
                <a:solidFill>
                  <a:prstClr val="black"/>
                </a:solidFill>
                <a:latin typeface="+mn-lt"/>
              </a:rPr>
              <a:t>and </a:t>
            </a:r>
            <a:r>
              <a:rPr lang="en-US" sz="1200" i="1">
                <a:solidFill>
                  <a:prstClr val="black"/>
                </a:solidFill>
                <a:latin typeface="+mn-lt"/>
              </a:rPr>
              <a:t>Tuberculosis Programs:</a:t>
            </a:r>
            <a:r>
              <a:rPr lang="en-US" sz="1200" i="1">
                <a:solidFill>
                  <a:prstClr val="black"/>
                </a:solidFill>
              </a:rPr>
              <a:t> </a:t>
            </a:r>
            <a:endParaRPr lang="en-US" sz="1200" i="1">
              <a:solidFill>
                <a:prstClr val="black"/>
              </a:solidFill>
              <a:latin typeface="+mn-lt"/>
              <a:cs typeface="Calibri"/>
            </a:endParaRPr>
          </a:p>
          <a:p>
            <a:pPr defTabSz="966612">
              <a:lnSpc>
                <a:spcPct val="100000"/>
              </a:lnSpc>
              <a:spcBef>
                <a:spcPts val="0"/>
              </a:spcBef>
              <a:buClr>
                <a:srgbClr val="0070C0"/>
              </a:buClr>
              <a:defRPr/>
            </a:pPr>
            <a:r>
              <a:rPr lang="en-US" sz="1200" i="1">
                <a:solidFill>
                  <a:prstClr val="black"/>
                </a:solidFill>
                <a:latin typeface="+mn-lt"/>
              </a:rPr>
              <a:t>Standards to </a:t>
            </a:r>
            <a:r>
              <a:rPr lang="en-US" sz="1200" i="1" u="sng">
                <a:solidFill>
                  <a:prstClr val="black"/>
                </a:solidFill>
                <a:latin typeface="+mn-lt"/>
              </a:rPr>
              <a:t>Facilitate </a:t>
            </a:r>
            <a:r>
              <a:rPr lang="en-US" sz="1200" b="1" i="1" u="sng">
                <a:solidFill>
                  <a:prstClr val="black"/>
                </a:solidFill>
                <a:latin typeface="+mn-lt"/>
              </a:rPr>
              <a:t>Sharing</a:t>
            </a:r>
            <a:r>
              <a:rPr lang="en-US" sz="1200" i="1" u="sng">
                <a:solidFill>
                  <a:prstClr val="black"/>
                </a:solidFill>
                <a:latin typeface="+mn-lt"/>
              </a:rPr>
              <a:t> and </a:t>
            </a:r>
            <a:r>
              <a:rPr lang="en-US" sz="1200" b="1" i="1" u="sng">
                <a:solidFill>
                  <a:prstClr val="black"/>
                </a:solidFill>
                <a:latin typeface="+mn-lt"/>
              </a:rPr>
              <a:t>Use</a:t>
            </a:r>
            <a:r>
              <a:rPr lang="en-US" sz="1200" i="1" u="sng">
                <a:solidFill>
                  <a:prstClr val="black"/>
                </a:solidFill>
                <a:latin typeface="+mn-lt"/>
              </a:rPr>
              <a:t> of Surveillance Data for </a:t>
            </a:r>
            <a:r>
              <a:rPr lang="en-US" sz="1200" b="1" i="1" u="sng">
                <a:solidFill>
                  <a:prstClr val="black"/>
                </a:solidFill>
                <a:latin typeface="+mn-lt"/>
              </a:rPr>
              <a:t>Public Health Action</a:t>
            </a:r>
            <a:endParaRPr lang="en-US" sz="1200" b="1" i="1" u="sng">
              <a:solidFill>
                <a:prstClr val="black"/>
              </a:solidFill>
              <a:latin typeface="+mn-lt"/>
              <a:cs typeface="Calibri"/>
            </a:endParaRPr>
          </a:p>
          <a:p>
            <a:pPr defTabSz="966612">
              <a:lnSpc>
                <a:spcPct val="90000"/>
              </a:lnSpc>
              <a:spcBef>
                <a:spcPts val="1057"/>
              </a:spcBef>
              <a:buClr>
                <a:srgbClr val="0070C0"/>
              </a:buClr>
              <a:defRPr/>
            </a:pPr>
            <a:endParaRPr lang="en-US" sz="1200">
              <a:solidFill>
                <a:prstClr val="black"/>
              </a:solidFill>
              <a:latin typeface="+mn-lt"/>
            </a:endParaRPr>
          </a:p>
          <a:p>
            <a:pPr defTabSz="966612">
              <a:defRPr/>
            </a:pPr>
            <a:r>
              <a:rPr lang="en-US" sz="1200">
                <a:latin typeface="+mn-lt"/>
              </a:rPr>
              <a:t>[any specific points about jurisdictional-specific data protections here]</a:t>
            </a:r>
            <a:endParaRPr lang="en-US" sz="1200">
              <a:latin typeface="+mn-lt"/>
              <a:cs typeface="Calibri"/>
            </a:endParaRPr>
          </a:p>
          <a:p>
            <a:pPr defTabSz="966612">
              <a:defRPr/>
            </a:pPr>
            <a:endParaRPr lang="en-US" sz="1200">
              <a:latin typeface="+mn-lt"/>
            </a:endParaRPr>
          </a:p>
          <a:p>
            <a:pPr defTabSz="966612">
              <a:lnSpc>
                <a:spcPct val="90000"/>
              </a:lnSpc>
              <a:spcBef>
                <a:spcPts val="1057"/>
              </a:spcBef>
              <a:buClr>
                <a:srgbClr val="0070C0"/>
              </a:buClr>
              <a:defRPr/>
            </a:pPr>
            <a:endParaRPr lang="en-US" sz="1200">
              <a:solidFill>
                <a:prstClr val="black"/>
              </a:solidFill>
              <a:latin typeface="+mn-lt"/>
            </a:endParaRPr>
          </a:p>
          <a:p>
            <a:pPr defTabSz="966612">
              <a:lnSpc>
                <a:spcPct val="90000"/>
              </a:lnSpc>
              <a:spcBef>
                <a:spcPts val="1057"/>
              </a:spcBef>
              <a:buClr>
                <a:srgbClr val="0070C0"/>
              </a:buClr>
              <a:defRPr/>
            </a:pPr>
            <a:endParaRPr lang="en-US" sz="1200">
              <a:solidFill>
                <a:prstClr val="black"/>
              </a:solidFill>
              <a:latin typeface="+mn-lt"/>
            </a:endParaRPr>
          </a:p>
          <a:p>
            <a:endParaRPr lang="en-US" sz="1100">
              <a:latin typeface="+mn-l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22</a:t>
            </a:fld>
            <a:endParaRPr lang="en-US"/>
          </a:p>
        </p:txBody>
      </p:sp>
    </p:spTree>
    <p:extLst>
      <p:ext uri="{BB962C8B-B14F-4D97-AF65-F5344CB8AC3E}">
        <p14:creationId xmlns:p14="http://schemas.microsoft.com/office/powerpoint/2010/main" val="746185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t>These are the 2011 </a:t>
            </a:r>
            <a:r>
              <a:rPr lang="en-US" sz="1200" b="1"/>
              <a:t>cross program integrated </a:t>
            </a:r>
            <a:r>
              <a:rPr lang="en-US" sz="1200"/>
              <a:t>Security &amp; Confidentiality guidelines from CDC that I just mentioned. They were the first time CDC produced guidelines across all the divisions in the National Center for HIV, Hepatitis, STD and TB Prevention and are the basis on which such policies are written, and data sharing is done, </a:t>
            </a:r>
            <a:r>
              <a:rPr lang="en-US" sz="1200" u="sng"/>
              <a:t>both within </a:t>
            </a:r>
            <a:r>
              <a:rPr lang="en-US" sz="1200" b="1" u="sng"/>
              <a:t>and</a:t>
            </a:r>
            <a:r>
              <a:rPr lang="en-US" sz="1200" u="sng"/>
              <a:t> outside of the health department</a:t>
            </a:r>
            <a:r>
              <a:rPr lang="en-US" sz="1200"/>
              <a:t>. </a:t>
            </a:r>
          </a:p>
          <a:p>
            <a:pPr defTabSz="966612">
              <a:defRPr/>
            </a:pPr>
            <a:endParaRPr lang="en-US" sz="1200"/>
          </a:p>
          <a:p>
            <a:r>
              <a:rPr lang="en-US" sz="1200">
                <a:solidFill>
                  <a:prstClr val="black"/>
                </a:solidFill>
                <a:latin typeface="+mn-lt"/>
              </a:rPr>
              <a:t>The cross-program nature of this document emphasizes that the same standards apply to </a:t>
            </a:r>
            <a:r>
              <a:rPr lang="en-US" sz="1200" b="0" i="0">
                <a:solidFill>
                  <a:prstClr val="black"/>
                </a:solidFill>
                <a:latin typeface="+mn-lt"/>
              </a:rPr>
              <a:t>HIV, Viral Hepatitis, STIs, and Tuberculosis. Adhering to these standards can make sharing data for PH purposes secure. CDC monitors</a:t>
            </a:r>
            <a:r>
              <a:rPr lang="en-US" sz="1200">
                <a:effectLst/>
                <a:latin typeface="Segoe UI" panose="020B0502040204020203" pitchFamily="34" charset="0"/>
              </a:rPr>
              <a:t> implementation of these guidelines and provides technical assistance and funding to implement its principles. </a:t>
            </a:r>
          </a:p>
          <a:p>
            <a:endParaRPr lang="en-US" sz="1200">
              <a:effectLst/>
              <a:latin typeface="Segoe UI" panose="020B0502040204020203" pitchFamily="34" charset="0"/>
            </a:endParaRPr>
          </a:p>
          <a:p>
            <a:r>
              <a:rPr lang="en-US" sz="1600">
                <a:effectLst/>
                <a:latin typeface="Calibri" panose="020F0502020204030204" pitchFamily="34" charset="0"/>
                <a:ea typeface="Calibri" panose="020F0502020204030204" pitchFamily="34" charset="0"/>
              </a:rPr>
              <a:t>These guidelines are under revision with an anticipated final draft expected in early 2024. </a:t>
            </a:r>
            <a:endParaRPr lang="en-US" sz="1200" b="0" i="0"/>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23</a:t>
            </a:fld>
            <a:endParaRPr lang="en-US"/>
          </a:p>
        </p:txBody>
      </p:sp>
    </p:spTree>
    <p:extLst>
      <p:ext uri="{BB962C8B-B14F-4D97-AF65-F5344CB8AC3E}">
        <p14:creationId xmlns:p14="http://schemas.microsoft.com/office/powerpoint/2010/main" val="2722396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866">
              <a:defRPr/>
            </a:pPr>
            <a:r>
              <a:rPr lang="en-US" sz="1200"/>
              <a:t>The next two slides contain the Ten Guiding Principles that form the basis of the 2011 CDC Security &amp; Confidential Guidelines. </a:t>
            </a:r>
          </a:p>
          <a:p>
            <a:pPr defTabSz="972866">
              <a:defRPr/>
            </a:pPr>
            <a:endParaRPr lang="en-US" sz="1200"/>
          </a:p>
          <a:p>
            <a:pPr defTabSz="972866">
              <a:defRPr/>
            </a:pPr>
            <a:r>
              <a:rPr lang="en-US" sz="1200" b="1"/>
              <a:t>&lt;CLICK&gt;</a:t>
            </a:r>
          </a:p>
          <a:p>
            <a:pPr defTabSz="972866">
              <a:defRPr/>
            </a:pPr>
            <a:r>
              <a:rPr lang="en-US" sz="1200" b="0"/>
              <a:t>I started this section with a slide that mentioned using data for public health purposes. These guiding principles address that.</a:t>
            </a:r>
          </a:p>
          <a:p>
            <a:pPr defTabSz="972866">
              <a:defRPr/>
            </a:pPr>
            <a:endParaRPr lang="en-US" sz="1200" b="0"/>
          </a:p>
          <a:p>
            <a:pPr defTabSz="972866">
              <a:defRPr/>
            </a:pPr>
            <a:r>
              <a:rPr lang="en-US" sz="1200" b="0"/>
              <a:t>The first one says</a:t>
            </a:r>
          </a:p>
          <a:p>
            <a:pPr defTabSz="993001">
              <a:defRPr/>
            </a:pPr>
            <a:r>
              <a:rPr lang="en-US" sz="1200"/>
              <a:t>Public health data should be </a:t>
            </a:r>
            <a:r>
              <a:rPr lang="en-US" sz="1200" u="sng"/>
              <a:t>acquired</a:t>
            </a:r>
            <a:r>
              <a:rPr lang="en-US" sz="1200"/>
              <a:t>, </a:t>
            </a:r>
            <a:r>
              <a:rPr lang="en-US" sz="1200" u="sng"/>
              <a:t>used</a:t>
            </a:r>
            <a:r>
              <a:rPr lang="en-US" sz="1200"/>
              <a:t>, </a:t>
            </a:r>
            <a:r>
              <a:rPr lang="en-US" sz="1200" u="sng"/>
              <a:t>disclosed</a:t>
            </a:r>
            <a:r>
              <a:rPr lang="en-US" sz="1200"/>
              <a:t>, and </a:t>
            </a:r>
            <a:r>
              <a:rPr lang="en-US" sz="1200" u="sng"/>
              <a:t>stored</a:t>
            </a:r>
            <a:r>
              <a:rPr lang="en-US" sz="1200"/>
              <a:t> for </a:t>
            </a:r>
            <a:r>
              <a:rPr lang="en-US" sz="1200" u="sng"/>
              <a:t>legitimate</a:t>
            </a:r>
            <a:r>
              <a:rPr lang="en-US" sz="1200"/>
              <a:t> public health purposes. </a:t>
            </a:r>
          </a:p>
          <a:p>
            <a:pPr defTabSz="993001">
              <a:defRPr/>
            </a:pPr>
            <a:endParaRPr lang="en-US" sz="1200"/>
          </a:p>
          <a:p>
            <a:r>
              <a:rPr lang="en-US" sz="1200">
                <a:sym typeface="Wingdings" panose="05000000000000000000" pitchFamily="2" charset="2"/>
              </a:rPr>
              <a:t>What is a </a:t>
            </a:r>
            <a:r>
              <a:rPr lang="en-US" sz="1200"/>
              <a:t>legitimate PH purpose, you might wonder.</a:t>
            </a:r>
          </a:p>
          <a:p>
            <a:endParaRPr lang="en-US" sz="1200"/>
          </a:p>
          <a:p>
            <a:r>
              <a:rPr lang="en-US" sz="1200" u="sng"/>
              <a:t>A “legitimate” public health purpose includes efforts to prevent disease or premature death</a:t>
            </a:r>
            <a:r>
              <a:rPr lang="en-US" sz="1200"/>
              <a:t> or </a:t>
            </a:r>
            <a:r>
              <a:rPr lang="en-US" sz="1200" u="sng"/>
              <a:t>promote health among members of a community through activities, several examples of which are in the guidelines. </a:t>
            </a:r>
            <a:r>
              <a:rPr lang="en-US" sz="900" u="sng"/>
              <a:t>(</a:t>
            </a:r>
            <a:r>
              <a:rPr lang="en-US" sz="900"/>
              <a:t>Different programs may interpret this differently.)</a:t>
            </a:r>
            <a:endParaRPr lang="en-US" sz="1200"/>
          </a:p>
          <a:p>
            <a:endParaRPr lang="en-US" sz="1200"/>
          </a:p>
          <a:p>
            <a:r>
              <a:rPr lang="en-US" sz="1200" i="0"/>
              <a:t>Examples include Assessing the health needs and health status of a community; Developing public health policy; Responding to public health needs and emergencies like, for example, a respiratory spread virus of pandemic proportions; And Evaluating public health programs</a:t>
            </a:r>
          </a:p>
          <a:p>
            <a:endParaRPr lang="en-US" sz="1200" i="1"/>
          </a:p>
          <a:p>
            <a:pPr defTabSz="993001">
              <a:defRPr/>
            </a:pPr>
            <a:endParaRPr lang="en-US" sz="1200"/>
          </a:p>
          <a:p>
            <a:r>
              <a:rPr lang="en-US" sz="1200"/>
              <a:t>Continuing on to #2: Programs should collect the </a:t>
            </a:r>
            <a:r>
              <a:rPr lang="en-US" sz="1200" u="sng"/>
              <a:t>minimum amount</a:t>
            </a:r>
            <a:r>
              <a:rPr lang="en-US" sz="1200"/>
              <a:t> of personally identifiable information necessary to conduct public health activities. </a:t>
            </a:r>
          </a:p>
          <a:p>
            <a:endParaRPr lang="en-US" sz="1200"/>
          </a:p>
          <a:p>
            <a:pPr defTabSz="966612">
              <a:defRPr/>
            </a:pPr>
            <a:r>
              <a:rPr lang="en-US" sz="1200" b="1"/>
              <a:t>&lt;CLICK&gt;</a:t>
            </a:r>
          </a:p>
          <a:p>
            <a:pPr defTabSz="966612">
              <a:defRPr/>
            </a:pPr>
            <a:r>
              <a:rPr lang="en-US" sz="1200"/>
              <a:t>I am emphasizing the principles that I think especially apply to cluster detection and response but, really, they all apply to all work that public health does when collecting personally identifying information</a:t>
            </a:r>
          </a:p>
          <a:p>
            <a:endParaRPr lang="en-US" sz="1200"/>
          </a:p>
          <a:p>
            <a:r>
              <a:rPr lang="en-US" sz="1200" b="1"/>
              <a:t> Number 3. </a:t>
            </a:r>
            <a:r>
              <a:rPr lang="en-US" sz="1200"/>
              <a:t>Programs should have strong policies to protect the privacy and security of personally identifiable data. </a:t>
            </a:r>
          </a:p>
          <a:p>
            <a:endParaRPr lang="en-US" sz="1200"/>
          </a:p>
          <a:p>
            <a:pPr defTabSz="966612">
              <a:defRPr/>
            </a:pPr>
            <a:r>
              <a:rPr lang="en-US" sz="1200" b="1"/>
              <a:t>&lt;CLICK&gt;</a:t>
            </a:r>
          </a:p>
          <a:p>
            <a:endParaRPr lang="en-US" sz="1200"/>
          </a:p>
          <a:p>
            <a:endParaRPr lang="en-US" sz="1200"/>
          </a:p>
          <a:p>
            <a:r>
              <a:rPr lang="en-US" sz="1200" b="1"/>
              <a:t>Number 4. </a:t>
            </a:r>
            <a:r>
              <a:rPr lang="en-US" sz="1200"/>
              <a:t>Data collection and use policies should reflect respect for the rights of individuals and community groups and minimize undue burden. </a:t>
            </a:r>
          </a:p>
          <a:p>
            <a:endParaRPr lang="en-US" sz="1200"/>
          </a:p>
          <a:p>
            <a:pPr defTabSz="992908">
              <a:defRPr/>
            </a:pPr>
            <a:r>
              <a:rPr lang="en-US" sz="1200" b="0"/>
              <a:t>And </a:t>
            </a:r>
            <a:r>
              <a:rPr lang="en-US" sz="1200" b="1"/>
              <a:t>#5. </a:t>
            </a:r>
            <a:r>
              <a:rPr lang="en-US" sz="1200"/>
              <a:t>Programs should have policies and procedures to ensure the quality of any data they collect or use. </a:t>
            </a:r>
          </a:p>
          <a:p>
            <a:pPr defTabSz="992908">
              <a:defRPr/>
            </a:pPr>
            <a:endParaRPr lang="en-US" sz="1200" u="sng"/>
          </a:p>
          <a:p>
            <a:pPr defTabSz="992908">
              <a:defRPr/>
            </a:pPr>
            <a:r>
              <a:rPr lang="en-US" sz="1200" u="none"/>
              <a:t>An example of the need for </a:t>
            </a:r>
            <a:r>
              <a:rPr lang="en-US" sz="1200" b="1" u="none"/>
              <a:t>high </a:t>
            </a:r>
            <a:r>
              <a:rPr lang="en-US" sz="1200" b="1" u="sng"/>
              <a:t>quality</a:t>
            </a:r>
            <a:r>
              <a:rPr lang="en-US" sz="1200" b="1" u="none"/>
              <a:t> data </a:t>
            </a:r>
            <a:r>
              <a:rPr lang="en-US" sz="1200" u="none"/>
              <a:t>is for the Ryan White Program that pays for so much of the health care of persons living with HIV. I mentioned earlier that Surveillance data are the basis of the RW formula. </a:t>
            </a:r>
          </a:p>
          <a:p>
            <a:pPr defTabSz="992908">
              <a:defRPr/>
            </a:pPr>
            <a:endParaRPr lang="en-US" sz="1200" u="sng"/>
          </a:p>
          <a:p>
            <a:pPr defTabSz="992908">
              <a:defRPr/>
            </a:pPr>
            <a:r>
              <a:rPr lang="en-US" sz="1200" u="none"/>
              <a:t>It is the responsibility of everyone working in this field  to support and participate in HIV case reporting so that the data are as accurate, timely and complete as possible. </a:t>
            </a:r>
            <a:r>
              <a:rPr lang="en-US" sz="1200" u="sng"/>
              <a:t>This cannot be done successfully without strict adherence to security and confidentiality.</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24</a:t>
            </a:fld>
            <a:endParaRPr lang="en-US"/>
          </a:p>
        </p:txBody>
      </p:sp>
    </p:spTree>
    <p:extLst>
      <p:ext uri="{BB962C8B-B14F-4D97-AF65-F5344CB8AC3E}">
        <p14:creationId xmlns:p14="http://schemas.microsoft.com/office/powerpoint/2010/main" val="1550578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t>Number 6, Programs have the obligation to use and disseminate summary data to relevant stakeholders in a timely manner. This relates to using the data for public health purposes- how to focus prevention efforts, for example</a:t>
            </a:r>
          </a:p>
          <a:p>
            <a:pPr defTabSz="966612">
              <a:defRPr/>
            </a:pPr>
            <a:endParaRPr lang="en-US" sz="1200"/>
          </a:p>
          <a:p>
            <a:pPr defTabSz="966612">
              <a:defRPr/>
            </a:pPr>
            <a:r>
              <a:rPr lang="en-US" sz="1200" b="1"/>
              <a:t>&lt;CLICK&gt;</a:t>
            </a:r>
          </a:p>
          <a:p>
            <a:pPr defTabSz="966612">
              <a:defRPr/>
            </a:pPr>
            <a:endParaRPr lang="en-US" sz="1200" b="1"/>
          </a:p>
          <a:p>
            <a:pPr defTabSz="966612">
              <a:defRPr/>
            </a:pPr>
            <a:r>
              <a:rPr lang="en-US" sz="1200" baseline="0"/>
              <a:t> Number </a:t>
            </a:r>
            <a:r>
              <a:rPr lang="en-US" sz="1200"/>
              <a:t>7, Programs should </a:t>
            </a:r>
            <a:r>
              <a:rPr lang="en-US" sz="1200" u="sng"/>
              <a:t>share data </a:t>
            </a:r>
            <a:r>
              <a:rPr lang="en-US" sz="1200"/>
              <a:t>for legitimate public health purposes and may establish data-use agreements to facilitate sharing data in a timely manner.</a:t>
            </a:r>
            <a:r>
              <a:rPr lang="en-US" sz="1400"/>
              <a:t>	</a:t>
            </a:r>
          </a:p>
          <a:p>
            <a:pPr defTabSz="966612">
              <a:defRPr/>
            </a:pPr>
            <a:endParaRPr lang="en-US" sz="1400"/>
          </a:p>
          <a:p>
            <a:r>
              <a:rPr lang="en-US" sz="1200" u="sng"/>
              <a:t>Continuing on with </a:t>
            </a:r>
            <a:r>
              <a:rPr lang="en-US" sz="1200" b="1" u="sng"/>
              <a:t>#8: </a:t>
            </a:r>
            <a:r>
              <a:rPr lang="en-US" sz="1200"/>
              <a:t>Public health data should be maintained in a secure environment and transmitted through secure methods. </a:t>
            </a:r>
          </a:p>
          <a:p>
            <a:endParaRPr lang="en-US" sz="1200"/>
          </a:p>
          <a:p>
            <a:r>
              <a:rPr lang="en-US" sz="1200" b="1"/>
              <a:t>9. </a:t>
            </a:r>
            <a:r>
              <a:rPr lang="en-US" sz="1200"/>
              <a:t>Minimize the number of persons and entities granted access to identifiable data. </a:t>
            </a:r>
          </a:p>
          <a:p>
            <a:endParaRPr lang="en-US" sz="1200"/>
          </a:p>
          <a:p>
            <a:r>
              <a:rPr lang="en-US" sz="1200" b="1"/>
              <a:t>10.</a:t>
            </a:r>
            <a:r>
              <a:rPr lang="en-US" sz="1200"/>
              <a:t> Program officials should be active, responsible stewards of public health data.</a:t>
            </a:r>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25</a:t>
            </a:fld>
            <a:endParaRPr lang="en-US"/>
          </a:p>
        </p:txBody>
      </p:sp>
    </p:spTree>
    <p:extLst>
      <p:ext uri="{BB962C8B-B14F-4D97-AF65-F5344CB8AC3E}">
        <p14:creationId xmlns:p14="http://schemas.microsoft.com/office/powerpoint/2010/main" val="1099199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this section, I am moving on to a discussion of Using Surveillance Data to Monitor HIV Prevention and Care Goals.</a:t>
            </a:r>
          </a:p>
          <a:p>
            <a:endParaRPr lang="en-US" sz="1200"/>
          </a:p>
          <a:p>
            <a:r>
              <a:rPr lang="en-US" sz="1200"/>
              <a:t>At the risk of repeating myself, remember that we are using the data that we collect to improve the health of individuals and society as a whole.</a:t>
            </a:r>
          </a:p>
        </p:txBody>
      </p:sp>
      <p:sp>
        <p:nvSpPr>
          <p:cNvPr id="4" name="Slide Number Placeholder 3"/>
          <p:cNvSpPr>
            <a:spLocks noGrp="1"/>
          </p:cNvSpPr>
          <p:nvPr>
            <p:ph type="sldNum" sz="quarter" idx="5"/>
          </p:nvPr>
        </p:nvSpPr>
        <p:spPr/>
        <p:txBody>
          <a:bodyPr/>
          <a:lstStyle/>
          <a:p>
            <a:fld id="{E7210376-4FB3-4079-A926-CD40E1E62342}" type="slidenum">
              <a:rPr lang="en-US" smtClean="0"/>
              <a:t>26</a:t>
            </a:fld>
            <a:endParaRPr lang="en-US"/>
          </a:p>
        </p:txBody>
      </p:sp>
    </p:spTree>
    <p:extLst>
      <p:ext uri="{BB962C8B-B14F-4D97-AF65-F5344CB8AC3E}">
        <p14:creationId xmlns:p14="http://schemas.microsoft.com/office/powerpoint/2010/main" val="2967293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Ending the HIV Epidemic in the United States is the operational plan for HIV prevention and care and was developed by agencies across the Federal Department of Health and Human Services in 2019. This Department includes CDC which funds HIV</a:t>
            </a:r>
            <a:r>
              <a:rPr lang="en-US" sz="1200" baseline="0"/>
              <a:t> surveillance and prevention programs </a:t>
            </a:r>
            <a:r>
              <a:rPr lang="en-US" sz="1200"/>
              <a:t>and, HRSA, which administers the Ryan White program.</a:t>
            </a:r>
            <a:endParaRPr lang="en-US" sz="1200">
              <a:cs typeface="Calibri"/>
            </a:endParaRPr>
          </a:p>
          <a:p>
            <a:endParaRPr lang="en-US" sz="1200"/>
          </a:p>
          <a:p>
            <a:r>
              <a:rPr lang="en-US" sz="1200"/>
              <a:t>Its goal is to reach a 75% reduction in new HIV infections by 2025 and at least a 90% reduction by 2030. </a:t>
            </a:r>
          </a:p>
          <a:p>
            <a:endParaRPr lang="en-US" sz="1200">
              <a:cs typeface="Calibri" panose="020F0502020204030204"/>
            </a:endParaRPr>
          </a:p>
          <a:p>
            <a:r>
              <a:rPr lang="en-US" sz="1200" b="1"/>
              <a:t>&lt;CLICK&gt;</a:t>
            </a:r>
            <a:r>
              <a:rPr lang="en-US" sz="1200"/>
              <a:t> </a:t>
            </a:r>
            <a:endParaRPr lang="en-US" sz="1200">
              <a:cs typeface="Calibri"/>
            </a:endParaRPr>
          </a:p>
          <a:p>
            <a:r>
              <a:rPr lang="en-US" sz="1200"/>
              <a:t>The four key strategies are shown in this infographic. </a:t>
            </a:r>
            <a:endParaRPr lang="en-US" sz="1200">
              <a:cs typeface="Calibri"/>
            </a:endParaRPr>
          </a:p>
          <a:p>
            <a:endParaRPr lang="en-US" sz="1200"/>
          </a:p>
          <a:p>
            <a:r>
              <a:rPr lang="en-US" sz="1200"/>
              <a:t>The first three are </a:t>
            </a:r>
            <a:endParaRPr lang="en-US" sz="1200">
              <a:cs typeface="Calibri"/>
            </a:endParaRPr>
          </a:p>
          <a:p>
            <a:pPr marL="228600" indent="-228600">
              <a:buFont typeface="+mj-lt"/>
              <a:buAutoNum type="arabicPeriod"/>
            </a:pPr>
            <a:r>
              <a:rPr lang="en-US" sz="1200"/>
              <a:t>Diagnose all people with HIV as early as possible</a:t>
            </a:r>
            <a:endParaRPr lang="en-US" sz="1200">
              <a:cs typeface="Calibri"/>
            </a:endParaRPr>
          </a:p>
          <a:p>
            <a:pPr marL="228600" indent="-228600">
              <a:buFont typeface="+mj-lt"/>
              <a:buAutoNum type="arabicPeriod"/>
            </a:pPr>
            <a:r>
              <a:rPr lang="en-US" sz="1200"/>
              <a:t>Treat people with HIV rapidly and effectively to reach sustained viral suppression</a:t>
            </a:r>
            <a:endParaRPr lang="en-US" sz="1200">
              <a:cs typeface="Calibri"/>
            </a:endParaRPr>
          </a:p>
          <a:p>
            <a:pPr marL="228600" indent="-228600">
              <a:buFont typeface="+mj-lt"/>
              <a:buAutoNum type="arabicPeriod"/>
            </a:pPr>
            <a:r>
              <a:rPr lang="en-US" sz="1200"/>
              <a:t>Prevent new HIV transmission by using proven interventions, including pre-exposure prophylaxis (</a:t>
            </a:r>
            <a:r>
              <a:rPr lang="en-US" sz="1200" err="1"/>
              <a:t>PrEP</a:t>
            </a:r>
            <a:r>
              <a:rPr lang="en-US" sz="1200"/>
              <a:t>) and syringe service programs (SSPs)</a:t>
            </a:r>
            <a:endParaRPr lang="en-US" sz="1200">
              <a:cs typeface="Calibri"/>
            </a:endParaRPr>
          </a:p>
          <a:p>
            <a:endParaRPr lang="en-US" sz="1200"/>
          </a:p>
          <a:p>
            <a:r>
              <a:rPr lang="en-US" sz="1200"/>
              <a:t>Today we are discussing the 4</a:t>
            </a:r>
            <a:r>
              <a:rPr lang="en-US" sz="1200" baseline="30000"/>
              <a:t>th</a:t>
            </a:r>
            <a:r>
              <a:rPr lang="en-US" sz="1200"/>
              <a:t> strategy: </a:t>
            </a:r>
            <a:endParaRPr lang="en-US" sz="1200">
              <a:cs typeface="Calibri"/>
            </a:endParaRPr>
          </a:p>
          <a:p>
            <a:endParaRPr lang="en-US" sz="1200" b="1"/>
          </a:p>
          <a:p>
            <a:r>
              <a:rPr lang="en-US" sz="1200" b="1"/>
              <a:t>&lt;CLICK&gt;</a:t>
            </a:r>
            <a:r>
              <a:rPr lang="en-US" sz="1200"/>
              <a:t> </a:t>
            </a:r>
            <a:endParaRPr lang="en-US" sz="1200">
              <a:cs typeface="Calibri"/>
            </a:endParaRPr>
          </a:p>
          <a:p>
            <a:r>
              <a:rPr lang="en-US" sz="1200"/>
              <a:t>“Respond quickly to potential HIV outbreaks to get needed prevention and treatment services to people who need them”</a:t>
            </a:r>
            <a:endParaRPr lang="en-US" sz="1200">
              <a:cs typeface="Calibri"/>
            </a:endParaRPr>
          </a:p>
          <a:p>
            <a:endParaRPr lang="en-US" sz="1200"/>
          </a:p>
          <a:p>
            <a:r>
              <a:rPr lang="en-US" sz="1200"/>
              <a:t>The genotypes that are reported to the health department provide the information needed to detect outbreaks and clusters. I will go into more detail about this in a bit.  I am sharing this this slide to put the work in context.</a:t>
            </a:r>
            <a:endParaRPr lang="en-US" sz="1200">
              <a:cs typeface="Calibri"/>
            </a:endParaRPr>
          </a:p>
          <a:p>
            <a:endParaRPr lang="en-US" sz="1200"/>
          </a:p>
          <a:p>
            <a:r>
              <a:rPr lang="en-US" sz="1200"/>
              <a:t>Before we go to a short break though, </a:t>
            </a:r>
            <a:r>
              <a:rPr lang="en-US" sz="1200">
                <a:solidFill>
                  <a:prstClr val="black"/>
                </a:solidFill>
                <a:latin typeface="+mn-lt"/>
              </a:rPr>
              <a:t>I want to show you a few graphs that help answer the question- do the data show us that we are we making progress in this epidemic? Why do you need</a:t>
            </a:r>
            <a:r>
              <a:rPr lang="en-US" sz="1200" baseline="0">
                <a:solidFill>
                  <a:prstClr val="black"/>
                </a:solidFill>
                <a:latin typeface="+mn-lt"/>
              </a:rPr>
              <a:t> all this data?</a:t>
            </a:r>
            <a:r>
              <a:rPr lang="en-US" sz="1200">
                <a:solidFill>
                  <a:prstClr val="black"/>
                </a:solidFill>
                <a:latin typeface="+mn-lt"/>
              </a:rPr>
              <a:t> How do the data help us see where we need to focus our work? Does using the data help? Does it work?</a:t>
            </a:r>
            <a:endParaRPr lang="en-US" sz="1200">
              <a:solidFill>
                <a:prstClr val="black"/>
              </a:solidFill>
              <a:latin typeface="+mn-lt"/>
              <a:cs typeface="Calibri"/>
            </a:endParaRP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27</a:t>
            </a:fld>
            <a:endParaRPr lang="en-US"/>
          </a:p>
        </p:txBody>
      </p:sp>
    </p:spTree>
    <p:extLst>
      <p:ext uri="{BB962C8B-B14F-4D97-AF65-F5344CB8AC3E}">
        <p14:creationId xmlns:p14="http://schemas.microsoft.com/office/powerpoint/2010/main" val="884369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mn-lt"/>
              </a:rPr>
              <a:t>This slide discusses how the HIV surveillance data that I described above in the HIV Case Reporting Data Flow slide are used to measure progress on HIV prevention goals. </a:t>
            </a:r>
          </a:p>
          <a:p>
            <a:endParaRPr lang="en-US" sz="1300">
              <a:latin typeface="+mn-lt"/>
            </a:endParaRPr>
          </a:p>
          <a:p>
            <a:r>
              <a:rPr lang="en-US" sz="1300" b="1">
                <a:latin typeface="+mn-lt"/>
              </a:rPr>
              <a:t>&lt;CLICK&gt;</a:t>
            </a:r>
          </a:p>
          <a:p>
            <a:r>
              <a:rPr lang="en-US" sz="1300" u="sng">
                <a:latin typeface="+mn-lt"/>
              </a:rPr>
              <a:t>How do we know that people</a:t>
            </a:r>
            <a:r>
              <a:rPr lang="en-US" sz="1300" u="sng">
                <a:solidFill>
                  <a:prstClr val="black"/>
                </a:solidFill>
                <a:latin typeface="+mn-lt"/>
              </a:rPr>
              <a:t> with HIV are</a:t>
            </a:r>
            <a:r>
              <a:rPr lang="en-US" sz="1300">
                <a:solidFill>
                  <a:prstClr val="black"/>
                </a:solidFill>
                <a:latin typeface="+mn-lt"/>
              </a:rPr>
              <a:t>:</a:t>
            </a:r>
          </a:p>
          <a:p>
            <a:pPr marL="1208265" lvl="2" indent="-241653">
              <a:buClr>
                <a:srgbClr val="008FC5"/>
              </a:buClr>
              <a:buSzPct val="80000"/>
              <a:buFont typeface="Wingdings" panose="05000000000000000000" pitchFamily="2" charset="2"/>
              <a:buChar char="§"/>
            </a:pPr>
            <a:r>
              <a:rPr lang="en-US" sz="1300">
                <a:solidFill>
                  <a:prstClr val="black"/>
                </a:solidFill>
                <a:latin typeface="+mn-lt"/>
              </a:rPr>
              <a:t>Diagnosed ?</a:t>
            </a:r>
          </a:p>
          <a:p>
            <a:pPr marL="1208265" lvl="2" indent="-241653">
              <a:buClr>
                <a:srgbClr val="008FC5"/>
              </a:buClr>
              <a:buSzPct val="80000"/>
              <a:buFont typeface="Wingdings" panose="05000000000000000000" pitchFamily="2" charset="2"/>
              <a:buChar char="§"/>
            </a:pPr>
            <a:r>
              <a:rPr lang="en-US" sz="1300">
                <a:solidFill>
                  <a:prstClr val="black"/>
                </a:solidFill>
                <a:latin typeface="+mn-lt"/>
              </a:rPr>
              <a:t>Linked to care?</a:t>
            </a:r>
          </a:p>
          <a:p>
            <a:pPr marL="1208265" lvl="2" indent="-241653">
              <a:buClr>
                <a:srgbClr val="008FC5"/>
              </a:buClr>
              <a:buSzPct val="80000"/>
              <a:buFont typeface="Wingdings" panose="05000000000000000000" pitchFamily="2" charset="2"/>
              <a:buChar char="§"/>
            </a:pPr>
            <a:r>
              <a:rPr lang="en-US" sz="1300">
                <a:solidFill>
                  <a:prstClr val="black"/>
                </a:solidFill>
                <a:latin typeface="+mn-lt"/>
              </a:rPr>
              <a:t>Retained in care?</a:t>
            </a:r>
          </a:p>
          <a:p>
            <a:pPr marL="1208265" lvl="2" indent="-241653">
              <a:buClr>
                <a:srgbClr val="008FC5"/>
              </a:buClr>
              <a:buSzPct val="80000"/>
              <a:buFont typeface="Wingdings" panose="05000000000000000000" pitchFamily="2" charset="2"/>
              <a:buChar char="§"/>
            </a:pPr>
            <a:r>
              <a:rPr lang="en-US" sz="1300">
                <a:solidFill>
                  <a:prstClr val="black"/>
                </a:solidFill>
                <a:latin typeface="+mn-lt"/>
              </a:rPr>
              <a:t>Virally suppressed?</a:t>
            </a:r>
          </a:p>
          <a:p>
            <a:pPr marL="0" lvl="2" indent="0">
              <a:buClr>
                <a:srgbClr val="008FC5"/>
              </a:buClr>
              <a:buSzPct val="80000"/>
              <a:buFont typeface="Wingdings" panose="05000000000000000000" pitchFamily="2" charset="2"/>
              <a:buNone/>
            </a:pPr>
            <a:r>
              <a:rPr lang="en-US" sz="1300" b="1">
                <a:latin typeface="+mn-lt"/>
              </a:rPr>
              <a:t>&lt;CLICK&gt;</a:t>
            </a:r>
            <a:endParaRPr lang="en-US" sz="1300">
              <a:solidFill>
                <a:prstClr val="black"/>
              </a:solidFill>
              <a:latin typeface="+mn-lt"/>
            </a:endParaRPr>
          </a:p>
          <a:p>
            <a:pPr marL="0" lvl="2" indent="0">
              <a:buClr>
                <a:srgbClr val="008FC5"/>
              </a:buClr>
              <a:buSzPct val="80000"/>
              <a:buFont typeface="Wingdings" panose="05000000000000000000" pitchFamily="2" charset="2"/>
              <a:buNone/>
            </a:pPr>
            <a:r>
              <a:rPr lang="en-US" sz="1300">
                <a:solidFill>
                  <a:prstClr val="black"/>
                </a:solidFill>
                <a:latin typeface="+mn-lt"/>
              </a:rPr>
              <a:t>These are all measured using the surveillance data described in the box on the right side of this slide. </a:t>
            </a:r>
          </a:p>
          <a:p>
            <a:pPr marL="0" lvl="2" indent="0">
              <a:buClr>
                <a:srgbClr val="008FC5"/>
              </a:buClr>
              <a:buSzPct val="80000"/>
              <a:buFont typeface="Wingdings" panose="05000000000000000000" pitchFamily="2" charset="2"/>
              <a:buNone/>
            </a:pPr>
            <a:endParaRPr lang="en-US" sz="1300">
              <a:solidFill>
                <a:prstClr val="black"/>
              </a:solidFill>
              <a:latin typeface="+mn-lt"/>
            </a:endParaRPr>
          </a:p>
          <a:p>
            <a:pPr marL="0" lvl="2" indent="0">
              <a:buClr>
                <a:srgbClr val="008FC5"/>
              </a:buClr>
              <a:buSzPct val="80000"/>
              <a:buFont typeface="Wingdings" panose="05000000000000000000" pitchFamily="2" charset="2"/>
              <a:buNone/>
            </a:pPr>
            <a:r>
              <a:rPr lang="en-US" sz="1300" b="1">
                <a:latin typeface="+mn-lt"/>
              </a:rPr>
              <a:t>&lt;CLICK&gt;</a:t>
            </a:r>
            <a:endParaRPr lang="en-US" sz="1300">
              <a:solidFill>
                <a:prstClr val="black"/>
              </a:solidFill>
              <a:latin typeface="+mn-lt"/>
            </a:endParaRPr>
          </a:p>
          <a:p>
            <a:pPr marL="241653" marR="0" lvl="0" indent="-241653" algn="l" defTabSz="914400" rtl="0" eaLnBrk="1" fontAlgn="auto" latinLnBrk="0" hangingPunct="1">
              <a:lnSpc>
                <a:spcPct val="100000"/>
              </a:lnSpc>
              <a:spcBef>
                <a:spcPts val="0"/>
              </a:spcBef>
              <a:spcAft>
                <a:spcPts val="0"/>
              </a:spcAft>
              <a:buClr>
                <a:srgbClr val="008FC5"/>
              </a:buClr>
              <a:buSzPct val="90000"/>
              <a:buFont typeface="Wingdings" panose="05000000000000000000" pitchFamily="2" charset="2"/>
              <a:buChar char="§"/>
              <a:tabLst/>
              <a:defRPr/>
            </a:pPr>
            <a:r>
              <a:rPr kumimoji="0" lang="en-US" sz="1300" b="0" i="0" u="none" strike="noStrike" kern="1200" cap="none" spc="0" normalizeH="0" baseline="0" noProof="0">
                <a:ln>
                  <a:noFill/>
                </a:ln>
                <a:solidFill>
                  <a:prstClr val="black"/>
                </a:solidFill>
                <a:effectLst/>
                <a:uLnTx/>
                <a:uFillTx/>
                <a:latin typeface="+mn-lt"/>
                <a:ea typeface="+mn-ea"/>
                <a:cs typeface="+mn-cs"/>
              </a:rPr>
              <a:t>The National HIV Surveillance System is the </a:t>
            </a:r>
            <a:r>
              <a:rPr kumimoji="0" lang="en-US" sz="1300" b="1" i="0" u="none" strike="noStrike" kern="1200" cap="none" spc="0" normalizeH="0" baseline="0" noProof="0">
                <a:ln>
                  <a:noFill/>
                </a:ln>
                <a:solidFill>
                  <a:prstClr val="black"/>
                </a:solidFill>
                <a:effectLst/>
                <a:uLnTx/>
                <a:uFillTx/>
                <a:latin typeface="+mn-lt"/>
                <a:ea typeface="+mn-ea"/>
                <a:cs typeface="+mn-cs"/>
              </a:rPr>
              <a:t>primary </a:t>
            </a:r>
            <a:r>
              <a:rPr kumimoji="0" lang="en-US" sz="1300" b="0" i="0" u="none" strike="noStrike" kern="1200" cap="none" spc="0" normalizeH="0" baseline="0" noProof="0">
                <a:ln>
                  <a:noFill/>
                </a:ln>
                <a:solidFill>
                  <a:prstClr val="black"/>
                </a:solidFill>
                <a:effectLst/>
                <a:uLnTx/>
                <a:uFillTx/>
                <a:latin typeface="+mn-lt"/>
                <a:ea typeface="+mn-ea"/>
                <a:cs typeface="+mn-cs"/>
              </a:rPr>
              <a:t>source of data used to monitor the HIV epidemic in the U.S.</a:t>
            </a:r>
          </a:p>
          <a:p>
            <a:pPr marL="0" lvl="2" indent="0">
              <a:buClr>
                <a:srgbClr val="008FC5"/>
              </a:buClr>
              <a:buSzPct val="80000"/>
              <a:buFont typeface="Wingdings" panose="05000000000000000000" pitchFamily="2" charset="2"/>
              <a:buNone/>
            </a:pPr>
            <a:endParaRPr lang="en-US" sz="1300" b="1">
              <a:solidFill>
                <a:prstClr val="black"/>
              </a:solidFill>
              <a:latin typeface="+mn-lt"/>
            </a:endParaRPr>
          </a:p>
          <a:p>
            <a:pPr marL="0" marR="0" lvl="2" indent="0" algn="l" defTabSz="914400" rtl="0" eaLnBrk="1" fontAlgn="auto" latinLnBrk="0" hangingPunct="1">
              <a:lnSpc>
                <a:spcPct val="100000"/>
              </a:lnSpc>
              <a:spcBef>
                <a:spcPts val="0"/>
              </a:spcBef>
              <a:spcAft>
                <a:spcPts val="0"/>
              </a:spcAft>
              <a:buClr>
                <a:srgbClr val="008FC5"/>
              </a:buClr>
              <a:buSzPct val="80000"/>
              <a:buFont typeface="Wingdings" panose="05000000000000000000" pitchFamily="2" charset="2"/>
              <a:buNone/>
              <a:tabLst/>
              <a:defRPr/>
            </a:pPr>
            <a:r>
              <a:rPr lang="en-US" sz="1300">
                <a:solidFill>
                  <a:prstClr val="black"/>
                </a:solidFill>
                <a:latin typeface="+mn-lt"/>
              </a:rPr>
              <a:t>And we USE that information both to prioritize programs that effectively prevent HIV infection and assist people with linking to effective medical care as well as to monitor progress on prevention goals.</a:t>
            </a:r>
          </a:p>
          <a:p>
            <a:endParaRPr lang="en-US" sz="1300">
              <a:latin typeface="+mn-lt"/>
            </a:endParaRPr>
          </a:p>
          <a:p>
            <a:endParaRPr lang="en-US" sz="1300">
              <a:latin typeface="+mn-lt"/>
            </a:endParaRPr>
          </a:p>
          <a:p>
            <a:pPr defTabSz="966612">
              <a:defRPr/>
            </a:pPr>
            <a:endParaRPr lang="en-US" sz="1300">
              <a:latin typeface="+mn-lt"/>
            </a:endParaRPr>
          </a:p>
          <a:p>
            <a:pPr marL="52212" lvl="0" indent="0">
              <a:buClr>
                <a:srgbClr val="008FC5"/>
              </a:buClr>
              <a:buSzPct val="80000"/>
              <a:buFont typeface="Wingdings" panose="05000000000000000000" pitchFamily="2" charset="2"/>
              <a:buNone/>
            </a:pPr>
            <a:endParaRPr lang="en-US" sz="1300">
              <a:solidFill>
                <a:prstClr val="black"/>
              </a:solidFill>
              <a:latin typeface="+mn-lt"/>
            </a:endParaRPr>
          </a:p>
          <a:p>
            <a:endParaRPr lang="en-US" sz="1200">
              <a:latin typeface="+mn-l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28</a:t>
            </a:fld>
            <a:endParaRPr lang="en-US"/>
          </a:p>
        </p:txBody>
      </p:sp>
    </p:spTree>
    <p:extLst>
      <p:ext uri="{BB962C8B-B14F-4D97-AF65-F5344CB8AC3E}">
        <p14:creationId xmlns:p14="http://schemas.microsoft.com/office/powerpoint/2010/main" val="472134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sz="1200"/>
              <a:t>These next few slides are from a CDC slide-set that is available online. They all show trends over time in HIV incidence, defined as new HIV infections. This one shows estimated HIV Incidence among Black/African American Males ages 13 and older, by Age group between  2010 and 2019.</a:t>
            </a:r>
          </a:p>
          <a:p>
            <a:pPr defTabSz="898136">
              <a:defRPr/>
            </a:pPr>
            <a:endParaRPr lang="en-US" sz="1200"/>
          </a:p>
          <a:p>
            <a:pPr defTabSz="898136">
              <a:defRPr/>
            </a:pPr>
            <a:r>
              <a:rPr lang="en-US" sz="1200"/>
              <a:t>To help orient you to these slides, the height of the lines is the # of new infections so here, for example, in the first year, 2010, the highest number among black males was among 13-24 year </a:t>
            </a:r>
            <a:r>
              <a:rPr lang="en-US" sz="1200" err="1"/>
              <a:t>olds</a:t>
            </a:r>
            <a:r>
              <a:rPr lang="en-US" sz="1200"/>
              <a:t> shown in the purple line with about 55,000 new cases that year), but this changed in the middle of the decade and by 2019 the highest number was among 25-34 year </a:t>
            </a:r>
            <a:r>
              <a:rPr lang="en-US" sz="1200" err="1"/>
              <a:t>olds</a:t>
            </a:r>
            <a:r>
              <a:rPr lang="en-US" sz="1200"/>
              <a:t> (shown in gold going from about 28,000 in 2010 to about 46,000 in 2019). </a:t>
            </a:r>
          </a:p>
          <a:p>
            <a:pPr defTabSz="898136">
              <a:defRPr/>
            </a:pPr>
            <a:endParaRPr lang="en-US" sz="1200"/>
          </a:p>
          <a:p>
            <a:pPr defTabSz="898136">
              <a:defRPr/>
            </a:pPr>
            <a:r>
              <a:rPr lang="en-US" sz="1200"/>
              <a:t>At a glance you can see the progress being made among the youngest group (13-24 years shown in purple) and the work needed in the 25-34 group. Among this group, shown in gold, the number of new HIV infections increased 70% over the decade. Among the younger group,</a:t>
            </a:r>
            <a:r>
              <a:rPr lang="en-US" sz="1200" baseline="0"/>
              <a:t> shown in purple, the decrease was 45%</a:t>
            </a:r>
            <a:endParaRPr lang="en-US" sz="1200"/>
          </a:p>
          <a:p>
            <a:pPr defTabSz="898136">
              <a:defRPr/>
            </a:pPr>
            <a:endParaRPr lang="en-US"/>
          </a:p>
          <a:p>
            <a:pPr defTabSz="898136">
              <a:defRPr/>
            </a:pPr>
            <a:r>
              <a:rPr lang="en-US" sz="900" b="1"/>
              <a:t>For reference only:</a:t>
            </a:r>
          </a:p>
          <a:p>
            <a:pPr defTabSz="898136">
              <a:defRPr/>
            </a:pPr>
            <a:r>
              <a:rPr lang="en-US" sz="900"/>
              <a:t>This slide presents estimated HIV incidence among Black/African American males aged </a:t>
            </a:r>
            <a:r>
              <a:rPr lang="en-US" sz="900" u="none"/>
              <a:t>≥13</a:t>
            </a:r>
            <a:r>
              <a:rPr lang="en-US" sz="900" u="none" baseline="0"/>
              <a:t> years </a:t>
            </a:r>
            <a:r>
              <a:rPr lang="en-US" sz="900"/>
              <a:t>by age in the United States from 2010 through 2019.  </a:t>
            </a:r>
          </a:p>
          <a:p>
            <a:pPr defTabSz="898136">
              <a:defRPr/>
            </a:pPr>
            <a:endParaRPr lang="en-US" sz="900"/>
          </a:p>
          <a:p>
            <a:pPr defTabSz="898136">
              <a:defRPr/>
            </a:pPr>
            <a:r>
              <a:rPr lang="en-US" sz="900" b="0"/>
              <a:t>The annual number of HIV infections</a:t>
            </a:r>
            <a:r>
              <a:rPr lang="en-US" sz="900" b="0" baseline="0"/>
              <a:t> in 2019, compared with 2010, increased among Black/African American males aged </a:t>
            </a:r>
            <a:r>
              <a:rPr lang="en-US" sz="900" b="0"/>
              <a:t>25–34 years (70%), but decreased among those aged 13–24 years (−45%) and </a:t>
            </a:r>
            <a:r>
              <a:rPr lang="en-US" sz="900" b="0" baseline="0"/>
              <a:t>45</a:t>
            </a:r>
            <a:r>
              <a:rPr lang="en-US" sz="900" b="0"/>
              <a:t>–</a:t>
            </a:r>
            <a:r>
              <a:rPr lang="en-US" sz="900" b="0" baseline="0"/>
              <a:t>54 years </a:t>
            </a:r>
            <a:r>
              <a:rPr lang="en-US" sz="900" b="0"/>
              <a:t>(−46%)</a:t>
            </a:r>
            <a:r>
              <a:rPr lang="en-US" sz="900" b="0" baseline="0"/>
              <a:t>; numbers remained stable among those aged 35</a:t>
            </a:r>
            <a:r>
              <a:rPr lang="en-US" sz="900" b="0"/>
              <a:t>–</a:t>
            </a:r>
            <a:r>
              <a:rPr lang="en-US" sz="900" b="0" baseline="0"/>
              <a:t>44 and </a:t>
            </a:r>
            <a:r>
              <a:rPr lang="en-US" sz="900" b="0" u="none" baseline="0"/>
              <a:t>≥55 years. </a:t>
            </a:r>
            <a:endParaRPr lang="en-US" sz="900" b="0"/>
          </a:p>
          <a:p>
            <a:pPr defTabSz="898136">
              <a:defRPr/>
            </a:pPr>
            <a:endParaRPr lang="en-US" sz="900" b="0"/>
          </a:p>
          <a:p>
            <a:pPr defTabSz="898136">
              <a:defRPr/>
            </a:pPr>
            <a:r>
              <a:rPr lang="en-US" sz="900" b="0"/>
              <a:t>In 2019, the largest percentage of HIV infections among Black/African American males was among those aged 25–34 years (42%),</a:t>
            </a:r>
            <a:r>
              <a:rPr lang="en-US" sz="900" b="0" baseline="0"/>
              <a:t> followed by those aged 13–24 years (28%).  </a:t>
            </a:r>
            <a:r>
              <a:rPr lang="en-US" sz="900" b="0"/>
              <a:t>  </a:t>
            </a:r>
          </a:p>
          <a:p>
            <a:pPr defTabSz="898136">
              <a:defRPr/>
            </a:pPr>
            <a:endParaRPr lang="en-US" sz="900" b="1"/>
          </a:p>
          <a:p>
            <a:pPr defTabSz="898136">
              <a:defRPr/>
            </a:pPr>
            <a:r>
              <a:rPr lang="en-US" sz="900" baseline="0">
                <a:solidFill>
                  <a:srgbClr val="000000"/>
                </a:solidFill>
              </a:rPr>
              <a:t>Estimates were derived from a CD4 depletion model using HIV surveillance data. Estimates are rounded to the nearest 100 for estimates &gt;1,000 and to the nearest 10 for estimates ≤1,000 to reflect model uncertainty.</a:t>
            </a:r>
          </a:p>
          <a:p>
            <a:pPr defTabSz="898136">
              <a:defRPr/>
            </a:pPr>
            <a:endParaRPr lang="en-US" sz="900" baseline="0">
              <a:solidFill>
                <a:srgbClr val="000000"/>
              </a:solidFill>
            </a:endParaRPr>
          </a:p>
          <a:p>
            <a:pPr marL="0" marR="0" lvl="0" indent="0" algn="l" defTabSz="898136" rtl="0" eaLnBrk="1" fontAlgn="auto" latinLnBrk="0" hangingPunct="1">
              <a:lnSpc>
                <a:spcPct val="100000"/>
              </a:lnSpc>
              <a:spcBef>
                <a:spcPts val="0"/>
              </a:spcBef>
              <a:spcAft>
                <a:spcPts val="0"/>
              </a:spcAft>
              <a:buClrTx/>
              <a:buSzTx/>
              <a:buFontTx/>
              <a:buNone/>
              <a:tabLst/>
              <a:defRPr/>
            </a:pPr>
            <a:r>
              <a:rPr lang="en-US" sz="900" baseline="0">
                <a:solidFill>
                  <a:srgbClr val="000000"/>
                </a:solidFill>
              </a:rPr>
              <a:t>An asterisk (*) next to the trend line indicates that the difference in the estimate for 2019 from the 2010 estimate was deemed statistically significant (P &lt; .05). </a:t>
            </a:r>
            <a:r>
              <a:rPr lang="en-US" sz="900" kern="1200">
                <a:solidFill>
                  <a:schemeClr val="tx1"/>
                </a:solidFill>
                <a:effectLst/>
                <a:latin typeface="+mn-lt"/>
                <a:ea typeface="+mn-ea"/>
                <a:cs typeface="+mn-cs"/>
              </a:rPr>
              <a:t>Differences that were not statistically significant were deemed ‘stable’.</a:t>
            </a:r>
          </a:p>
          <a:p>
            <a:pPr marL="0" marR="0" lvl="0" indent="0" algn="l" defTabSz="898136" rtl="0" eaLnBrk="1" fontAlgn="auto" latinLnBrk="0" hangingPunct="1">
              <a:lnSpc>
                <a:spcPct val="100000"/>
              </a:lnSpc>
              <a:spcBef>
                <a:spcPts val="0"/>
              </a:spcBef>
              <a:spcAft>
                <a:spcPts val="0"/>
              </a:spcAft>
              <a:buClrTx/>
              <a:buSzTx/>
              <a:buFontTx/>
              <a:buNone/>
              <a:tabLst/>
              <a:defRPr/>
            </a:pPr>
            <a:endParaRPr lang="en-US" sz="900" kern="1200">
              <a:solidFill>
                <a:schemeClr val="tx1"/>
              </a:solidFill>
              <a:effectLst/>
              <a:latin typeface="+mn-lt"/>
              <a:ea typeface="+mn-ea"/>
              <a:cs typeface="+mn-cs"/>
            </a:endParaRPr>
          </a:p>
          <a:p>
            <a:pPr marL="0" marR="0" lvl="0" indent="0" algn="l" defTabSz="898136" rtl="0" eaLnBrk="1" fontAlgn="auto"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rPr>
              <a:t>All data presented in this slide set are from the same dataset (reported to CDC through December 2020) and CD4 model used for the HIV Supplemental Surveillance Report “Estimated HIV Incidence and Prevalence in the United States 2015–2019”. Please see the Commentary and Technical Notes for information on the methods used to produce the estimates. The report can be found at: </a:t>
            </a:r>
            <a:r>
              <a:rPr lang="en-US" sz="900" u="sng" kern="1200">
                <a:solidFill>
                  <a:schemeClr val="tx1"/>
                </a:solidFill>
                <a:effectLst/>
                <a:latin typeface="+mn-lt"/>
                <a:ea typeface="+mn-ea"/>
                <a:cs typeface="+mn-cs"/>
                <a:hlinkClick r:id="rId3"/>
              </a:rPr>
              <a:t>https://www.cdc.gov/hiv/library/reports/hiv-surveillance.html</a:t>
            </a:r>
            <a:r>
              <a:rPr lang="en-US" sz="900" kern="1200">
                <a:solidFill>
                  <a:schemeClr val="tx1"/>
                </a:solidFill>
                <a:effectLst/>
                <a:latin typeface="+mn-lt"/>
                <a:ea typeface="+mn-ea"/>
                <a:cs typeface="+mn-cs"/>
              </a:rPr>
              <a:t> </a:t>
            </a:r>
          </a:p>
          <a:p>
            <a:pPr marL="0" marR="0" lvl="0" indent="0" algn="l" defTabSz="898136" rtl="0" eaLnBrk="1" fontAlgn="auto" latinLnBrk="0" hangingPunct="1">
              <a:lnSpc>
                <a:spcPct val="100000"/>
              </a:lnSpc>
              <a:spcBef>
                <a:spcPts val="0"/>
              </a:spcBef>
              <a:spcAft>
                <a:spcPts val="0"/>
              </a:spcAft>
              <a:buClrTx/>
              <a:buSzTx/>
              <a:buFontTx/>
              <a:buNone/>
              <a:tabLst/>
              <a:defRPr/>
            </a:pPr>
            <a:endParaRPr lang="en-US" sz="900"/>
          </a:p>
          <a:p>
            <a:pPr defTabSz="898136">
              <a:defRPr/>
            </a:pPr>
            <a:endParaRPr lang="en-US" sz="900" baseline="0">
              <a:solidFill>
                <a:srgbClr val="000000"/>
              </a:solidFill>
            </a:endParaRPr>
          </a:p>
          <a:p>
            <a:pPr defTabSz="898136">
              <a:defRPr/>
            </a:pPr>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29</a:t>
            </a:fld>
            <a:endParaRPr lang="en-US"/>
          </a:p>
        </p:txBody>
      </p:sp>
    </p:spTree>
    <p:extLst>
      <p:ext uri="{BB962C8B-B14F-4D97-AF65-F5344CB8AC3E}">
        <p14:creationId xmlns:p14="http://schemas.microsoft.com/office/powerpoint/2010/main" val="1213264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98136" rtl="0" eaLnBrk="1" fontAlgn="auto" latinLnBrk="0" hangingPunct="1">
              <a:lnSpc>
                <a:spcPct val="100000"/>
              </a:lnSpc>
              <a:spcBef>
                <a:spcPts val="0"/>
              </a:spcBef>
              <a:spcAft>
                <a:spcPts val="0"/>
              </a:spcAft>
              <a:buClrTx/>
              <a:buSzTx/>
              <a:buFontTx/>
              <a:buNone/>
              <a:tabLst/>
              <a:defRPr/>
            </a:pPr>
            <a:r>
              <a:rPr lang="en-US" sz="2000"/>
              <a:t>This one shows estimated HIV Incidence among Hispanic/Latino Males ages 13 and older, by Age group between  2010 and 2019. You can see trends similar to what we saw with black males in the top two age groups shown in purple and gold. The increase among the 25-34 year </a:t>
            </a:r>
            <a:r>
              <a:rPr lang="en-US" sz="2000" err="1"/>
              <a:t>olds</a:t>
            </a:r>
            <a:r>
              <a:rPr lang="en-US" sz="2000"/>
              <a:t> was 56% over the decade.</a:t>
            </a:r>
            <a:r>
              <a:rPr lang="en-US" sz="2000" baseline="0"/>
              <a:t> The decrease among the 13-24 year </a:t>
            </a:r>
            <a:r>
              <a:rPr lang="en-US" sz="2000" baseline="0" err="1"/>
              <a:t>olds</a:t>
            </a:r>
            <a:r>
              <a:rPr lang="en-US" sz="2000" baseline="0"/>
              <a:t> was 39%</a:t>
            </a:r>
            <a:endParaRPr lang="en-US" sz="2000"/>
          </a:p>
          <a:p>
            <a:pPr defTabSz="898136">
              <a:defRPr/>
            </a:pPr>
            <a:endParaRPr lang="en-US"/>
          </a:p>
          <a:p>
            <a:pPr marL="0" marR="0" lvl="0" indent="0" algn="l" defTabSz="898136" rtl="0" eaLnBrk="1" fontAlgn="auto" latinLnBrk="0" hangingPunct="1">
              <a:lnSpc>
                <a:spcPct val="100000"/>
              </a:lnSpc>
              <a:spcBef>
                <a:spcPts val="0"/>
              </a:spcBef>
              <a:spcAft>
                <a:spcPts val="0"/>
              </a:spcAft>
              <a:buClrTx/>
              <a:buSzTx/>
              <a:buFontTx/>
              <a:buNone/>
              <a:tabLst/>
              <a:defRPr/>
            </a:pPr>
            <a:endParaRPr lang="en-US" b="1"/>
          </a:p>
          <a:p>
            <a:pPr marL="0" marR="0" lvl="0" indent="0" algn="l" defTabSz="898136" rtl="0" eaLnBrk="1" fontAlgn="auto" latinLnBrk="0" hangingPunct="1">
              <a:lnSpc>
                <a:spcPct val="100000"/>
              </a:lnSpc>
              <a:spcBef>
                <a:spcPts val="0"/>
              </a:spcBef>
              <a:spcAft>
                <a:spcPts val="0"/>
              </a:spcAft>
              <a:buClrTx/>
              <a:buSzTx/>
              <a:buFontTx/>
              <a:buNone/>
              <a:tabLst/>
              <a:defRPr/>
            </a:pPr>
            <a:endParaRPr lang="en-US" b="1"/>
          </a:p>
          <a:p>
            <a:pPr marL="0" marR="0" lvl="0" indent="0" algn="l" defTabSz="898136" rtl="0" eaLnBrk="1" fontAlgn="auto" latinLnBrk="0" hangingPunct="1">
              <a:lnSpc>
                <a:spcPct val="100000"/>
              </a:lnSpc>
              <a:spcBef>
                <a:spcPts val="0"/>
              </a:spcBef>
              <a:spcAft>
                <a:spcPts val="0"/>
              </a:spcAft>
              <a:buClrTx/>
              <a:buSzTx/>
              <a:buFontTx/>
              <a:buNone/>
              <a:tabLst/>
              <a:defRPr/>
            </a:pPr>
            <a:r>
              <a:rPr lang="en-US" sz="1200" b="1"/>
              <a:t>For reference only:</a:t>
            </a:r>
          </a:p>
          <a:p>
            <a:pPr defTabSz="898136">
              <a:defRPr/>
            </a:pPr>
            <a:r>
              <a:rPr lang="en-US" sz="1200"/>
              <a:t>This slide presents estimated </a:t>
            </a:r>
            <a:r>
              <a:rPr lang="en-US" sz="1200" baseline="0"/>
              <a:t>HIV incidence </a:t>
            </a:r>
            <a:r>
              <a:rPr lang="en-US" sz="1200"/>
              <a:t>among Hispanic/Latino</a:t>
            </a:r>
            <a:r>
              <a:rPr lang="en-US" sz="1200" baseline="0"/>
              <a:t> males </a:t>
            </a:r>
            <a:r>
              <a:rPr lang="en-US" sz="1200" u="none" baseline="0"/>
              <a:t>≥13 years </a:t>
            </a:r>
            <a:r>
              <a:rPr lang="en-US" sz="1200"/>
              <a:t>by age in the United States from 2010 through 2019.  </a:t>
            </a:r>
          </a:p>
          <a:p>
            <a:pPr defTabSz="898136">
              <a:defRPr/>
            </a:pPr>
            <a:endParaRPr lang="en-US" sz="1200"/>
          </a:p>
          <a:p>
            <a:pPr defTabSz="898136">
              <a:defRPr/>
            </a:pPr>
            <a:r>
              <a:rPr lang="en-US" sz="1200" b="0"/>
              <a:t>The annual number of HIV infections in 2019, compared with 2010, increased among Hispanic/Latino males aged 25–34 years (56%), but decreased among those aged 13–24 years (−39%); numbers remained stable among those aged 35–44, 45–54, and ≥55 years. </a:t>
            </a:r>
          </a:p>
          <a:p>
            <a:pPr defTabSz="898136">
              <a:defRPr/>
            </a:pPr>
            <a:endParaRPr lang="en-US" sz="1200" b="0"/>
          </a:p>
          <a:p>
            <a:pPr defTabSz="898136">
              <a:defRPr/>
            </a:pPr>
            <a:r>
              <a:rPr lang="en-US" sz="1200" b="0"/>
              <a:t>In 2019, the largest percentage of HIV infections among Hispanic/Latino males was among those aged 25–34 years (43%), followed by those aged 13–24 and 35–44 years (21%). </a:t>
            </a:r>
          </a:p>
          <a:p>
            <a:pPr defTabSz="898136">
              <a:defRPr/>
            </a:pPr>
            <a:endParaRPr lang="en-US" sz="1200" b="0"/>
          </a:p>
          <a:p>
            <a:pPr defTabSz="898136">
              <a:defRPr/>
            </a:pPr>
            <a:r>
              <a:rPr lang="en-US" sz="1200" baseline="0">
                <a:solidFill>
                  <a:srgbClr val="000000"/>
                </a:solidFill>
              </a:rPr>
              <a:t>Estimates were derived from a CD4 depletion model using HIV surveillance data. Estimates are rounded to the nearest 100 for estimates &gt;1,000 and to the nearest 10 for estimates ≤1,000 to reflect model uncertainty. </a:t>
            </a:r>
          </a:p>
          <a:p>
            <a:pPr defTabSz="898136">
              <a:defRPr/>
            </a:pPr>
            <a:endParaRPr lang="en-US" sz="1200"/>
          </a:p>
          <a:p>
            <a:pPr defTabSz="898136">
              <a:defRPr/>
            </a:pPr>
            <a:r>
              <a:rPr lang="en-US" sz="1200"/>
              <a:t>Hispanic/Latino males</a:t>
            </a:r>
            <a:r>
              <a:rPr lang="en-US" sz="1200" baseline="0"/>
              <a:t> can be of any race.</a:t>
            </a:r>
          </a:p>
          <a:p>
            <a:pPr defTabSz="898136">
              <a:defRPr/>
            </a:pPr>
            <a:endParaRPr lang="en-US" sz="1200" baseline="0"/>
          </a:p>
          <a:p>
            <a:pPr defTabSz="898136">
              <a:defRPr/>
            </a:pPr>
            <a:r>
              <a:rPr lang="en-US" sz="1200" baseline="0"/>
              <a:t>An asterisk (*) next to the trend line indicates that the difference in the estimate for 2019 from the 2010 estimate was deemed statistically significant (P &lt; .05). Differences that were not statistically significant were deemed ‘stable’.</a:t>
            </a:r>
          </a:p>
          <a:p>
            <a:pPr defTabSz="898136">
              <a:defRPr/>
            </a:pPr>
            <a:endParaRPr lang="en-US" sz="1200" baseline="0"/>
          </a:p>
          <a:p>
            <a:pPr defTabSz="898136">
              <a:defRPr/>
            </a:pPr>
            <a:r>
              <a:rPr lang="en-US" sz="1200"/>
              <a:t>Estimates for Hispanic/Latino males aged ≥55 years should be used with caution because the RSEs are 30%–50%.</a:t>
            </a:r>
          </a:p>
          <a:p>
            <a:pPr defTabSz="898136">
              <a:defRPr/>
            </a:pPr>
            <a:endParaRPr lang="en-US" sz="1200"/>
          </a:p>
          <a:p>
            <a:pPr marL="0" marR="0" lvl="0" indent="0" algn="l" defTabSz="898136"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All data presented in this slide set are from the same dataset (reported to CDC through December 2020) and CD4 model used for the HIV Supplemental Surveillance Report “Estimated HIV Incidence and Prevalence in the United States 2015–2019”. Please see the Commentary and Technical Notes for information on the methods used to produce the estimates. The report can be found at: </a:t>
            </a:r>
            <a:r>
              <a:rPr lang="en-US" sz="1200" u="sng" kern="1200">
                <a:solidFill>
                  <a:schemeClr val="tx1"/>
                </a:solidFill>
                <a:effectLst/>
                <a:latin typeface="+mn-lt"/>
                <a:ea typeface="+mn-ea"/>
                <a:cs typeface="+mn-cs"/>
                <a:hlinkClick r:id="rId3"/>
              </a:rPr>
              <a:t>https://www.cdc.gov/hiv/library/reports/hiv-surveillance.html</a:t>
            </a:r>
            <a:r>
              <a:rPr lang="en-US" sz="1200" kern="1200">
                <a:solidFill>
                  <a:schemeClr val="tx1"/>
                </a:solidFill>
                <a:effectLst/>
                <a:latin typeface="+mn-lt"/>
                <a:ea typeface="+mn-ea"/>
                <a:cs typeface="+mn-cs"/>
              </a:rPr>
              <a:t> </a:t>
            </a:r>
          </a:p>
          <a:p>
            <a:pPr defTabSz="898136">
              <a:defRPr/>
            </a:pPr>
            <a:endParaRPr lang="en-US" sz="1200"/>
          </a:p>
          <a:p>
            <a:pPr defTabSz="898136">
              <a:defRPr/>
            </a:pPr>
            <a:r>
              <a:rPr lang="en-US" sz="1200"/>
              <a:t> </a:t>
            </a:r>
          </a:p>
        </p:txBody>
      </p:sp>
      <p:sp>
        <p:nvSpPr>
          <p:cNvPr id="4" name="Slide Number Placeholder 3"/>
          <p:cNvSpPr>
            <a:spLocks noGrp="1"/>
          </p:cNvSpPr>
          <p:nvPr>
            <p:ph type="sldNum" sz="quarter" idx="5"/>
          </p:nvPr>
        </p:nvSpPr>
        <p:spPr/>
        <p:txBody>
          <a:bodyPr/>
          <a:lstStyle/>
          <a:p>
            <a:fld id="{E7210376-4FB3-4079-A926-CD40E1E62342}" type="slidenum">
              <a:rPr lang="en-US" smtClean="0"/>
              <a:t>30</a:t>
            </a:fld>
            <a:endParaRPr lang="en-US"/>
          </a:p>
        </p:txBody>
      </p:sp>
    </p:spTree>
    <p:extLst>
      <p:ext uri="{BB962C8B-B14F-4D97-AF65-F5344CB8AC3E}">
        <p14:creationId xmlns:p14="http://schemas.microsoft.com/office/powerpoint/2010/main" val="3193176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Before we get started, I want to quickly go over expectations and logistics for today. Please stay muted while the speakers are presenting, but feel free to unmute yourself during discussion and Q+A sections if you want to speak, as there will be some interactive components during this webinar series. Please introduce yourself with your pronouns before you make a comment or ask a question. You can also submit questions/comments in the chat box outside of designated Q+A or discussion time. Also, we know everyone comes to this series with different knowledge, experiences, and opinions, so we want to create a safe space for learning and growth together throughout these next three sessions. Lastly, if you’re having any technical issues, please email </a:t>
            </a:r>
            <a:r>
              <a:rPr kumimoji="0" lang="en-US" sz="1000" b="0" u="none" strike="noStrike" kern="1200" cap="none" spc="0" normalizeH="0" baseline="0">
                <a:ln>
                  <a:noFill/>
                </a:ln>
                <a:solidFill>
                  <a:prstClr val="black"/>
                </a:solidFill>
                <a:effectLst/>
                <a:uLnTx/>
                <a:uFillTx/>
                <a:latin typeface="Calibri Light" panose="020F0302020204030204"/>
              </a:rPr>
              <a:t>[insert contact email]</a:t>
            </a:r>
          </a:p>
          <a:p>
            <a:endParaRPr lang="en-US" sz="1000" b="0" i="0" kern="1200">
              <a:solidFill>
                <a:schemeClr val="tx1"/>
              </a:solidFill>
              <a:effectLst/>
              <a:latin typeface="+mn-lt"/>
              <a:ea typeface="+mn-ea"/>
              <a:cs typeface="+mn-cs"/>
            </a:endParaRPr>
          </a:p>
          <a:p>
            <a:br>
              <a:rPr lang="en-US" sz="1200"/>
            </a:b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4</a:t>
            </a:fld>
            <a:endParaRPr lang="en-US"/>
          </a:p>
        </p:txBody>
      </p:sp>
    </p:spTree>
    <p:extLst>
      <p:ext uri="{BB962C8B-B14F-4D97-AF65-F5344CB8AC3E}">
        <p14:creationId xmlns:p14="http://schemas.microsoft.com/office/powerpoint/2010/main" val="2165376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sz="2000"/>
              <a:t>This one shows estimated HIV incidence among White males ages 1</a:t>
            </a:r>
            <a:r>
              <a:rPr lang="en-US" sz="2000" u="none"/>
              <a:t>3 and older </a:t>
            </a:r>
            <a:r>
              <a:rPr lang="en-US" sz="2000"/>
              <a:t>by age group in the same time period. You can see some differences here. New infections are decreasing among both the youngest age group, shown in the purple line, (a 56%</a:t>
            </a:r>
            <a:r>
              <a:rPr lang="en-US" sz="2000" baseline="0"/>
              <a:t> drop) </a:t>
            </a:r>
            <a:r>
              <a:rPr lang="en-US" sz="2000"/>
              <a:t>and the 45-54 year </a:t>
            </a:r>
            <a:r>
              <a:rPr lang="en-US" sz="2000" err="1"/>
              <a:t>olds</a:t>
            </a:r>
            <a:r>
              <a:rPr lang="en-US" sz="2000"/>
              <a:t>, shown in the red line, (a 46% drop) while new infections among the largest group- the 25-34 year </a:t>
            </a:r>
            <a:r>
              <a:rPr lang="en-US" sz="2000" err="1"/>
              <a:t>olds</a:t>
            </a:r>
            <a:r>
              <a:rPr lang="en-US" sz="2000"/>
              <a:t>, shown in gold, are stable.</a:t>
            </a:r>
          </a:p>
          <a:p>
            <a:pPr defTabSz="898136">
              <a:defRPr/>
            </a:pPr>
            <a:endParaRPr lang="en-US"/>
          </a:p>
          <a:p>
            <a:pPr defTabSz="898136">
              <a:defRPr/>
            </a:pPr>
            <a:endParaRPr lang="en-US"/>
          </a:p>
          <a:p>
            <a:pPr marL="0" marR="0" lvl="0" indent="0" algn="l" defTabSz="898136" rtl="0" eaLnBrk="1" fontAlgn="auto" latinLnBrk="0" hangingPunct="1">
              <a:lnSpc>
                <a:spcPct val="100000"/>
              </a:lnSpc>
              <a:spcBef>
                <a:spcPts val="0"/>
              </a:spcBef>
              <a:spcAft>
                <a:spcPts val="0"/>
              </a:spcAft>
              <a:buClrTx/>
              <a:buSzTx/>
              <a:buFontTx/>
              <a:buNone/>
              <a:tabLst/>
              <a:defRPr/>
            </a:pPr>
            <a:r>
              <a:rPr lang="en-US" sz="1200" b="1"/>
              <a:t>For reference only:</a:t>
            </a:r>
          </a:p>
          <a:p>
            <a:pPr defTabSz="898136">
              <a:defRPr/>
            </a:pPr>
            <a:r>
              <a:rPr lang="en-US" sz="1200" b="0"/>
              <a:t>In 2019, compared with 2010, the annual number of HIV infections decreased among White males aged </a:t>
            </a:r>
            <a:r>
              <a:rPr lang="en-US" sz="1200" b="0" baseline="0"/>
              <a:t>13–24 years (</a:t>
            </a:r>
            <a:r>
              <a:rPr lang="en-US" sz="1200" b="0"/>
              <a:t>−56%) and 45–54 years (−46%)</a:t>
            </a:r>
            <a:r>
              <a:rPr lang="en-US" sz="1200" b="0" baseline="0"/>
              <a:t>. </a:t>
            </a:r>
            <a:r>
              <a:rPr lang="en-US" sz="1200" b="0"/>
              <a:t> The annual </a:t>
            </a:r>
            <a:r>
              <a:rPr lang="en-US" sz="1200" b="0" baseline="0"/>
              <a:t>numbers of HIV infections remained stable among those aged 25–34, 35–44 and ≥55 years. </a:t>
            </a:r>
          </a:p>
          <a:p>
            <a:pPr defTabSz="898136">
              <a:defRPr/>
            </a:pPr>
            <a:endParaRPr lang="en-US" sz="1200" b="0"/>
          </a:p>
          <a:p>
            <a:pPr defTabSz="898136">
              <a:defRPr/>
            </a:pPr>
            <a:r>
              <a:rPr lang="en-US" sz="1200"/>
              <a:t>In 2019, the largest percentage of HIV infections among White males was among those aged 25</a:t>
            </a:r>
            <a:r>
              <a:rPr lang="en-US" sz="1200" b="0" baseline="0"/>
              <a:t>–</a:t>
            </a:r>
            <a:r>
              <a:rPr lang="en-US" sz="1200"/>
              <a:t>34 years (39%), followed by those aged 35</a:t>
            </a:r>
            <a:r>
              <a:rPr lang="en-US" sz="1200" b="0" baseline="0"/>
              <a:t>–</a:t>
            </a:r>
            <a:r>
              <a:rPr lang="en-US" sz="1200"/>
              <a:t>44 years (23%). </a:t>
            </a:r>
          </a:p>
          <a:p>
            <a:pPr defTabSz="898136">
              <a:defRPr/>
            </a:pPr>
            <a:endParaRPr lang="en-US" sz="1200"/>
          </a:p>
          <a:p>
            <a:pPr defTabSz="898136">
              <a:defRPr/>
            </a:pPr>
            <a:r>
              <a:rPr lang="en-US" sz="1200" baseline="0">
                <a:solidFill>
                  <a:srgbClr val="000000"/>
                </a:solidFill>
              </a:rPr>
              <a:t>Estimates were derived from a CD4 depletion model using HIV surveillance data. Estimates are rounded to the nearest 100 for estimates &gt;1,000 and to the nearest 10 for estimates ≤1,000 to reflect model uncertainty.</a:t>
            </a:r>
          </a:p>
          <a:p>
            <a:pPr defTabSz="898136">
              <a:defRPr/>
            </a:pPr>
            <a:endParaRPr lang="en-US" sz="1200" baseline="0">
              <a:solidFill>
                <a:srgbClr val="000000"/>
              </a:solidFill>
            </a:endParaRPr>
          </a:p>
          <a:p>
            <a:pPr marL="0" marR="0" lvl="0" indent="0" algn="l" defTabSz="898136" rtl="0" eaLnBrk="1" fontAlgn="auto" latinLnBrk="0" hangingPunct="1">
              <a:lnSpc>
                <a:spcPct val="100000"/>
              </a:lnSpc>
              <a:spcBef>
                <a:spcPts val="0"/>
              </a:spcBef>
              <a:spcAft>
                <a:spcPts val="0"/>
              </a:spcAft>
              <a:buClrTx/>
              <a:buSzTx/>
              <a:buFontTx/>
              <a:buNone/>
              <a:tabLst/>
              <a:defRPr/>
            </a:pPr>
            <a:r>
              <a:rPr lang="en-US" sz="1200" baseline="0">
                <a:solidFill>
                  <a:srgbClr val="000000"/>
                </a:solidFill>
              </a:rPr>
              <a:t>An asterisk (*) next to the trend line indicates that the difference in the estimate for 2019 from the 2010 estimate was deemed statistically significant (P &lt; .05). </a:t>
            </a:r>
            <a:r>
              <a:rPr lang="en-US" sz="1200" kern="1200">
                <a:solidFill>
                  <a:schemeClr val="tx1"/>
                </a:solidFill>
                <a:effectLst/>
                <a:latin typeface="+mn-lt"/>
                <a:ea typeface="+mn-ea"/>
                <a:cs typeface="+mn-cs"/>
              </a:rPr>
              <a:t>Differences that were not statistically significant were deemed ‘stable’.</a:t>
            </a:r>
            <a:endParaRPr lang="en-US" sz="1200"/>
          </a:p>
          <a:p>
            <a:pPr defTabSz="898136">
              <a:defRPr/>
            </a:pPr>
            <a:endParaRPr lang="en-US" sz="1200"/>
          </a:p>
          <a:p>
            <a:pPr marL="0" marR="0" lvl="0" indent="0" algn="l" defTabSz="898136"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All data presented in this slide set are from the same dataset (reported to CDC through December 2020) and CD4 model used for the HIV Supplemental Surveillance Report “Estimated HIV Incidence and Prevalence in the United States 2015–2019”. Please see the Commentary and Technical Notes for information on the methods used to produce the estimates. The report can be found at: </a:t>
            </a:r>
            <a:r>
              <a:rPr lang="en-US" sz="1200" u="sng" kern="1200">
                <a:solidFill>
                  <a:schemeClr val="tx1"/>
                </a:solidFill>
                <a:effectLst/>
                <a:latin typeface="+mn-lt"/>
                <a:ea typeface="+mn-ea"/>
                <a:cs typeface="+mn-cs"/>
                <a:hlinkClick r:id="rId3"/>
              </a:rPr>
              <a:t>https://www.cdc.gov/hiv/library/reports/hiv-surveillance.html</a:t>
            </a:r>
            <a:r>
              <a:rPr lang="en-US" sz="1200" kern="1200">
                <a:solidFill>
                  <a:schemeClr val="tx1"/>
                </a:solidFill>
                <a:effectLst/>
                <a:latin typeface="+mn-lt"/>
                <a:ea typeface="+mn-ea"/>
                <a:cs typeface="+mn-cs"/>
              </a:rPr>
              <a:t> </a:t>
            </a:r>
          </a:p>
          <a:p>
            <a:pPr defTabSz="898136">
              <a:defRPr/>
            </a:pPr>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31</a:t>
            </a:fld>
            <a:endParaRPr lang="en-US"/>
          </a:p>
        </p:txBody>
      </p:sp>
    </p:spTree>
    <p:extLst>
      <p:ext uri="{BB962C8B-B14F-4D97-AF65-F5344CB8AC3E}">
        <p14:creationId xmlns:p14="http://schemas.microsoft.com/office/powerpoint/2010/main" val="75215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300"/>
              <a:t>This last data slide is a bit different from the other two and presents estimated HIV incidence among </a:t>
            </a:r>
            <a:r>
              <a:rPr lang="en-US" sz="1300" b="1"/>
              <a:t>females,</a:t>
            </a:r>
            <a:r>
              <a:rPr lang="en-US" sz="1300"/>
              <a:t> ages 13 years or older by race/ethnicity between 2010 and 2019.  </a:t>
            </a:r>
          </a:p>
          <a:p>
            <a:pPr marL="0" indent="0">
              <a:buFont typeface="Arial" panose="020B0604020202020204" pitchFamily="34" charset="0"/>
              <a:buNone/>
            </a:pPr>
            <a:endParaRPr lang="en-US" sz="1300"/>
          </a:p>
          <a:p>
            <a:pPr marL="171450" indent="-171450">
              <a:buFont typeface="Arial" panose="020B0604020202020204" pitchFamily="34" charset="0"/>
              <a:buChar char="•"/>
            </a:pPr>
            <a:r>
              <a:rPr lang="en-US" sz="1300"/>
              <a:t>You can see by the height of the purple line that most of the female cases are among black women. </a:t>
            </a:r>
          </a:p>
          <a:p>
            <a:pPr marL="628650" lvl="1" indent="-171450">
              <a:buFont typeface="Arial" panose="020B0604020202020204" pitchFamily="34" charset="0"/>
              <a:buChar char="•"/>
            </a:pPr>
            <a:r>
              <a:rPr lang="en-US" sz="1300"/>
              <a:t>In 2019, they made up 53% of all cases among females</a:t>
            </a:r>
            <a:r>
              <a:rPr lang="en-US" sz="1300" baseline="0"/>
              <a:t> but show some prevention success with a 29% decrease over the decade.</a:t>
            </a:r>
            <a:endParaRPr lang="en-US" sz="1300" b="0"/>
          </a:p>
          <a:p>
            <a:pPr marL="0" indent="0">
              <a:buFont typeface="Arial" panose="020B0604020202020204" pitchFamily="34" charset="0"/>
              <a:buNone/>
            </a:pPr>
            <a:endParaRPr lang="en-US" sz="1300"/>
          </a:p>
          <a:p>
            <a:pPr marL="171450" indent="-171450">
              <a:buFont typeface="Arial" panose="020B0604020202020204" pitchFamily="34" charset="0"/>
              <a:buChar char="•"/>
            </a:pPr>
            <a:r>
              <a:rPr lang="en-US" sz="1300"/>
              <a:t>The number of infections among Hispanic/Latina and White females remained stable.    </a:t>
            </a:r>
          </a:p>
          <a:p>
            <a:pPr marL="171450" indent="-171450">
              <a:buFont typeface="Arial" panose="020B0604020202020204" pitchFamily="34" charset="0"/>
              <a:buChar char="•"/>
            </a:pPr>
            <a:endParaRPr lang="en-US"/>
          </a:p>
          <a:p>
            <a:r>
              <a:rPr lang="en-US" sz="1000" b="1"/>
              <a:t>For reference only:</a:t>
            </a:r>
          </a:p>
          <a:p>
            <a:pPr defTabSz="931774"/>
            <a:r>
              <a:rPr lang="en-US" sz="1000" baseline="0">
                <a:solidFill>
                  <a:srgbClr val="000000"/>
                </a:solidFill>
              </a:rPr>
              <a:t>Estimates were derived from a CD4 depletion model using HIV surveillance data. Estimates are rounded to the nearest 100 for estimates &gt;1,000 and to the nearest 10 for estimates ≤1,000 to reflect model uncertainty.</a:t>
            </a:r>
          </a:p>
          <a:p>
            <a:endParaRPr lang="en-US" sz="1000"/>
          </a:p>
          <a:p>
            <a:r>
              <a:rPr lang="en-US" sz="1000"/>
              <a:t>Hispanic/Latino females can be of any race.</a:t>
            </a:r>
          </a:p>
          <a:p>
            <a:endParaRPr lang="en-US" sz="1000"/>
          </a:p>
          <a:p>
            <a:r>
              <a:rPr lang="en-US" sz="1000"/>
              <a:t>Data for other races are not shown because estimates do not meet the standard of reliability.</a:t>
            </a:r>
          </a:p>
          <a:p>
            <a:endParaRPr lang="en-US" sz="1000"/>
          </a:p>
          <a:p>
            <a:pPr marL="0" marR="0" lvl="0" indent="0" algn="l" defTabSz="898136" rtl="0" eaLnBrk="1" fontAlgn="auto" latinLnBrk="0" hangingPunct="1">
              <a:lnSpc>
                <a:spcPct val="100000"/>
              </a:lnSpc>
              <a:spcBef>
                <a:spcPts val="0"/>
              </a:spcBef>
              <a:spcAft>
                <a:spcPts val="0"/>
              </a:spcAft>
              <a:buClrTx/>
              <a:buSzTx/>
              <a:buFontTx/>
              <a:buNone/>
              <a:tabLst/>
              <a:defRPr/>
            </a:pPr>
            <a:r>
              <a:rPr lang="en-US" sz="1000" baseline="0">
                <a:solidFill>
                  <a:srgbClr val="000000"/>
                </a:solidFill>
              </a:rPr>
              <a:t>An asterisk (*) next to the trend line indicates that the difference in the estimate for 2019 from the 2010 estimate was deemed statistically significant (P &lt; .05). </a:t>
            </a:r>
            <a:r>
              <a:rPr lang="en-US" sz="1000" kern="1200">
                <a:solidFill>
                  <a:schemeClr val="tx1"/>
                </a:solidFill>
                <a:effectLst/>
                <a:latin typeface="+mn-lt"/>
                <a:ea typeface="+mn-ea"/>
                <a:cs typeface="+mn-cs"/>
              </a:rPr>
              <a:t>Differences that were not statistically significant were deemed ‘stable’.</a:t>
            </a:r>
          </a:p>
          <a:p>
            <a:pPr marL="0" marR="0" lvl="0" indent="0" algn="l" defTabSz="898136" rtl="0" eaLnBrk="1" fontAlgn="auto" latinLnBrk="0" hangingPunct="1">
              <a:lnSpc>
                <a:spcPct val="100000"/>
              </a:lnSpc>
              <a:spcBef>
                <a:spcPts val="0"/>
              </a:spcBef>
              <a:spcAft>
                <a:spcPts val="0"/>
              </a:spcAft>
              <a:buClrTx/>
              <a:buSzTx/>
              <a:buFontTx/>
              <a:buNone/>
              <a:tabLst/>
              <a:defRPr/>
            </a:pPr>
            <a:endParaRPr lang="en-US" sz="10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All data presented in this slide set are from the same dataset (reported to CDC through December 2020) and CD4 model used for the HIV Supplemental Surveillance Report “Estimated HIV Incidence and Prevalence in the United States 2015–2019”. Please see the Commentary and Technical Notes for information on the methods used to produce the estimates. The report can be found at: </a:t>
            </a:r>
            <a:r>
              <a:rPr lang="en-US" sz="1000" u="sng" kern="1200">
                <a:solidFill>
                  <a:schemeClr val="tx1"/>
                </a:solidFill>
                <a:effectLst/>
                <a:latin typeface="+mn-lt"/>
                <a:ea typeface="+mn-ea"/>
                <a:cs typeface="+mn-cs"/>
                <a:hlinkClick r:id="rId3"/>
              </a:rPr>
              <a:t>https://www.cdc.gov/hiv/library/reports/hiv-surveillance.html</a:t>
            </a:r>
            <a:r>
              <a:rPr lang="en-US" sz="1000" kern="1200">
                <a:solidFill>
                  <a:schemeClr val="tx1"/>
                </a:solidFill>
                <a:effectLst/>
                <a:latin typeface="+mn-lt"/>
                <a:ea typeface="+mn-ea"/>
                <a:cs typeface="+mn-cs"/>
              </a:rPr>
              <a:t> </a:t>
            </a:r>
          </a:p>
          <a:p>
            <a:endParaRPr lang="en-US" sz="1000"/>
          </a:p>
          <a:p>
            <a:endParaRPr lang="en-US" sz="1000"/>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32</a:t>
            </a:fld>
            <a:endParaRPr lang="en-US"/>
          </a:p>
        </p:txBody>
      </p:sp>
    </p:spTree>
    <p:extLst>
      <p:ext uri="{BB962C8B-B14F-4D97-AF65-F5344CB8AC3E}">
        <p14:creationId xmlns:p14="http://schemas.microsoft.com/office/powerpoint/2010/main" val="1804010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Let’s take a 10-minute break. We will start up again at </a:t>
            </a:r>
            <a:r>
              <a:rPr lang="en-US" sz="1200" b="1"/>
              <a:t>&lt;TIME &gt;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E7210376-4FB3-4079-A926-CD40E1E62342}" type="slidenum">
              <a:rPr lang="en-US" smtClean="0"/>
              <a:t>33</a:t>
            </a:fld>
            <a:endParaRPr lang="en-US"/>
          </a:p>
        </p:txBody>
      </p:sp>
    </p:spTree>
    <p:extLst>
      <p:ext uri="{BB962C8B-B14F-4D97-AF65-F5344CB8AC3E}">
        <p14:creationId xmlns:p14="http://schemas.microsoft.com/office/powerpoint/2010/main" val="2007968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mn-lt"/>
            </a:endParaRPr>
          </a:p>
          <a:p>
            <a:r>
              <a:rPr lang="en-US" sz="1200">
                <a:latin typeface="+mn-lt"/>
              </a:rPr>
              <a:t>I want to do a quick review and let you know what’s coming up next.</a:t>
            </a:r>
          </a:p>
          <a:p>
            <a:endParaRPr lang="en-US" sz="1200">
              <a:latin typeface="+mn-lt"/>
            </a:endParaRPr>
          </a:p>
          <a:p>
            <a:r>
              <a:rPr lang="en-US" sz="1200">
                <a:latin typeface="+mn-lt"/>
              </a:rPr>
              <a:t>I have discussed:</a:t>
            </a:r>
          </a:p>
          <a:p>
            <a:endParaRPr lang="en-US" sz="1200">
              <a:latin typeface="+mn-lt"/>
            </a:endParaRPr>
          </a:p>
          <a:p>
            <a:pPr marL="302066" indent="-302066" defTabSz="966612">
              <a:lnSpc>
                <a:spcPct val="90000"/>
              </a:lnSpc>
              <a:spcBef>
                <a:spcPts val="1057"/>
              </a:spcBef>
              <a:buClr>
                <a:srgbClr val="0070C0"/>
              </a:buClr>
              <a:buFont typeface="Wingdings" panose="05000000000000000000" pitchFamily="2" charset="2"/>
              <a:buChar char="§"/>
              <a:defRPr/>
            </a:pPr>
            <a:r>
              <a:rPr lang="en-US" sz="1200">
                <a:solidFill>
                  <a:prstClr val="black"/>
                </a:solidFill>
                <a:latin typeface="+mn-lt"/>
              </a:rPr>
              <a:t>Disease surveillance in general and HIV surveillance and case reporting more specifically</a:t>
            </a:r>
          </a:p>
          <a:p>
            <a:pPr marL="302066" indent="-302066" defTabSz="966612">
              <a:lnSpc>
                <a:spcPct val="90000"/>
              </a:lnSpc>
              <a:spcBef>
                <a:spcPts val="1057"/>
              </a:spcBef>
              <a:buClr>
                <a:srgbClr val="0070C0"/>
              </a:buClr>
              <a:buFont typeface="Wingdings" panose="05000000000000000000" pitchFamily="2" charset="2"/>
              <a:buChar char="§"/>
              <a:defRPr/>
            </a:pPr>
            <a:r>
              <a:rPr lang="en-US" sz="1200">
                <a:solidFill>
                  <a:prstClr val="black"/>
                </a:solidFill>
                <a:latin typeface="+mn-lt"/>
              </a:rPr>
              <a:t>Protecting HIV data from disclosure</a:t>
            </a:r>
          </a:p>
          <a:p>
            <a:pPr marL="302066" indent="-302066" defTabSz="966612">
              <a:lnSpc>
                <a:spcPct val="90000"/>
              </a:lnSpc>
              <a:spcBef>
                <a:spcPts val="1057"/>
              </a:spcBef>
              <a:buClr>
                <a:srgbClr val="0070C0"/>
              </a:buClr>
              <a:buFont typeface="Wingdings" panose="05000000000000000000" pitchFamily="2" charset="2"/>
              <a:buChar char="§"/>
              <a:defRPr/>
            </a:pPr>
            <a:r>
              <a:rPr lang="en-US" sz="1200">
                <a:solidFill>
                  <a:prstClr val="black"/>
                </a:solidFill>
                <a:latin typeface="+mn-lt"/>
              </a:rPr>
              <a:t>How cluster detection and response are part of the CDC HIV prevention goals to move the country towards “No New Infections” and is part of the Ending the HIV Epidemic campaign.</a:t>
            </a:r>
          </a:p>
          <a:p>
            <a:pPr marL="0" indent="0" defTabSz="966612">
              <a:lnSpc>
                <a:spcPct val="90000"/>
              </a:lnSpc>
              <a:spcBef>
                <a:spcPts val="1057"/>
              </a:spcBef>
              <a:buClr>
                <a:srgbClr val="0070C0"/>
              </a:buClr>
              <a:buFont typeface="Wingdings" panose="05000000000000000000" pitchFamily="2" charset="2"/>
              <a:buNone/>
              <a:defRPr/>
            </a:pPr>
            <a:endParaRPr lang="en-US" sz="1200">
              <a:solidFill>
                <a:prstClr val="black"/>
              </a:solidFill>
              <a:latin typeface="+mn-lt"/>
            </a:endParaRPr>
          </a:p>
          <a:p>
            <a:pPr marL="302066" indent="-302066" defTabSz="966612">
              <a:lnSpc>
                <a:spcPct val="90000"/>
              </a:lnSpc>
              <a:spcBef>
                <a:spcPts val="1057"/>
              </a:spcBef>
              <a:buClr>
                <a:srgbClr val="0070C0"/>
              </a:buClr>
              <a:buFont typeface="Wingdings" panose="05000000000000000000" pitchFamily="2" charset="2"/>
              <a:buChar char="§"/>
              <a:defRPr/>
            </a:pPr>
            <a:r>
              <a:rPr lang="en-US" sz="1200">
                <a:solidFill>
                  <a:prstClr val="black"/>
                </a:solidFill>
                <a:latin typeface="+mn-lt"/>
              </a:rPr>
              <a:t>Next, we will discuss detecting clusters in a bit more detail. </a:t>
            </a:r>
          </a:p>
          <a:p>
            <a:endParaRPr lang="en-US" sz="1100">
              <a:latin typeface="+mn-l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34</a:t>
            </a:fld>
            <a:endParaRPr lang="en-US"/>
          </a:p>
        </p:txBody>
      </p:sp>
    </p:spTree>
    <p:extLst>
      <p:ext uri="{BB962C8B-B14F-4D97-AF65-F5344CB8AC3E}">
        <p14:creationId xmlns:p14="http://schemas.microsoft.com/office/powerpoint/2010/main" val="194351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week we are discussing how we </a:t>
            </a:r>
            <a:r>
              <a:rPr lang="en-US" sz="1200" i="1"/>
              <a:t>detect</a:t>
            </a:r>
            <a:r>
              <a:rPr lang="en-US" sz="1200"/>
              <a:t> clusters. During Part 2 of this series, we will review responding to them.</a:t>
            </a:r>
          </a:p>
        </p:txBody>
      </p:sp>
      <p:sp>
        <p:nvSpPr>
          <p:cNvPr id="4" name="Slide Number Placeholder 3"/>
          <p:cNvSpPr>
            <a:spLocks noGrp="1"/>
          </p:cNvSpPr>
          <p:nvPr>
            <p:ph type="sldNum" sz="quarter" idx="5"/>
          </p:nvPr>
        </p:nvSpPr>
        <p:spPr/>
        <p:txBody>
          <a:bodyPr/>
          <a:lstStyle/>
          <a:p>
            <a:fld id="{E7210376-4FB3-4079-A926-CD40E1E62342}" type="slidenum">
              <a:rPr lang="en-US" smtClean="0"/>
              <a:t>35</a:t>
            </a:fld>
            <a:endParaRPr lang="en-US"/>
          </a:p>
        </p:txBody>
      </p:sp>
    </p:spTree>
    <p:extLst>
      <p:ext uri="{BB962C8B-B14F-4D97-AF65-F5344CB8AC3E}">
        <p14:creationId xmlns:p14="http://schemas.microsoft.com/office/powerpoint/2010/main" val="2890163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Before going into detail about how we use the reported genotypes to identify clusters I want to put this in context. There are several ways that groups of people with related HIV viruses are identified. Many some</a:t>
            </a:r>
            <a:r>
              <a:rPr lang="en-US" sz="1200" baseline="0"/>
              <a:t> of them have been in use for decades.</a:t>
            </a:r>
            <a:endParaRPr lang="en-US" sz="1200"/>
          </a:p>
          <a:p>
            <a:r>
              <a:rPr lang="en-US" sz="1200" b="1"/>
              <a:t>&lt;CLICK&gt;</a:t>
            </a:r>
          </a:p>
          <a:p>
            <a:pPr marL="228600" indent="-228600">
              <a:buAutoNum type="arabicParenR"/>
            </a:pPr>
            <a:r>
              <a:rPr lang="en-US" sz="1200"/>
              <a:t>To start with, a common way that the HD might be alerted to a potential</a:t>
            </a:r>
            <a:r>
              <a:rPr lang="en-US" sz="1200" baseline="0"/>
              <a:t> cluster are from </a:t>
            </a:r>
            <a:r>
              <a:rPr lang="en-US" sz="1200"/>
              <a:t>Providers and community-based organizations who may notice an increase and let the health department know what they are seeing</a:t>
            </a:r>
          </a:p>
          <a:p>
            <a:pPr marL="0" indent="0">
              <a:buNone/>
            </a:pPr>
            <a:r>
              <a:rPr lang="en-US" sz="1200" b="1"/>
              <a:t>&lt;CLICK&gt;</a:t>
            </a:r>
            <a:endParaRPr lang="en-US" sz="1200"/>
          </a:p>
          <a:p>
            <a:r>
              <a:rPr lang="en-US" sz="1200"/>
              <a:t>2) Another way is that the People doing partner services who work with newly diagnosed people, may notice an unusual increase</a:t>
            </a:r>
          </a:p>
          <a:p>
            <a:r>
              <a:rPr lang="en-US" sz="1200" b="1"/>
              <a:t>&lt;CLICK&gt;</a:t>
            </a:r>
            <a:endParaRPr lang="en-US" sz="1200"/>
          </a:p>
          <a:p>
            <a:r>
              <a:rPr lang="en-US" sz="1200"/>
              <a:t>3) Third, Health department HIV surveillance staff may see some unusual trends in what is being reported</a:t>
            </a:r>
          </a:p>
          <a:p>
            <a:r>
              <a:rPr lang="en-US" sz="1200" b="1"/>
              <a:t>&lt;CLICK&gt;</a:t>
            </a:r>
            <a:endParaRPr lang="en-US" sz="1200"/>
          </a:p>
          <a:p>
            <a:r>
              <a:rPr lang="en-US" sz="1200"/>
              <a:t>4) And 4</a:t>
            </a:r>
            <a:r>
              <a:rPr lang="en-US" sz="1200" baseline="30000"/>
              <a:t>th</a:t>
            </a:r>
            <a:r>
              <a:rPr lang="en-US" sz="1200"/>
              <a:t>, HIV cluster analysis using the genotype data that I have been discussing today.</a:t>
            </a:r>
          </a:p>
          <a:p>
            <a:endParaRPr lang="en-US" sz="1200"/>
          </a:p>
          <a:p>
            <a:r>
              <a:rPr lang="en-US" sz="1200">
                <a:sym typeface="Wingdings" panose="05000000000000000000" pitchFamily="2" charset="2"/>
              </a:rPr>
              <a:t></a:t>
            </a:r>
            <a:r>
              <a:rPr lang="en-US" sz="1200"/>
              <a:t>Another way that HDs use genotype data to identify clusters is to follow-up on the other methods shown on this slide. The data can confirm whether cases that appear to be related really are or not. HIV started using this method in the early 2000’s. Shortly, I will show you an example of how this was done in Massachusetts.</a:t>
            </a:r>
          </a:p>
          <a:p>
            <a:endParaRPr lang="en-US" sz="1200"/>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36</a:t>
            </a:fld>
            <a:endParaRPr lang="en-US"/>
          </a:p>
        </p:txBody>
      </p:sp>
    </p:spTree>
    <p:extLst>
      <p:ext uri="{BB962C8B-B14F-4D97-AF65-F5344CB8AC3E}">
        <p14:creationId xmlns:p14="http://schemas.microsoft.com/office/powerpoint/2010/main" val="2075150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To follow up on the use of genotypes to identify clusters I am showing this slide from earlier today but now I want you to focus on the lower left-hand corner that shows what laboratories report to the health department. “Molecular HIV surveillance” as it has been called previously, is based on receiving genotypes, shown in red, and they are part of the HIV case reporting system and are required to be reported by law or rule.</a:t>
            </a:r>
          </a:p>
          <a:p>
            <a:endParaRPr lang="en-US" sz="120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37</a:t>
            </a:fld>
            <a:endParaRPr lang="en-US"/>
          </a:p>
        </p:txBody>
      </p:sp>
    </p:spTree>
    <p:extLst>
      <p:ext uri="{BB962C8B-B14F-4D97-AF65-F5344CB8AC3E}">
        <p14:creationId xmlns:p14="http://schemas.microsoft.com/office/powerpoint/2010/main" val="1663755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Reporting of HIV Genotypes includes specific parts of the genetic makeup of the virus</a:t>
            </a:r>
          </a:p>
          <a:p>
            <a:endParaRPr lang="en-US" sz="1200"/>
          </a:p>
          <a:p>
            <a:r>
              <a:rPr lang="en-US" sz="1200"/>
              <a:t>Genotypes are generated when physicians run tests for HIV drug resistance to guide prescribing effective anti retroviral treatment or medication (ART).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a:p>
            <a:r>
              <a:rPr lang="en-US" sz="1200"/>
              <a:t>They can also be used to identify people with similar strains where transmission may be rapidly and actively occurring. It allows health departments to reach people and link them to care and/or link them to </a:t>
            </a:r>
            <a:r>
              <a:rPr lang="en-US" sz="1200" err="1"/>
              <a:t>PrEP</a:t>
            </a:r>
            <a:r>
              <a:rPr lang="en-US" sz="1200"/>
              <a:t> to prevent transmission.</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 have used the word cluster and its meaning in this context is similar to how the word is generally used. In this context it means a group of people living with HIV whose HIV strain is closely related. Depending on how closely related, they are considered clusters and can indicate a group within which transmission is moving quickly. The genotypes tell us how closely related they are to each other. </a:t>
            </a:r>
          </a:p>
          <a:p>
            <a:endParaRPr lang="en-US" sz="1200" b="1"/>
          </a:p>
          <a:p>
            <a:endParaRPr lang="en-US" sz="1200" b="1"/>
          </a:p>
          <a:p>
            <a:r>
              <a:rPr lang="en-US" sz="1200" b="1"/>
              <a:t>&lt;CLICK&gt;</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box on the right side of this slide is from the previous HIV case reporting data flow slide and shows who reports and what they report to the HD.</a:t>
            </a:r>
          </a:p>
          <a:p>
            <a:endParaRPr lang="en-US" sz="1200"/>
          </a:p>
          <a:p>
            <a:r>
              <a:rPr lang="en-US" sz="1200"/>
              <a:t>Various HIV antibody and antigen tests, viral loads, and CD4 counts have used for decades by health departments, to guide prevention and assist people with linking to and staying engaged in care. </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&lt;CLICK&gt;</a:t>
            </a:r>
          </a:p>
          <a:p>
            <a:r>
              <a:rPr lang="en-US" sz="1200"/>
              <a:t>More recently routine reporting of genotypes became part of HIV surveillance practices.  </a:t>
            </a:r>
          </a:p>
          <a:p>
            <a:endParaRPr lang="en-US" sz="1200"/>
          </a:p>
          <a:p>
            <a:endParaRPr lang="en-US" sz="1200"/>
          </a:p>
          <a:p>
            <a:endParaRPr lang="en-US" sz="1200"/>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38</a:t>
            </a:fld>
            <a:endParaRPr lang="en-US"/>
          </a:p>
        </p:txBody>
      </p:sp>
    </p:spTree>
    <p:extLst>
      <p:ext uri="{BB962C8B-B14F-4D97-AF65-F5344CB8AC3E}">
        <p14:creationId xmlns:p14="http://schemas.microsoft.com/office/powerpoint/2010/main" val="1298454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t>This slide shows where the genotypes come from and what they are. </a:t>
            </a:r>
          </a:p>
          <a:p>
            <a:pPr defTabSz="966612">
              <a:defRPr/>
            </a:pPr>
            <a:endParaRPr lang="en-US" sz="1200"/>
          </a:p>
          <a:p>
            <a:pPr defTabSz="966612">
              <a:defRPr/>
            </a:pPr>
            <a:r>
              <a:rPr lang="en-US" sz="1200" b="1"/>
              <a:t>&lt;CLICK&gt;</a:t>
            </a:r>
            <a:endParaRPr lang="en-US" sz="1200" b="1">
              <a:cs typeface="Calibri"/>
            </a:endParaRPr>
          </a:p>
          <a:p>
            <a:pPr defTabSz="966612">
              <a:defRPr/>
            </a:pPr>
            <a:endParaRPr lang="en-US" sz="1200" b="1"/>
          </a:p>
          <a:p>
            <a:pPr defTabSz="966612">
              <a:defRPr/>
            </a:pPr>
            <a:r>
              <a:rPr lang="en-US" sz="1200" b="1" u="sng"/>
              <a:t>&lt;SLOW&gt; </a:t>
            </a:r>
            <a:r>
              <a:rPr lang="en-US" sz="1200"/>
              <a:t>It starts with HIV drug resistance testing which is </a:t>
            </a:r>
            <a:r>
              <a:rPr lang="en-US" sz="1200" u="sng"/>
              <a:t>routinely ordered as part of HIV care to guide the selection of antiretroviral therapy </a:t>
            </a:r>
            <a:r>
              <a:rPr lang="en-US" sz="1200"/>
              <a:t>to make sure that the medications being used are appropriate for the strain. </a:t>
            </a:r>
            <a:endParaRPr lang="en-US" sz="1200">
              <a:cs typeface="Calibri"/>
            </a:endParaRPr>
          </a:p>
          <a:p>
            <a:pPr defTabSz="966612">
              <a:defRPr/>
            </a:pPr>
            <a:endParaRPr lang="en-US" sz="1200"/>
          </a:p>
          <a:p>
            <a:pPr defTabSz="966612">
              <a:defRPr/>
            </a:pPr>
            <a:r>
              <a:rPr lang="en-US" sz="1200" b="1"/>
              <a:t>&lt;CLICK&gt;</a:t>
            </a:r>
            <a:endParaRPr lang="en-US" sz="1200"/>
          </a:p>
          <a:p>
            <a:pPr defTabSz="966612">
              <a:defRPr/>
            </a:pPr>
            <a:r>
              <a:rPr lang="en-US" sz="1200"/>
              <a:t>This testing </a:t>
            </a:r>
            <a:r>
              <a:rPr lang="en-US" sz="1200" u="sng"/>
              <a:t>detects mutations associated with drug resistance </a:t>
            </a:r>
            <a:r>
              <a:rPr lang="en-US" sz="1200"/>
              <a:t>and is done through the generation of the viral genetic sequence.</a:t>
            </a:r>
            <a:endParaRPr lang="en-US" sz="1200">
              <a:cs typeface="Calibri"/>
            </a:endParaRPr>
          </a:p>
          <a:p>
            <a:pPr defTabSz="966612">
              <a:defRPr/>
            </a:pPr>
            <a:endParaRPr lang="en-US" sz="1200"/>
          </a:p>
          <a:p>
            <a:pPr defTabSz="966612">
              <a:defRPr/>
            </a:pPr>
            <a:r>
              <a:rPr lang="en-US" sz="1200" b="1"/>
              <a:t>&lt;CLICK&gt;</a:t>
            </a:r>
            <a:endParaRPr lang="en-US" sz="1200"/>
          </a:p>
          <a:p>
            <a:pPr defTabSz="966612">
              <a:defRPr/>
            </a:pPr>
            <a:r>
              <a:rPr lang="en-US" sz="1200"/>
              <a:t>The HIV sequences, also called genotypes, are a picture of the genetic make up of a particular strain of HIV.</a:t>
            </a:r>
            <a:endParaRPr lang="en-US" sz="1200">
              <a:cs typeface="Calibri"/>
            </a:endParaRPr>
          </a:p>
          <a:p>
            <a:pPr defTabSz="966612">
              <a:defRPr/>
            </a:pPr>
            <a:endParaRPr lang="en-US" sz="1200"/>
          </a:p>
          <a:p>
            <a:pPr defTabSz="966612">
              <a:defRPr/>
            </a:pPr>
            <a:r>
              <a:rPr lang="en-US" sz="1200"/>
              <a:t>This is the source of the </a:t>
            </a:r>
            <a:r>
              <a:rPr lang="en-US" sz="1200" u="none"/>
              <a:t>HIV genotypes that are then reported to health departments and CDC</a:t>
            </a:r>
            <a:r>
              <a:rPr lang="en-US" sz="1200"/>
              <a:t>. As a reminder of something I said</a:t>
            </a:r>
            <a:r>
              <a:rPr lang="en-US" sz="1200" baseline="0"/>
              <a:t> earlier today, the names of people living with HIV are not reported now nor have they ever, been reported to CDC. The state HD is the highest administrative level that has names and we discussed earlier how that information is protected. In part 3, we will discuss jurisdictional-specific statutes that protect this information.</a:t>
            </a:r>
            <a:endParaRPr lang="en-US" sz="1200"/>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39</a:t>
            </a:fld>
            <a:endParaRPr lang="en-US"/>
          </a:p>
        </p:txBody>
      </p:sp>
    </p:spTree>
    <p:extLst>
      <p:ext uri="{BB962C8B-B14F-4D97-AF65-F5344CB8AC3E}">
        <p14:creationId xmlns:p14="http://schemas.microsoft.com/office/powerpoint/2010/main" val="1648791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cs typeface="Calibri"/>
              </a:rPr>
              <a:t>Okay hold on a minute, some of you might be thinking. What are all these terms you keep using and how are they different from each other?</a:t>
            </a:r>
          </a:p>
          <a:p>
            <a:pPr defTabSz="966612">
              <a:defRPr/>
            </a:pPr>
            <a:endParaRPr lang="en-US" sz="1300">
              <a:cs typeface="Calibri"/>
            </a:endParaRPr>
          </a:p>
          <a:p>
            <a:pPr defTabSz="966612">
              <a:defRPr/>
            </a:pPr>
            <a:r>
              <a:rPr lang="en-US" sz="1300">
                <a:cs typeface="Calibri"/>
              </a:rPr>
              <a:t>I’m taking a one slide break here to explain two terms that can cause confusion and concern.</a:t>
            </a:r>
          </a:p>
          <a:p>
            <a:pPr defTabSz="966612">
              <a:defRPr/>
            </a:pPr>
            <a:endParaRPr lang="en-US" sz="1300">
              <a:cs typeface="Calibri"/>
            </a:endParaRPr>
          </a:p>
          <a:p>
            <a:pPr defTabSz="966612">
              <a:defRPr/>
            </a:pPr>
            <a:r>
              <a:rPr lang="en-US" sz="1300">
                <a:cs typeface="Calibri"/>
              </a:rPr>
              <a:t>We sometimes hear the phrase molecular HIV surveillance, MHS used interchangeably, with Cluster Detection and Response, CDR. </a:t>
            </a:r>
          </a:p>
          <a:p>
            <a:pPr defTabSz="966612">
              <a:defRPr/>
            </a:pPr>
            <a:endParaRPr lang="en-US" sz="1300">
              <a:cs typeface="Calibri"/>
            </a:endParaRPr>
          </a:p>
          <a:p>
            <a:pPr defTabSz="966612">
              <a:defRPr/>
            </a:pPr>
            <a:r>
              <a:rPr lang="en-US" sz="1300">
                <a:cs typeface="Calibri"/>
              </a:rPr>
              <a:t>The MHS term refers to an earlier project that is no longer funded and this term does not describe the full public health response to closely connected cases. CDC no longer uses this term but since it is still used outside of CDC, I wanted to address it here. </a:t>
            </a:r>
          </a:p>
          <a:p>
            <a:pPr defTabSz="966612">
              <a:defRPr/>
            </a:pPr>
            <a:endParaRPr lang="en-US" sz="1300">
              <a:cs typeface="Calibri"/>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300" b="1">
                <a:cs typeface="Calibri"/>
              </a:rPr>
              <a:t>&lt;CLICK&gt;</a:t>
            </a:r>
          </a:p>
          <a:p>
            <a:pPr defTabSz="966612">
              <a:defRPr/>
            </a:pPr>
            <a:r>
              <a:rPr lang="en-US" sz="1300">
                <a:cs typeface="Calibri"/>
              </a:rPr>
              <a:t>I have heard some people say that it sounds scary and science-y. </a:t>
            </a:r>
          </a:p>
          <a:p>
            <a:pPr defTabSz="966612">
              <a:defRPr/>
            </a:pPr>
            <a:endParaRPr lang="en-US" sz="1300">
              <a:cs typeface="Calibri"/>
            </a:endParaRPr>
          </a:p>
          <a:p>
            <a:pPr defTabSz="966612">
              <a:defRPr/>
            </a:pPr>
            <a:r>
              <a:rPr lang="en-US" sz="1300">
                <a:cs typeface="Calibri"/>
              </a:rPr>
              <a:t>This is understandable. The public health community started using it because </a:t>
            </a:r>
            <a:r>
              <a:rPr lang="en-US" sz="1300" b="1">
                <a:cs typeface="Calibri"/>
              </a:rPr>
              <a:t>&lt;SLOW&gt; </a:t>
            </a:r>
            <a:r>
              <a:rPr lang="en-US" sz="1300">
                <a:cs typeface="Calibri"/>
              </a:rPr>
              <a:t>the molecular data – the genetic patterns of particular strains of HIV (not people), also called genotypes – are what is reported from the labs to the health departments as a part of HIV surveillance. It is the </a:t>
            </a:r>
            <a:r>
              <a:rPr lang="en-US" sz="1300" u="none">
                <a:cs typeface="Calibri"/>
              </a:rPr>
              <a:t>case </a:t>
            </a:r>
            <a:r>
              <a:rPr lang="en-US" sz="1300">
                <a:cs typeface="Calibri"/>
              </a:rPr>
              <a:t>reporting of molecular information about strains of HIV.</a:t>
            </a:r>
          </a:p>
          <a:p>
            <a:pPr defTabSz="966612">
              <a:defRPr/>
            </a:pPr>
            <a:endParaRPr lang="en-US" sz="1300">
              <a:cs typeface="Calibri"/>
            </a:endParaRPr>
          </a:p>
          <a:p>
            <a:pPr defTabSz="966612">
              <a:defRPr/>
            </a:pPr>
            <a:r>
              <a:rPr lang="en-US" sz="1300">
                <a:cs typeface="Calibri"/>
              </a:rPr>
              <a:t>But, as we started using that information to identify groups of people with related HIV strains - called clusters, and, put it in the context of other ways to identify these related cases, (from providers and others in the community that I described a few slides ago), and then, respond to that information, we started using the broader term: </a:t>
            </a:r>
            <a:r>
              <a:rPr lang="en-US" sz="1300" u="sng">
                <a:cs typeface="Calibri"/>
              </a:rPr>
              <a:t>Cluster detection and response</a:t>
            </a:r>
            <a:r>
              <a:rPr lang="en-US" sz="1300" u="none">
                <a:cs typeface="Calibri"/>
              </a:rPr>
              <a:t>.</a:t>
            </a:r>
            <a:r>
              <a:rPr lang="en-US" sz="1300" u="sng">
                <a:cs typeface="Calibri"/>
              </a:rPr>
              <a:t> </a:t>
            </a:r>
          </a:p>
          <a:p>
            <a:pPr defTabSz="966612">
              <a:defRPr/>
            </a:pPr>
            <a:endParaRPr lang="en-US" sz="1300" u="sng">
              <a:cs typeface="Calibri"/>
            </a:endParaRPr>
          </a:p>
          <a:p>
            <a:pPr marL="0" indent="0">
              <a:buNone/>
            </a:pPr>
            <a:r>
              <a:rPr lang="en-US" sz="1300" u="none">
                <a:cs typeface="Calibri"/>
              </a:rPr>
              <a:t>1) </a:t>
            </a:r>
            <a:r>
              <a:rPr lang="en-US" sz="1300" u="sng">
                <a:cs typeface="Calibri"/>
              </a:rPr>
              <a:t>Cluster detection</a:t>
            </a:r>
            <a:r>
              <a:rPr lang="en-US" sz="1300" u="none">
                <a:cs typeface="Calibri"/>
              </a:rPr>
              <a:t> </a:t>
            </a:r>
            <a:r>
              <a:rPr lang="en-US" sz="1300">
                <a:cs typeface="Calibri"/>
              </a:rPr>
              <a:t>includes all ways of detecting or identifying groups of people with related HIV strains. As I discussed above other methods include </a:t>
            </a:r>
          </a:p>
          <a:p>
            <a:pPr marL="800100" lvl="1" indent="-342900">
              <a:buFont typeface="+mj-lt"/>
              <a:buAutoNum type="alphaLcPeriod"/>
            </a:pPr>
            <a:r>
              <a:rPr lang="en-US" sz="1300"/>
              <a:t>Providers and community-based organizations who may notice an increase and let the health department know what they are seeing</a:t>
            </a:r>
          </a:p>
          <a:p>
            <a:pPr marL="800100" lvl="1" indent="-342900">
              <a:buFont typeface="+mj-lt"/>
              <a:buAutoNum type="alphaLcPeriod"/>
            </a:pPr>
            <a:r>
              <a:rPr lang="en-US" sz="1300"/>
              <a:t>Partner services who work with newly diagnosed people, may notice an unusual increase</a:t>
            </a:r>
          </a:p>
          <a:p>
            <a:pPr marL="800100" lvl="1" indent="-342900">
              <a:buFont typeface="+mj-lt"/>
              <a:buAutoNum type="alphaLcPeriod"/>
            </a:pPr>
            <a:r>
              <a:rPr lang="en-US" sz="1300"/>
              <a:t>Health department HIV surveillance staff may see some unusual trends in what is being reported</a:t>
            </a:r>
          </a:p>
          <a:p>
            <a:endParaRPr lang="en-US" sz="1300"/>
          </a:p>
          <a:p>
            <a:pPr defTabSz="966612">
              <a:defRPr/>
            </a:pPr>
            <a:endParaRPr lang="en-US" sz="1300">
              <a:cs typeface="Calibri"/>
            </a:endParaRPr>
          </a:p>
          <a:p>
            <a:pPr marL="0" indent="0" defTabSz="966612">
              <a:buFont typeface="+mj-lt"/>
              <a:buNone/>
              <a:defRPr/>
            </a:pPr>
            <a:r>
              <a:rPr lang="en-US" sz="1300" u="none">
                <a:cs typeface="Calibri"/>
              </a:rPr>
              <a:t>2) </a:t>
            </a:r>
            <a:r>
              <a:rPr lang="en-US" sz="1300" u="sng">
                <a:cs typeface="Calibri"/>
              </a:rPr>
              <a:t>Cluster Response</a:t>
            </a:r>
            <a:r>
              <a:rPr lang="en-US" sz="1300" u="none">
                <a:cs typeface="Calibri"/>
              </a:rPr>
              <a:t> </a:t>
            </a:r>
            <a:r>
              <a:rPr lang="en-US" sz="1300">
                <a:cs typeface="Calibri"/>
              </a:rPr>
              <a:t>is the essential work that is done after the cluster is identified. It is responding to the information in a way that effectively prevents further transmission</a:t>
            </a:r>
            <a:r>
              <a:rPr lang="en-US" sz="1300" baseline="0">
                <a:cs typeface="Calibri"/>
              </a:rPr>
              <a:t> of HIV </a:t>
            </a:r>
            <a:r>
              <a:rPr lang="en-US" sz="1300">
                <a:cs typeface="Calibri"/>
              </a:rPr>
              <a:t>and supports those people living with HIV to help them get access to medical and other care that works for them, to support their health and decrease the likelihood of transmitting it to someone else.</a:t>
            </a:r>
          </a:p>
          <a:p>
            <a:pPr defTabSz="966612">
              <a:defRPr/>
            </a:pPr>
            <a:endParaRPr lang="en-US" sz="1300">
              <a:cs typeface="Calibri"/>
            </a:endParaRPr>
          </a:p>
          <a:p>
            <a:pPr defTabSz="966612">
              <a:defRPr/>
            </a:pPr>
            <a:r>
              <a:rPr lang="en-US" sz="1300">
                <a:cs typeface="Calibri"/>
              </a:rPr>
              <a:t>Some people object to the term cluster – it is not meant to dehumanize or objectify people but to describe a relationship among them. For the purposes of preventing the spread of HIV and helping people living with HIV connect to care, it helps to know if individuals are part of a cluster.</a:t>
            </a:r>
          </a:p>
          <a:p>
            <a:pPr defTabSz="966612">
              <a:defRPr/>
            </a:pPr>
            <a:endParaRPr lang="en-US" sz="1300">
              <a:cs typeface="Calibri"/>
            </a:endParaRPr>
          </a:p>
          <a:p>
            <a:pPr defTabSz="966612">
              <a:defRPr/>
            </a:pPr>
            <a:r>
              <a:rPr lang="en-US" sz="1300">
                <a:cs typeface="Calibri"/>
              </a:rPr>
              <a:t>People are more familiar with the term outbreak and, during part 2, we will discuss the differences between a cluster and an outbreak but, briefly, outbreaks are larger</a:t>
            </a:r>
            <a:r>
              <a:rPr lang="en-US" sz="1300" baseline="0">
                <a:cs typeface="Calibri"/>
              </a:rPr>
              <a:t> and, generally, have a wider impact on the community</a:t>
            </a:r>
            <a:r>
              <a:rPr lang="en-US" sz="1300">
                <a:cs typeface="Calibri"/>
              </a:rPr>
              <a:t>.</a:t>
            </a:r>
          </a:p>
          <a:p>
            <a:pPr defTabSz="966612">
              <a:defRPr/>
            </a:pPr>
            <a:endParaRPr lang="en-US" sz="1300">
              <a:cs typeface="Calibri"/>
            </a:endParaRPr>
          </a:p>
          <a:p>
            <a:pPr defTabSz="966612">
              <a:defRPr/>
            </a:pPr>
            <a:r>
              <a:rPr lang="en-US" sz="1300">
                <a:cs typeface="Calibri"/>
              </a:rPr>
              <a:t>I hope this slide was helpful. </a:t>
            </a:r>
          </a:p>
        </p:txBody>
      </p:sp>
      <p:sp>
        <p:nvSpPr>
          <p:cNvPr id="4" name="Slide Number Placeholder 3"/>
          <p:cNvSpPr>
            <a:spLocks noGrp="1"/>
          </p:cNvSpPr>
          <p:nvPr>
            <p:ph type="sldNum" sz="quarter" idx="5"/>
          </p:nvPr>
        </p:nvSpPr>
        <p:spPr/>
        <p:txBody>
          <a:bodyPr/>
          <a:lstStyle/>
          <a:p>
            <a:fld id="{E7210376-4FB3-4079-A926-CD40E1E62342}" type="slidenum">
              <a:rPr lang="en-US" smtClean="0"/>
              <a:t>40</a:t>
            </a:fld>
            <a:endParaRPr lang="en-US"/>
          </a:p>
        </p:txBody>
      </p:sp>
    </p:spTree>
    <p:extLst>
      <p:ext uri="{BB962C8B-B14F-4D97-AF65-F5344CB8AC3E}">
        <p14:creationId xmlns:p14="http://schemas.microsoft.com/office/powerpoint/2010/main" val="171250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5"/>
              </a:spcAft>
            </a:pPr>
            <a:r>
              <a:rPr lang="en-US" b="1"/>
              <a:t>NOTE: Insert jurisdiction-specific dates to this slide. </a:t>
            </a:r>
          </a:p>
          <a:p>
            <a:pPr>
              <a:lnSpc>
                <a:spcPct val="107000"/>
              </a:lnSpc>
              <a:spcAft>
                <a:spcPts val="825"/>
              </a:spcAft>
            </a:pPr>
            <a:endParaRPr lang="en-US"/>
          </a:p>
          <a:p>
            <a:pPr>
              <a:lnSpc>
                <a:spcPct val="107000"/>
              </a:lnSpc>
              <a:spcAft>
                <a:spcPts val="825"/>
              </a:spcAft>
            </a:pPr>
            <a:r>
              <a:rPr lang="en-US"/>
              <a:t>Today’s </a:t>
            </a:r>
            <a:r>
              <a:rPr lang="en-US">
                <a:latin typeface="Calibri"/>
                <a:cs typeface="Calibri"/>
              </a:rPr>
              <a:t>presentation is</a:t>
            </a:r>
            <a:r>
              <a:rPr lang="en-US">
                <a:latin typeface="Calibri"/>
                <a:ea typeface="Calibri" panose="020F0502020204030204" pitchFamily="34" charset="0"/>
                <a:cs typeface="Calibri"/>
              </a:rPr>
              <a:t> Part 1 of a three-part learning series. Each day is a blend of presentation slides and interactive discussion-based components. If you’re unable to attend all three days, the slides will be shared after the workshop concludes.</a:t>
            </a:r>
          </a:p>
          <a:p>
            <a:pPr>
              <a:lnSpc>
                <a:spcPct val="107000"/>
              </a:lnSpc>
              <a:spcAft>
                <a:spcPts val="825"/>
              </a:spcAft>
            </a:pPr>
            <a:endParaRPr lang="en-US">
              <a:latin typeface="Calibri" panose="020F0502020204030204" pitchFamily="34" charset="0"/>
              <a:ea typeface="Calibri" panose="020F0502020204030204" pitchFamily="34" charset="0"/>
            </a:endParaRPr>
          </a:p>
          <a:p>
            <a:pPr>
              <a:lnSpc>
                <a:spcPct val="150000"/>
              </a:lnSpc>
              <a:spcAft>
                <a:spcPts val="800"/>
              </a:spcAft>
            </a:pPr>
            <a:r>
              <a:rPr lang="en-US" sz="1200">
                <a:effectLst/>
                <a:latin typeface="Calibri"/>
                <a:ea typeface="Calibri" panose="020F0502020204030204" pitchFamily="34" charset="0"/>
                <a:cs typeface="Calibri"/>
              </a:rPr>
              <a:t>The series is divided into three parts, and today we will focus on the basics of public health, HIV surveillance, and detecting HIV clusters. Part 2 will focus on the HD and partner response to HIV clusters, and the roles that HDs and community/provider partners each play in this activity. Part 3 will discuss policy issues around the implementation of HIV cluster response, along with a discussion of stigma’s role in HIV cluster detection and response.</a:t>
            </a:r>
          </a:p>
          <a:p>
            <a:pPr marL="0" marR="0">
              <a:lnSpc>
                <a:spcPct val="150000"/>
              </a:lnSpc>
              <a:spcBef>
                <a:spcPts val="0"/>
              </a:spcBef>
              <a:spcAft>
                <a:spcPts val="800"/>
              </a:spcAft>
            </a:pPr>
            <a:endParaRPr lang="en-US" sz="1200">
              <a:effectLst/>
              <a:latin typeface="Calibri" panose="020F0502020204030204" pitchFamily="34" charset="0"/>
              <a:ea typeface="Calibri" panose="020F0502020204030204" pitchFamily="34" charset="0"/>
              <a:cs typeface="Calibri"/>
            </a:endParaRPr>
          </a:p>
          <a:p>
            <a:pPr>
              <a:lnSpc>
                <a:spcPct val="107000"/>
              </a:lnSpc>
              <a:spcAft>
                <a:spcPts val="825"/>
              </a:spcAft>
            </a:pPr>
            <a:endParaRPr lang="en-US">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5</a:t>
            </a:fld>
            <a:endParaRPr lang="en-US"/>
          </a:p>
        </p:txBody>
      </p:sp>
    </p:spTree>
    <p:extLst>
      <p:ext uri="{BB962C8B-B14F-4D97-AF65-F5344CB8AC3E}">
        <p14:creationId xmlns:p14="http://schemas.microsoft.com/office/powerpoint/2010/main" val="893725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Ok let’s go on to how we identify molecular clusters, that is, groups of people with similar HIV sequences.</a:t>
            </a:r>
          </a:p>
          <a:p>
            <a:endParaRPr lang="en-US"/>
          </a:p>
          <a:p>
            <a:endParaRPr lang="en-US"/>
          </a:p>
          <a:p>
            <a:r>
              <a:rPr lang="en-US"/>
              <a:t>When we talk about molecular</a:t>
            </a:r>
            <a:r>
              <a:rPr lang="en-US" baseline="0"/>
              <a:t> HIV sequence data, it’s helpful to understand just a bit about the molecular epidemiology of HIV and how that </a:t>
            </a:r>
          </a:p>
          <a:p>
            <a:r>
              <a:rPr lang="en-US" baseline="0"/>
              <a:t>information is used to identify clusters. </a:t>
            </a:r>
          </a:p>
          <a:p>
            <a:endParaRPr lang="en-US" baseline="0"/>
          </a:p>
          <a:p>
            <a:endParaRPr lang="en-US" baseline="0"/>
          </a:p>
          <a:p>
            <a:r>
              <a:rPr lang="en-US" baseline="0"/>
              <a:t>Like most viruses, HIV changes over time. It evolves a little differently in each person </a:t>
            </a:r>
          </a:p>
          <a:p>
            <a:endParaRPr lang="en-US" baseline="0"/>
          </a:p>
          <a:p>
            <a:r>
              <a:rPr lang="en-US" baseline="0"/>
              <a:t>Our Molecular HIV analysis compares HIV sequences to determine where they are very similar.</a:t>
            </a:r>
          </a:p>
          <a:p>
            <a:endParaRPr lang="en-US" baseline="0"/>
          </a:p>
          <a:p>
            <a:r>
              <a:rPr lang="en-US" sz="1200"/>
              <a:t>When a group of people have sequences that are very similar, that tells us that they probably got HIV around the same time, likely in the past 2-3 years, and that there are some similarities. </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Groups of people with similar sequences are often referred to as “clusters” </a:t>
            </a:r>
          </a:p>
          <a:p>
            <a:endParaRPr lang="en-US" sz="1200"/>
          </a:p>
          <a:p>
            <a:r>
              <a:rPr lang="en-US" sz="1200"/>
              <a:t>It does not tell us the direction of transmission between specific people.</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goal is to understand where more services are needed, not to focus on blame or point fingers </a:t>
            </a:r>
          </a:p>
          <a:p>
            <a:endParaRPr lang="en-US" sz="1200"/>
          </a:p>
          <a:p>
            <a:pPr marL="0" indent="0">
              <a:spcBef>
                <a:spcPts val="0"/>
              </a:spcBef>
              <a:buNone/>
            </a:pPr>
            <a:r>
              <a:rPr lang="en-US" sz="1200"/>
              <a:t>            </a:t>
            </a:r>
            <a:endParaRPr lang="en-US"/>
          </a:p>
          <a:p>
            <a:endParaRPr lang="en-US" baseline="0"/>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41</a:t>
            </a:fld>
            <a:endParaRPr lang="en-US"/>
          </a:p>
        </p:txBody>
      </p:sp>
    </p:spTree>
    <p:extLst>
      <p:ext uri="{BB962C8B-B14F-4D97-AF65-F5344CB8AC3E}">
        <p14:creationId xmlns:p14="http://schemas.microsoft.com/office/powerpoint/2010/main" val="1397271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when we detect clusters that appear small, the actual transmission networks are usually quite a bit larger. Some preliminary data are estimating that the people with sequences detected in a cluster [CLICK] represent only about 1/4 of people with HIV in the underlying transmission network. Other people [CLICK] have been diagnosed but aren’t detected as being in the cluster for various reasons, for instance they do not have a sequence or were diagnosed more than 3 years ago. </a:t>
            </a:r>
          </a:p>
          <a:p>
            <a:endParaRPr lang="en-US"/>
          </a:p>
          <a:p>
            <a:r>
              <a:rPr lang="en-US"/>
              <a:t>More than a third of persons [CLICK] are estimated to be undiagnosed. </a:t>
            </a:r>
          </a:p>
          <a:p>
            <a:endParaRPr lang="en-US"/>
          </a:p>
          <a:p>
            <a:r>
              <a:rPr lang="en-US"/>
              <a:t>[CLICK] Beyond the people in the cluster with HIV, there are others who share the sexual or drug using network and who do not have HIV but would be priority candidates for </a:t>
            </a:r>
            <a:r>
              <a:rPr lang="en-US" err="1"/>
              <a:t>PrEP</a:t>
            </a:r>
            <a:r>
              <a:rPr lang="en-US"/>
              <a:t> (for example). </a:t>
            </a:r>
          </a:p>
          <a:p>
            <a:r>
              <a:rPr lang="en-US"/>
              <a:t>________________________________</a:t>
            </a:r>
          </a:p>
          <a:p>
            <a:r>
              <a:rPr lang="en-US"/>
              <a:t>[Extra info]</a:t>
            </a:r>
          </a:p>
          <a:p>
            <a:r>
              <a:rPr lang="en-US"/>
              <a:t>¼ = diagnosed with sequence (12)</a:t>
            </a:r>
          </a:p>
          <a:p>
            <a:r>
              <a:rPr lang="en-US"/>
              <a:t>36% = undiagnosed (17)</a:t>
            </a:r>
          </a:p>
          <a:p>
            <a:r>
              <a:rPr lang="en-US"/>
              <a:t>Diagnosed no sequence (19)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42</a:t>
            </a:fld>
            <a:endParaRPr lang="en-US"/>
          </a:p>
        </p:txBody>
      </p:sp>
    </p:spTree>
    <p:extLst>
      <p:ext uri="{BB962C8B-B14F-4D97-AF65-F5344CB8AC3E}">
        <p14:creationId xmlns:p14="http://schemas.microsoft.com/office/powerpoint/2010/main" val="2069472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aseline="0"/>
              <a:t>Here is another version for visualizing these networks.</a:t>
            </a:r>
          </a:p>
          <a:p>
            <a:pPr defTabSz="966612">
              <a:defRPr/>
            </a:pPr>
            <a:endParaRPr lang="en-US" sz="1200" baseline="0"/>
          </a:p>
          <a:p>
            <a:pPr defTabSz="966612">
              <a:defRPr/>
            </a:pPr>
            <a:r>
              <a:rPr lang="en-US" sz="1200" baseline="0"/>
              <a:t>Focusing extra attention on these networks can help us to see what resources are needed and target our outreach efforts. For instance, by contacting partners of people in the network, </a:t>
            </a:r>
          </a:p>
          <a:p>
            <a:pPr defTabSz="966612">
              <a:defRPr/>
            </a:pPr>
            <a:endParaRPr lang="en-US" sz="1200" b="1" baseline="0"/>
          </a:p>
          <a:p>
            <a:pPr defTabSz="966612">
              <a:defRPr/>
            </a:pPr>
            <a:r>
              <a:rPr lang="en-US" sz="1200" b="1" baseline="0"/>
              <a:t>[CLICK]</a:t>
            </a:r>
          </a:p>
          <a:p>
            <a:pPr defTabSz="966612">
              <a:defRPr/>
            </a:pPr>
            <a:endParaRPr lang="en-US" sz="1200" baseline="0"/>
          </a:p>
          <a:p>
            <a:pPr defTabSz="966612">
              <a:defRPr/>
            </a:pPr>
            <a:r>
              <a:rPr lang="en-US" sz="1200" baseline="0"/>
              <a:t>we can work to identify other people who might not have known they had HIV or…</a:t>
            </a:r>
          </a:p>
          <a:p>
            <a:pPr defTabSz="966612">
              <a:defRPr/>
            </a:pPr>
            <a:endParaRPr lang="en-US" sz="1200" baseline="0"/>
          </a:p>
          <a:p>
            <a:pPr defTabSz="966612">
              <a:defRPr/>
            </a:pPr>
            <a:r>
              <a:rPr lang="en-US" sz="1200" b="1" baseline="0"/>
              <a:t>[CLICK]</a:t>
            </a:r>
          </a:p>
          <a:p>
            <a:pPr defTabSz="966612">
              <a:defRPr/>
            </a:pPr>
            <a:endParaRPr lang="en-US" sz="1200" baseline="0"/>
          </a:p>
          <a:p>
            <a:pPr defTabSz="966612">
              <a:defRPr/>
            </a:pPr>
            <a:r>
              <a:rPr lang="en-US" sz="1200" baseline="0"/>
              <a:t>…help people who are at high risk of acquiring HIV, avoid getting HIV.  </a:t>
            </a:r>
          </a:p>
          <a:p>
            <a:pPr defTabSz="966612">
              <a:defRPr/>
            </a:pPr>
            <a:endParaRPr lang="en-US" sz="1200" baseline="0"/>
          </a:p>
          <a:p>
            <a:pPr defTabSz="966612">
              <a:defRPr/>
            </a:pPr>
            <a:r>
              <a:rPr lang="en-US" sz="1200" b="0" baseline="0"/>
              <a:t>This slide reflects the actual intervention that we can do with people who are identified as part of a network,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200" b="1" baseline="0"/>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baseline="0"/>
              <a:t>[CLICK]</a:t>
            </a:r>
          </a:p>
          <a:p>
            <a:pPr defTabSz="966612">
              <a:defRPr/>
            </a:pPr>
            <a:endParaRPr lang="en-US" sz="1200" b="0" baseline="0"/>
          </a:p>
          <a:p>
            <a:pPr defTabSz="966612">
              <a:defRPr/>
            </a:pPr>
            <a:r>
              <a:rPr lang="en-US" sz="1200" b="0" baseline="0"/>
              <a:t>which is to </a:t>
            </a:r>
          </a:p>
          <a:p>
            <a:pPr marL="171450" indent="-171450" defTabSz="966612">
              <a:buFont typeface="Arial" panose="020B0604020202020204" pitchFamily="34" charset="0"/>
              <a:buChar char="•"/>
              <a:defRPr/>
            </a:pPr>
            <a:r>
              <a:rPr lang="en-US" sz="1200" b="0" baseline="0"/>
              <a:t>Reach out to the network to </a:t>
            </a:r>
          </a:p>
          <a:p>
            <a:pPr marL="171450" indent="-171450" defTabSz="966612">
              <a:buFont typeface="Arial" panose="020B0604020202020204" pitchFamily="34" charset="0"/>
              <a:buChar char="•"/>
              <a:defRPr/>
            </a:pPr>
            <a:r>
              <a:rPr lang="en-US" sz="1200" b="0" baseline="0"/>
              <a:t>Provide linkage to the services they may need, </a:t>
            </a:r>
          </a:p>
          <a:p>
            <a:pPr marL="171450" indent="-171450" defTabSz="966612">
              <a:buFont typeface="Arial" panose="020B0604020202020204" pitchFamily="34" charset="0"/>
              <a:buChar char="•"/>
              <a:defRPr/>
            </a:pPr>
            <a:r>
              <a:rPr lang="en-US" sz="1200" b="0" baseline="0"/>
              <a:t>Understand barriers to care and prevention and </a:t>
            </a:r>
          </a:p>
          <a:p>
            <a:pPr marL="171450" indent="-171450" defTabSz="966612">
              <a:buFont typeface="Arial" panose="020B0604020202020204" pitchFamily="34" charset="0"/>
              <a:buChar char="•"/>
              <a:defRPr/>
            </a:pPr>
            <a:r>
              <a:rPr lang="en-US" sz="1200" b="0" baseline="0"/>
              <a:t>Develop approaches to overcome them.</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43</a:t>
            </a:fld>
            <a:endParaRPr lang="en-US"/>
          </a:p>
        </p:txBody>
      </p:sp>
    </p:spTree>
    <p:extLst>
      <p:ext uri="{BB962C8B-B14F-4D97-AF65-F5344CB8AC3E}">
        <p14:creationId xmlns:p14="http://schemas.microsoft.com/office/powerpoint/2010/main" val="1532392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Part of why this work is integrated into the Ending the HIV Epidemic plan and the CDC Strategic Plan is that transmission in these clusters can be quite rapid.</a:t>
            </a:r>
          </a:p>
          <a:p>
            <a:endParaRPr lang="en-US" sz="1200"/>
          </a:p>
          <a:p>
            <a:r>
              <a:rPr lang="en-US" sz="1200"/>
              <a:t>In general, the HIV transmission rate in the United</a:t>
            </a:r>
            <a:r>
              <a:rPr lang="en-US" sz="1200" baseline="0"/>
              <a:t> States is approximately 4 transmissions per 100 people living with HIV per year.</a:t>
            </a:r>
          </a:p>
        </p:txBody>
      </p:sp>
      <p:sp>
        <p:nvSpPr>
          <p:cNvPr id="4" name="Slide Number Placeholder 3"/>
          <p:cNvSpPr>
            <a:spLocks noGrp="1"/>
          </p:cNvSpPr>
          <p:nvPr>
            <p:ph type="sldNum" sz="quarter" idx="5"/>
          </p:nvPr>
        </p:nvSpPr>
        <p:spPr/>
        <p:txBody>
          <a:bodyPr/>
          <a:lstStyle/>
          <a:p>
            <a:fld id="{E7210376-4FB3-4079-A926-CD40E1E62342}" type="slidenum">
              <a:rPr lang="en-US" smtClean="0"/>
              <a:t>44</a:t>
            </a:fld>
            <a:endParaRPr lang="en-US"/>
          </a:p>
        </p:txBody>
      </p:sp>
    </p:spTree>
    <p:extLst>
      <p:ext uri="{BB962C8B-B14F-4D97-AF65-F5344CB8AC3E}">
        <p14:creationId xmlns:p14="http://schemas.microsoft.com/office/powerpoint/2010/main" val="2450095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This slide portrays the range of transmission rates that CDC measured in the first 60 priority clusters that they helped investigate. Rates ranged from 21 to as high as 132 transmission events per 100 persons living with HIV, indicating the importance of rapid intervention to stop transmission in these networks.</a:t>
            </a:r>
            <a:endParaRPr lang="en-US" sz="1200"/>
          </a:p>
        </p:txBody>
      </p:sp>
      <p:sp>
        <p:nvSpPr>
          <p:cNvPr id="4" name="Slide Number Placeholder 3"/>
          <p:cNvSpPr>
            <a:spLocks noGrp="1"/>
          </p:cNvSpPr>
          <p:nvPr>
            <p:ph type="sldNum" sz="quarter" idx="5"/>
          </p:nvPr>
        </p:nvSpPr>
        <p:spPr/>
        <p:txBody>
          <a:bodyPr/>
          <a:lstStyle/>
          <a:p>
            <a:fld id="{E7210376-4FB3-4079-A926-CD40E1E62342}" type="slidenum">
              <a:rPr lang="en-US" smtClean="0"/>
              <a:t>45</a:t>
            </a:fld>
            <a:endParaRPr lang="en-US"/>
          </a:p>
        </p:txBody>
      </p:sp>
    </p:spTree>
    <p:extLst>
      <p:ext uri="{BB962C8B-B14F-4D97-AF65-F5344CB8AC3E}">
        <p14:creationId xmlns:p14="http://schemas.microsoft.com/office/powerpoint/2010/main" val="3224640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I’ll start to wrap up our session today with a few slides about visualizing HIV clusters</a:t>
            </a:r>
          </a:p>
        </p:txBody>
      </p:sp>
      <p:sp>
        <p:nvSpPr>
          <p:cNvPr id="4" name="Slide Number Placeholder 3"/>
          <p:cNvSpPr>
            <a:spLocks noGrp="1"/>
          </p:cNvSpPr>
          <p:nvPr>
            <p:ph type="sldNum" sz="quarter" idx="5"/>
          </p:nvPr>
        </p:nvSpPr>
        <p:spPr/>
        <p:txBody>
          <a:bodyPr/>
          <a:lstStyle/>
          <a:p>
            <a:fld id="{E7210376-4FB3-4079-A926-CD40E1E62342}" type="slidenum">
              <a:rPr lang="en-US" smtClean="0"/>
              <a:t>46</a:t>
            </a:fld>
            <a:endParaRPr lang="en-US"/>
          </a:p>
        </p:txBody>
      </p:sp>
    </p:spTree>
    <p:extLst>
      <p:ext uri="{BB962C8B-B14F-4D97-AF65-F5344CB8AC3E}">
        <p14:creationId xmlns:p14="http://schemas.microsoft.com/office/powerpoint/2010/main" val="781840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planning a response to a smaller cluster, it might be tempting only to focus on linking the people identified as part of the cluster to services—for example, linkage to care. This is an important first step, but  [CLICK] we also want to make sure that the people in the broader underlying transmission network have access to needed services, Network level interventions might be things like, social network strategies or enhanced partner services.  It is also important [CLICK] to think about systems-level changes that might be needed, to make sure that we can continue to reach people with similar characteristics to those in the cluster. In the next slide I  provide an example of a HD that has done this in a way that is hopefully manageable and not overwhelming.</a:t>
            </a:r>
          </a:p>
          <a:p>
            <a:endParaRPr lang="en-US"/>
          </a:p>
          <a:p>
            <a:r>
              <a:rPr lang="en-US"/>
              <a:t>Even though we talk about these as different levels, there’s not always a clear distinction—expanded partner services can help bring people into care and can also help better understand the network. Addressing systemic gaps in services, such as expanding testing in emergency departments, linking people to needed services such as housing or food, or offering more gender- or language-inclusive services are examples of interventions that can better serve those in the network as well as making lasting changes so that programs can effectively serve their communities.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47</a:t>
            </a:fld>
            <a:endParaRPr lang="en-US"/>
          </a:p>
        </p:txBody>
      </p:sp>
    </p:spTree>
    <p:extLst>
      <p:ext uri="{BB962C8B-B14F-4D97-AF65-F5344CB8AC3E}">
        <p14:creationId xmlns:p14="http://schemas.microsoft.com/office/powerpoint/2010/main" val="811739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putting this slide back up as a reminder that the individuals shown in the first level in the previous slide include all of these – not just those individuals shown in the darkest colored circles whose HIV diagnosis led us to identify the cluster initially.</a:t>
            </a:r>
          </a:p>
          <a:p>
            <a:r>
              <a:rPr lang="en-US"/>
              <a:t>________________________________</a:t>
            </a:r>
          </a:p>
          <a:p>
            <a:r>
              <a:rPr lang="en-US"/>
              <a:t>[Extra info]</a:t>
            </a:r>
          </a:p>
          <a:p>
            <a:r>
              <a:rPr lang="en-US"/>
              <a:t>¼ = diagnosed with sequence (12)</a:t>
            </a:r>
          </a:p>
          <a:p>
            <a:r>
              <a:rPr lang="en-US"/>
              <a:t>36% = undiagnosed (17)</a:t>
            </a:r>
          </a:p>
          <a:p>
            <a:r>
              <a:rPr lang="en-US"/>
              <a:t>Diagnosed no sequence (19)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48</a:t>
            </a:fld>
            <a:endParaRPr lang="en-US"/>
          </a:p>
        </p:txBody>
      </p:sp>
    </p:spTree>
    <p:extLst>
      <p:ext uri="{BB962C8B-B14F-4D97-AF65-F5344CB8AC3E}">
        <p14:creationId xmlns:p14="http://schemas.microsoft.com/office/powerpoint/2010/main" val="2959115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latin typeface="+mn-lt"/>
              </a:rPr>
              <a:t>This slide shares a real-world example of the value of molecular data and how it can provide information to overlay on the other ways to identify clusters that I talked about earlier. It enhances and focuses the PH response to rapid HIV transmission clusters.</a:t>
            </a:r>
          </a:p>
          <a:p>
            <a:pPr defTabSz="966612">
              <a:defRPr/>
            </a:pPr>
            <a:endParaRPr lang="en-US" sz="1200">
              <a:latin typeface="+mn-lt"/>
            </a:endParaRPr>
          </a:p>
          <a:p>
            <a:pPr defTabSz="966612">
              <a:defRPr/>
            </a:pPr>
            <a:r>
              <a:rPr lang="en-US" sz="1200">
                <a:latin typeface="+mn-lt"/>
              </a:rPr>
              <a:t>I know you can’t see details of the graph, but it is enough to know that along the horizontal axis on the bottom are dates between 2015 and 2018. </a:t>
            </a:r>
          </a:p>
          <a:p>
            <a:pPr defTabSz="966612">
              <a:defRPr/>
            </a:pPr>
            <a:endParaRPr lang="en-US" sz="1200">
              <a:latin typeface="+mn-lt"/>
            </a:endParaRPr>
          </a:p>
          <a:p>
            <a:pPr defTabSz="966612">
              <a:defRPr/>
            </a:pPr>
            <a:r>
              <a:rPr lang="en-US" sz="1200">
                <a:latin typeface="+mn-lt"/>
              </a:rPr>
              <a:t>The height of each bar is the number of cases and the line going up is the cumulative number of cases growing from 0 in January 2015 to about 130 people in May 2018</a:t>
            </a:r>
          </a:p>
          <a:p>
            <a:pPr defTabSz="966612">
              <a:defRPr/>
            </a:pPr>
            <a:endParaRPr lang="en-US" sz="1200">
              <a:latin typeface="+mn-lt"/>
            </a:endParaRPr>
          </a:p>
          <a:p>
            <a:pPr defTabSz="966612">
              <a:defRPr/>
            </a:pPr>
            <a:r>
              <a:rPr lang="en-US" sz="1200">
                <a:latin typeface="+mn-lt"/>
              </a:rPr>
              <a:t>This is from an article that was published in CDC’s March 15, 2019 Morbidity and Mortality Weekly Report (usually call the MMWR) about an outbreak in Massachusetts. This mostly affected people who inject drugs in one region of the state. </a:t>
            </a:r>
          </a:p>
          <a:p>
            <a:pPr defTabSz="966612">
              <a:defRPr/>
            </a:pPr>
            <a:endParaRPr lang="en-US" sz="1200" b="1">
              <a:latin typeface="+mn-lt"/>
            </a:endParaRPr>
          </a:p>
          <a:p>
            <a:pPr defTabSz="966612">
              <a:defRPr/>
            </a:pPr>
            <a:r>
              <a:rPr lang="en-US" sz="1200" b="1">
                <a:latin typeface="+mn-lt"/>
              </a:rPr>
              <a:t>SLOW</a:t>
            </a:r>
          </a:p>
          <a:p>
            <a:pPr defTabSz="966612">
              <a:defRPr/>
            </a:pPr>
            <a:r>
              <a:rPr lang="en-US" sz="1200">
                <a:latin typeface="+mn-lt"/>
              </a:rPr>
              <a:t>How were people in this outbreak identified?</a:t>
            </a:r>
          </a:p>
          <a:p>
            <a:pPr defTabSz="966612">
              <a:defRPr/>
            </a:pPr>
            <a:endParaRPr lang="en-US" sz="1200">
              <a:latin typeface="+mn-lt"/>
            </a:endParaRPr>
          </a:p>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&lt;CLICK&gt;</a:t>
            </a:r>
          </a:p>
          <a:p>
            <a:pPr defTabSz="966612">
              <a:defRPr/>
            </a:pPr>
            <a:endParaRPr lang="en-US" sz="1200">
              <a:latin typeface="+mn-lt"/>
            </a:endParaRPr>
          </a:p>
          <a:p>
            <a:pPr defTabSz="966612">
              <a:defRPr/>
            </a:pPr>
            <a:r>
              <a:rPr lang="en-US" sz="1200">
                <a:latin typeface="+mn-lt"/>
              </a:rPr>
              <a:t>22% of the individuals in the transmission network of this outbreak had epidemiologic links. Which means that they were identified as an injecting or sex partner of someone else in the network or they were part of a group of people observed by field staff or providers, who noticed more infections in a short period of time and/or in a particular location. (this is one of the methods of identifying a cluster that I talked about a few slides ago). This clustering during a particular time in a particular location is also called time/space detection. </a:t>
            </a:r>
          </a:p>
          <a:p>
            <a:pPr defTabSz="966612">
              <a:defRPr/>
            </a:pPr>
            <a:endParaRPr lang="en-US" sz="1200">
              <a:latin typeface="+mn-lt"/>
            </a:endParaRPr>
          </a:p>
          <a:p>
            <a:pPr defTabSz="966612">
              <a:defRPr/>
            </a:pPr>
            <a:r>
              <a:rPr lang="en-US" sz="1200">
                <a:latin typeface="+mn-lt"/>
              </a:rPr>
              <a:t>Let me take a minute here to read the introduction in the MMWR report. It is a classic example of time/space detection.</a:t>
            </a:r>
          </a:p>
          <a:p>
            <a:pPr defTabSz="966612">
              <a:defRPr/>
            </a:pPr>
            <a:endParaRPr lang="en-US" sz="1200">
              <a:latin typeface="+mn-lt"/>
            </a:endParaRPr>
          </a:p>
          <a:p>
            <a:pPr defTabSz="966612">
              <a:defRPr/>
            </a:pPr>
            <a:r>
              <a:rPr lang="en-US" sz="1200" b="1">
                <a:latin typeface="+mn-lt"/>
              </a:rPr>
              <a:t>SLOW </a:t>
            </a:r>
            <a:r>
              <a:rPr lang="en-US" sz="1200" b="0">
                <a:latin typeface="+mn-lt"/>
              </a:rPr>
              <a:t>so what it says is </a:t>
            </a:r>
            <a:r>
              <a:rPr lang="en-US" sz="1200">
                <a:latin typeface="+mn-lt"/>
              </a:rPr>
              <a:t>“From 2000 to 2014, the number of annual diagnoses of HIV infection in Massachusetts declined 47%. &lt;ok, so we’ve have a pretty big decline over a 14-year period&gt; Then, In August 2016…..the Massachusetts Department of Public Health received reports of </a:t>
            </a:r>
            <a:r>
              <a:rPr lang="en-US" sz="1200" u="sng">
                <a:latin typeface="+mn-lt"/>
              </a:rPr>
              <a:t>five new HIV cases </a:t>
            </a:r>
            <a:r>
              <a:rPr lang="en-US" sz="1200">
                <a:latin typeface="+mn-lt"/>
              </a:rPr>
              <a:t>among persons who inject drugs from </a:t>
            </a:r>
            <a:r>
              <a:rPr lang="en-US" sz="1200" u="sng">
                <a:latin typeface="+mn-lt"/>
              </a:rPr>
              <a:t>a single community health center </a:t>
            </a:r>
            <a:r>
              <a:rPr lang="en-US" sz="1200">
                <a:latin typeface="+mn-lt"/>
              </a:rPr>
              <a:t>in the City of Lawrence. On average, less than one case per month among persons who inject drugs had been reported in Lawrence during [the preceding two years] from all providers;” this is compared to the 5 reported in one month by one provider.</a:t>
            </a:r>
          </a:p>
          <a:p>
            <a:pPr defTabSz="966612">
              <a:defRPr/>
            </a:pPr>
            <a:endParaRPr lang="en-US" sz="1200">
              <a:latin typeface="+mn-lt"/>
            </a:endParaRPr>
          </a:p>
          <a:p>
            <a:pPr defTabSz="966612">
              <a:defRPr/>
            </a:pPr>
            <a:r>
              <a:rPr lang="en-US" sz="1200">
                <a:latin typeface="+mn-lt"/>
              </a:rPr>
              <a:t>This method of detecting clusters and outbreaks is traditionally, how clusters </a:t>
            </a:r>
            <a:r>
              <a:rPr lang="en-US" sz="1200" i="1">
                <a:latin typeface="+mn-lt"/>
              </a:rPr>
              <a:t>were</a:t>
            </a:r>
            <a:r>
              <a:rPr lang="en-US" sz="1200">
                <a:latin typeface="+mn-lt"/>
              </a:rPr>
              <a:t> identified. However, with reporting of genotypes we gain a method that allows us to better understand whether cases that seem related actually are and to identify cases that we otherwise couldn’t tell were</a:t>
            </a:r>
            <a:r>
              <a:rPr lang="en-US" sz="1200" baseline="0">
                <a:latin typeface="+mn-lt"/>
              </a:rPr>
              <a:t> part of the outbreak</a:t>
            </a:r>
            <a:r>
              <a:rPr lang="en-US" sz="1200">
                <a:latin typeface="+mn-lt"/>
              </a:rPr>
              <a:t>. </a:t>
            </a:r>
          </a:p>
          <a:p>
            <a:pPr defTabSz="966612">
              <a:defRPr/>
            </a:pPr>
            <a:endParaRPr lang="en-US" sz="1200">
              <a:latin typeface="+mn-lt"/>
            </a:endParaRPr>
          </a:p>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&lt;CLICK&gt;</a:t>
            </a:r>
          </a:p>
          <a:p>
            <a:pPr defTabSz="966612">
              <a:defRPr/>
            </a:pPr>
            <a:endParaRPr lang="en-US" sz="1200">
              <a:latin typeface="+mn-lt"/>
            </a:endParaRPr>
          </a:p>
          <a:p>
            <a:pPr defTabSz="966612">
              <a:defRPr/>
            </a:pPr>
            <a:r>
              <a:rPr lang="en-US" sz="1200">
                <a:latin typeface="+mn-lt"/>
              </a:rPr>
              <a:t>Going back to the bullets in this slide, we see that 53%, over half, had both molecular data and field related data that linked them to the outbreak, and that</a:t>
            </a:r>
          </a:p>
          <a:p>
            <a:pPr defTabSz="966612">
              <a:defRPr/>
            </a:pPr>
            <a:endParaRPr lang="en-US" sz="1200">
              <a:latin typeface="+mn-lt"/>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baseline="0">
                <a:latin typeface="+mn-lt"/>
              </a:rPr>
              <a:t>&lt;CLICK&gt;</a:t>
            </a:r>
          </a:p>
          <a:p>
            <a:pPr defTabSz="966612">
              <a:defRPr/>
            </a:pPr>
            <a:endParaRPr lang="en-US" sz="1200">
              <a:latin typeface="+mn-lt"/>
            </a:endParaRPr>
          </a:p>
          <a:p>
            <a:pPr defTabSz="966612">
              <a:defRPr/>
            </a:pPr>
            <a:r>
              <a:rPr lang="en-US" sz="1200">
                <a:latin typeface="+mn-lt"/>
              </a:rPr>
              <a:t>25% of people in the various clusters that made up this outbreak were found by molecular data alone. </a:t>
            </a:r>
          </a:p>
          <a:p>
            <a:pPr defTabSz="966612">
              <a:defRPr/>
            </a:pPr>
            <a:endParaRPr lang="en-US" sz="1200" b="1">
              <a:latin typeface="+mn-lt"/>
            </a:endParaRPr>
          </a:p>
          <a:p>
            <a:pPr defTabSz="966612">
              <a:defRPr/>
            </a:pPr>
            <a:r>
              <a:rPr lang="en-US" sz="1200">
                <a:latin typeface="+mn-lt"/>
              </a:rPr>
              <a:t>So, </a:t>
            </a:r>
            <a:r>
              <a:rPr lang="en-US" sz="1200" u="sng">
                <a:latin typeface="+mn-lt"/>
              </a:rPr>
              <a:t>without the molecular data comparison between the viruses of people who were diagnosed with HIV during this time, they would not have had the complete picture of the size and patterns of this outbreak.</a:t>
            </a:r>
            <a:r>
              <a:rPr lang="en-US" sz="1200">
                <a:latin typeface="+mn-lt"/>
              </a:rPr>
              <a:t> This information helped focus the HD’s work and ensures that they respond in ways that have the most impact on the community in testing, linking to care, and preventing further transmission. </a:t>
            </a:r>
          </a:p>
          <a:p>
            <a:endParaRPr lang="en-US" sz="1200">
              <a:latin typeface="+mn-lt"/>
            </a:endParaRPr>
          </a:p>
          <a:p>
            <a:pPr defTabSz="966612">
              <a:defRPr/>
            </a:pPr>
            <a:r>
              <a:rPr lang="en-US" sz="1200">
                <a:latin typeface="+mn-lt"/>
              </a:rPr>
              <a:t>It’s an</a:t>
            </a:r>
            <a:r>
              <a:rPr lang="en-US" sz="1200" baseline="0">
                <a:latin typeface="+mn-lt"/>
              </a:rPr>
              <a:t> additional</a:t>
            </a:r>
            <a:r>
              <a:rPr lang="en-US" sz="1200">
                <a:latin typeface="+mn-lt"/>
              </a:rPr>
              <a:t> tool that helps overlay more specific information on rapid HIV transmission clusters, but it is not a substitute for traditional field work identifying and notifying needle-sharing partners or outbreak investigation work. </a:t>
            </a:r>
          </a:p>
          <a:p>
            <a:pPr defTabSz="966612">
              <a:defRPr/>
            </a:pPr>
            <a:endParaRPr lang="en-US" sz="1200">
              <a:latin typeface="+mn-lt"/>
            </a:endParaRPr>
          </a:p>
          <a:p>
            <a:pPr defTabSz="966612">
              <a:defRPr/>
            </a:pPr>
            <a:r>
              <a:rPr lang="en-US" sz="1200">
                <a:latin typeface="+mn-lt"/>
              </a:rPr>
              <a:t>I welcome questions and discussion about this example when we get to that session shortly, so please do note anything you’d like to discuss.</a:t>
            </a:r>
          </a:p>
          <a:p>
            <a:pPr defTabSz="966612">
              <a:defRPr/>
            </a:pPr>
            <a:endParaRPr lang="en-US" sz="1200">
              <a:latin typeface="+mn-lt"/>
            </a:endParaRPr>
          </a:p>
          <a:p>
            <a:endParaRPr lang="en-US" sz="1200">
              <a:latin typeface="+mn-l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49</a:t>
            </a:fld>
            <a:endParaRPr lang="en-US"/>
          </a:p>
        </p:txBody>
      </p:sp>
    </p:spTree>
    <p:extLst>
      <p:ext uri="{BB962C8B-B14F-4D97-AF65-F5344CB8AC3E}">
        <p14:creationId xmlns:p14="http://schemas.microsoft.com/office/powerpoint/2010/main" val="3858623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8FC5"/>
              </a:buClr>
              <a:buSzPct val="90000"/>
            </a:pPr>
            <a:r>
              <a:rPr lang="en-US" sz="1300">
                <a:solidFill>
                  <a:prstClr val="black"/>
                </a:solidFill>
              </a:rPr>
              <a:t>Before we have a discussion, I will summarize this section.</a:t>
            </a:r>
          </a:p>
          <a:p>
            <a:pPr>
              <a:buClr>
                <a:srgbClr val="008FC5"/>
              </a:buClr>
              <a:buSzPct val="90000"/>
            </a:pPr>
            <a:endParaRPr lang="en-US" sz="1300">
              <a:solidFill>
                <a:prstClr val="black"/>
              </a:solidFill>
            </a:endParaRPr>
          </a:p>
          <a:p>
            <a:pPr marL="241300" indent="-241300">
              <a:buClr>
                <a:srgbClr val="008FC5"/>
              </a:buClr>
              <a:buSzPct val="90000"/>
              <a:buFont typeface="Wingdings" panose="05000000000000000000" pitchFamily="2" charset="2"/>
              <a:buChar char="§"/>
            </a:pPr>
            <a:r>
              <a:rPr lang="en-US" sz="1300">
                <a:solidFill>
                  <a:prstClr val="black"/>
                </a:solidFill>
              </a:rPr>
              <a:t>HIV surveillance data are the backbone on which effective and targeted HIV prevention and care programs are designed, planned and evaluated</a:t>
            </a:r>
            <a:endParaRPr lang="en-US" sz="1300">
              <a:solidFill>
                <a:prstClr val="black"/>
              </a:solidFill>
              <a:cs typeface="Calibri"/>
            </a:endParaRPr>
          </a:p>
          <a:p>
            <a:pPr marL="228600" lvl="0" indent="-228600">
              <a:buClr>
                <a:srgbClr val="008FC5"/>
              </a:buClr>
              <a:buSzPct val="90000"/>
              <a:buFont typeface="Wingdings" panose="05000000000000000000" pitchFamily="2" charset="2"/>
              <a:buChar char="§"/>
            </a:pPr>
            <a:r>
              <a:rPr lang="en-US" sz="1400">
                <a:solidFill>
                  <a:prstClr val="black"/>
                </a:solidFill>
              </a:rPr>
              <a:t>Data protections are strong and must be maintained to prevent harm to individuals</a:t>
            </a:r>
          </a:p>
          <a:p>
            <a:pPr marL="241300" indent="-241300">
              <a:buClr>
                <a:srgbClr val="008FC5"/>
              </a:buClr>
              <a:buSzPct val="90000"/>
              <a:buFont typeface="Wingdings" panose="05000000000000000000" pitchFamily="2" charset="2"/>
              <a:buChar char="§"/>
            </a:pPr>
            <a:r>
              <a:rPr lang="en-US" sz="1300">
                <a:solidFill>
                  <a:prstClr val="black"/>
                </a:solidFill>
              </a:rPr>
              <a:t>Cluster detection and response:</a:t>
            </a:r>
            <a:endParaRPr lang="en-US" sz="1300">
              <a:solidFill>
                <a:prstClr val="black"/>
              </a:solidFill>
              <a:cs typeface="Calibri"/>
            </a:endParaRPr>
          </a:p>
          <a:p>
            <a:pPr lvl="1" indent="-241300">
              <a:buClr>
                <a:srgbClr val="008FC5"/>
              </a:buClr>
              <a:buSzPct val="90000"/>
              <a:buFont typeface="Wingdings" panose="05000000000000000000" pitchFamily="2" charset="2"/>
              <a:buChar char="§"/>
            </a:pPr>
            <a:r>
              <a:rPr lang="en-US" sz="1300">
                <a:solidFill>
                  <a:prstClr val="black"/>
                </a:solidFill>
              </a:rPr>
              <a:t>Allows limited resources to focus on those at highest risk in communities where HIV spread is ongoing </a:t>
            </a:r>
            <a:endParaRPr lang="en-US" sz="1300">
              <a:solidFill>
                <a:prstClr val="black"/>
              </a:solidFill>
              <a:cs typeface="Calibri" panose="020F0502020204030204"/>
            </a:endParaRPr>
          </a:p>
          <a:p>
            <a:pPr marL="724535" lvl="1" indent="-241300">
              <a:buClr>
                <a:srgbClr val="008FC5"/>
              </a:buClr>
              <a:buSzPct val="90000"/>
            </a:pPr>
            <a:r>
              <a:rPr lang="en-US" sz="1300">
                <a:solidFill>
                  <a:prstClr val="black"/>
                </a:solidFill>
              </a:rPr>
              <a:t>It has the potential to</a:t>
            </a:r>
            <a:endParaRPr lang="en-US" sz="1300">
              <a:solidFill>
                <a:prstClr val="black"/>
              </a:solidFill>
              <a:cs typeface="Calibri"/>
            </a:endParaRPr>
          </a:p>
          <a:p>
            <a:pPr marL="906145" lvl="2" indent="-241300">
              <a:buClr>
                <a:srgbClr val="008FC5"/>
              </a:buClr>
              <a:buSzPct val="90000"/>
              <a:buFont typeface="Wingdings" panose="05000000000000000000" pitchFamily="2" charset="2"/>
              <a:buChar char="§"/>
            </a:pPr>
            <a:r>
              <a:rPr lang="en-US" sz="1300">
                <a:solidFill>
                  <a:prstClr val="black"/>
                </a:solidFill>
                <a:latin typeface="Calibri"/>
                <a:cs typeface="Calibri"/>
              </a:rPr>
              <a:t>Interrupt rapid spread of HIV and to</a:t>
            </a:r>
          </a:p>
          <a:p>
            <a:pPr marL="906145" lvl="2" indent="-241300">
              <a:buClr>
                <a:srgbClr val="008FC5"/>
              </a:buClr>
              <a:buSzPct val="90000"/>
              <a:buFont typeface="Wingdings" panose="05000000000000000000" pitchFamily="2" charset="2"/>
              <a:buChar char="§"/>
            </a:pPr>
            <a:r>
              <a:rPr lang="en-US" sz="1300">
                <a:solidFill>
                  <a:prstClr val="black"/>
                </a:solidFill>
                <a:latin typeface="Calibri"/>
                <a:cs typeface="Calibri"/>
              </a:rPr>
              <a:t>Identify and offer linkage to care and prevention services to individuals</a:t>
            </a:r>
          </a:p>
          <a:p>
            <a:endParaRPr lang="en-US" sz="1300"/>
          </a:p>
        </p:txBody>
      </p:sp>
      <p:sp>
        <p:nvSpPr>
          <p:cNvPr id="4" name="Slide Number Placeholder 3"/>
          <p:cNvSpPr>
            <a:spLocks noGrp="1"/>
          </p:cNvSpPr>
          <p:nvPr>
            <p:ph type="sldNum" sz="quarter" idx="5"/>
          </p:nvPr>
        </p:nvSpPr>
        <p:spPr/>
        <p:txBody>
          <a:bodyPr/>
          <a:lstStyle/>
          <a:p>
            <a:fld id="{E7210376-4FB3-4079-A926-CD40E1E62342}" type="slidenum">
              <a:rPr lang="en-US" smtClean="0"/>
              <a:t>50</a:t>
            </a:fld>
            <a:endParaRPr lang="en-US"/>
          </a:p>
        </p:txBody>
      </p:sp>
    </p:spTree>
    <p:extLst>
      <p:ext uri="{BB962C8B-B14F-4D97-AF65-F5344CB8AC3E}">
        <p14:creationId xmlns:p14="http://schemas.microsoft.com/office/powerpoint/2010/main" val="70340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Please alter these objectives based on the specific takeaways that you hope for the participants to gain.</a:t>
            </a:r>
          </a:p>
        </p:txBody>
      </p:sp>
      <p:sp>
        <p:nvSpPr>
          <p:cNvPr id="4" name="Slide Number Placeholder 3"/>
          <p:cNvSpPr>
            <a:spLocks noGrp="1"/>
          </p:cNvSpPr>
          <p:nvPr>
            <p:ph type="sldNum" sz="quarter" idx="5"/>
          </p:nvPr>
        </p:nvSpPr>
        <p:spPr/>
        <p:txBody>
          <a:bodyPr/>
          <a:lstStyle/>
          <a:p>
            <a:fld id="{E7210376-4FB3-4079-A926-CD40E1E62342}" type="slidenum">
              <a:rPr lang="en-US" smtClean="0"/>
              <a:t>6</a:t>
            </a:fld>
            <a:endParaRPr lang="en-US"/>
          </a:p>
        </p:txBody>
      </p:sp>
    </p:spTree>
    <p:extLst>
      <p:ext uri="{BB962C8B-B14F-4D97-AF65-F5344CB8AC3E}">
        <p14:creationId xmlns:p14="http://schemas.microsoft.com/office/powerpoint/2010/main" val="1895068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 have just presented a lot of</a:t>
            </a:r>
            <a:r>
              <a:rPr lang="en-US" sz="1200" baseline="0"/>
              <a:t> information, </a:t>
            </a:r>
            <a:r>
              <a:rPr lang="en-US" sz="1200"/>
              <a:t>discussing how HIV Surveillance data drive our response and informs prevention and care activities. Some of this information</a:t>
            </a:r>
            <a:r>
              <a:rPr lang="en-US" sz="1200" baseline="0"/>
              <a:t> may be new for you and, regardless, w</a:t>
            </a:r>
            <a:r>
              <a:rPr lang="en-US" sz="1200"/>
              <a:t>e would like to start a discussion of the topics I have just presented including answering questions</a:t>
            </a:r>
            <a:r>
              <a:rPr lang="en-US" sz="1200" baseline="0"/>
              <a:t> that you may have</a:t>
            </a:r>
            <a:r>
              <a:rPr lang="en-US" sz="1200"/>
              <a:t>. </a:t>
            </a:r>
          </a:p>
          <a:p>
            <a:endParaRPr lang="en-US" sz="1200"/>
          </a:p>
          <a:p>
            <a:r>
              <a:rPr lang="en-US" sz="1200"/>
              <a:t>We plan to use a </a:t>
            </a:r>
            <a:r>
              <a:rPr lang="en-US" sz="1200" err="1"/>
              <a:t>menti</a:t>
            </a:r>
            <a:r>
              <a:rPr lang="en-US" sz="1200"/>
              <a:t> meter to efficiently</a:t>
            </a:r>
            <a:r>
              <a:rPr lang="en-US" sz="1200" baseline="0"/>
              <a:t> allow participants to anonymously ask questions but first, let’s address anything that came up in the chat while I was speaking.</a:t>
            </a:r>
            <a:endParaRPr lang="en-US" sz="1200"/>
          </a:p>
          <a:p>
            <a:endParaRPr lang="en-US"/>
          </a:p>
          <a:p>
            <a:r>
              <a:rPr lang="en-US" b="1"/>
              <a:t>&lt;hold this time for any chat comments that should be addressed before going to the </a:t>
            </a:r>
            <a:r>
              <a:rPr lang="en-US" b="1" err="1"/>
              <a:t>menti</a:t>
            </a:r>
            <a:r>
              <a:rPr lang="en-US" b="1"/>
              <a:t>-meter&gt;</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51</a:t>
            </a:fld>
            <a:endParaRPr lang="en-US"/>
          </a:p>
        </p:txBody>
      </p:sp>
    </p:spTree>
    <p:extLst>
      <p:ext uri="{BB962C8B-B14F-4D97-AF65-F5344CB8AC3E}">
        <p14:creationId xmlns:p14="http://schemas.microsoft.com/office/powerpoint/2010/main" val="3619954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We’ll now move to the </a:t>
            </a:r>
            <a:r>
              <a:rPr lang="en-US" sz="1200" err="1"/>
              <a:t>mentimeter</a:t>
            </a:r>
            <a:r>
              <a:rPr lang="en-US" sz="1200"/>
              <a:t>.</a:t>
            </a:r>
            <a:r>
              <a:rPr lang="en-US" sz="1200" baseline="0"/>
              <a:t> </a:t>
            </a:r>
            <a:r>
              <a:rPr lang="en-US" sz="1200"/>
              <a:t>For those of you who have not used </a:t>
            </a:r>
            <a:r>
              <a:rPr lang="en-US" sz="1200" err="1"/>
              <a:t>menti</a:t>
            </a:r>
            <a:r>
              <a:rPr lang="en-US" sz="1200"/>
              <a:t> meters before, [person] will direct you to a website where you can sign in and anonymously enter any remaining questions and concerns about HIV surveillance in general or molecular surveillance or cluster detection specifically. We will all see what is typed in and can discuss it.</a:t>
            </a:r>
          </a:p>
          <a:p>
            <a:endParaRPr lang="en-US" sz="1200"/>
          </a:p>
          <a:p>
            <a:r>
              <a:rPr lang="en-US" sz="1200"/>
              <a:t>We’ll get this started using the </a:t>
            </a:r>
            <a:r>
              <a:rPr lang="en-US" sz="1200" err="1"/>
              <a:t>mentimeter</a:t>
            </a:r>
            <a:r>
              <a:rPr lang="en-US" sz="1200"/>
              <a:t> and [person]</a:t>
            </a:r>
          </a:p>
          <a:p>
            <a:endParaRPr lang="en-US" sz="1100"/>
          </a:p>
          <a:p>
            <a:r>
              <a:rPr lang="en-US" sz="1100"/>
              <a:t>TO DO:</a:t>
            </a:r>
          </a:p>
          <a:p>
            <a:pPr marL="171450" indent="-171450">
              <a:buFont typeface="Arial" panose="020B0604020202020204" pitchFamily="34" charset="0"/>
              <a:buChar char="•"/>
            </a:pPr>
            <a:r>
              <a:rPr lang="en-US" sz="1000"/>
              <a:t>Review what’s reported in the </a:t>
            </a:r>
            <a:r>
              <a:rPr lang="en-US" sz="1000" err="1"/>
              <a:t>mentimeter</a:t>
            </a:r>
            <a:r>
              <a:rPr lang="en-US" sz="1000"/>
              <a:t> and encourage discussion of anything that they see or additional thoughts or ideas</a:t>
            </a:r>
          </a:p>
          <a:p>
            <a:pPr marL="171450" indent="-171450">
              <a:buFont typeface="Arial" panose="020B0604020202020204" pitchFamily="34" charset="0"/>
              <a:buChar char="•"/>
            </a:pPr>
            <a:r>
              <a:rPr lang="en-US" sz="1000"/>
              <a:t>Have some questions ready to discuss if people are not putting anything in</a:t>
            </a:r>
          </a:p>
          <a:p>
            <a:endParaRPr lang="en-US" sz="1100"/>
          </a:p>
          <a:p>
            <a:pPr defTabSz="966612">
              <a:defRPr/>
            </a:pPr>
            <a:endParaRPr lang="en-US" sz="1100">
              <a:cs typeface="Calibri"/>
            </a:endParaRPr>
          </a:p>
          <a:p>
            <a:pPr defTabSz="966612">
              <a:defRPr/>
            </a:pPr>
            <a:endParaRPr lang="en-US" sz="1100">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52</a:t>
            </a:fld>
            <a:endParaRPr lang="en-US"/>
          </a:p>
        </p:txBody>
      </p:sp>
    </p:spTree>
    <p:extLst>
      <p:ext uri="{BB962C8B-B14F-4D97-AF65-F5344CB8AC3E}">
        <p14:creationId xmlns:p14="http://schemas.microsoft.com/office/powerpoint/2010/main" val="846485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know we just went through surveillance questions and concerns, but if you have additional questions about this learning series, please feel free to ask them now! Make sure to unmute yourself and state your name/role/pronouns and if you’re comfortable, turn on your camera before you ask your question. Or you’re welcome to put questions in the chat. </a:t>
            </a:r>
          </a:p>
        </p:txBody>
      </p:sp>
      <p:sp>
        <p:nvSpPr>
          <p:cNvPr id="4" name="Slide Number Placeholder 3"/>
          <p:cNvSpPr>
            <a:spLocks noGrp="1"/>
          </p:cNvSpPr>
          <p:nvPr>
            <p:ph type="sldNum" sz="quarter" idx="5"/>
          </p:nvPr>
        </p:nvSpPr>
        <p:spPr/>
        <p:txBody>
          <a:bodyPr/>
          <a:lstStyle/>
          <a:p>
            <a:fld id="{E7210376-4FB3-4079-A926-CD40E1E62342}" type="slidenum">
              <a:rPr lang="en-US" smtClean="0"/>
              <a:t>53</a:t>
            </a:fld>
            <a:endParaRPr lang="en-US"/>
          </a:p>
        </p:txBody>
      </p:sp>
    </p:spTree>
    <p:extLst>
      <p:ext uri="{BB962C8B-B14F-4D97-AF65-F5344CB8AC3E}">
        <p14:creationId xmlns:p14="http://schemas.microsoft.com/office/powerpoint/2010/main" val="3875037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The presenting jurisdiction can insert their desired contacts’ information on this slide. </a:t>
            </a:r>
          </a:p>
          <a:p>
            <a:endParaRPr lang="en-US"/>
          </a:p>
          <a:p>
            <a:r>
              <a:rPr lang="en-US"/>
              <a:t>As a reminder, the second part of this series is [insert date time and reminder info]</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54</a:t>
            </a:fld>
            <a:endParaRPr lang="en-US"/>
          </a:p>
        </p:txBody>
      </p:sp>
    </p:spTree>
    <p:extLst>
      <p:ext uri="{BB962C8B-B14F-4D97-AF65-F5344CB8AC3E}">
        <p14:creationId xmlns:p14="http://schemas.microsoft.com/office/powerpoint/2010/main" val="3324859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Hello everyone, and welcome to the Part 2 of the Virtual Learning Series: HIV Cluster Response: </a:t>
            </a:r>
            <a:r>
              <a:rPr lang="en-US" sz="1200"/>
              <a:t>Health Department, Provider, and Community Collaboration to </a:t>
            </a:r>
            <a:r>
              <a:rPr lang="en-US" sz="1200" i="1"/>
              <a:t>Respond</a:t>
            </a:r>
            <a:r>
              <a:rPr lang="en-US" sz="1200"/>
              <a:t> to HIV Clusters. </a:t>
            </a:r>
            <a:r>
              <a:rPr lang="en-US" sz="1200">
                <a:effectLst/>
                <a:latin typeface="Calibri" panose="020F0502020204030204" pitchFamily="34" charset="0"/>
                <a:ea typeface="Calibri" panose="020F0502020204030204" pitchFamily="34" charset="0"/>
                <a:cs typeface="Times New Roman" panose="02020603050405020304" pitchFamily="18" charset="0"/>
              </a:rPr>
              <a:t>We’re excited to have you all here again! </a:t>
            </a:r>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55</a:t>
            </a:fld>
            <a:endParaRPr lang="en-US"/>
          </a:p>
        </p:txBody>
      </p:sp>
    </p:spTree>
    <p:extLst>
      <p:ext uri="{BB962C8B-B14F-4D97-AF65-F5344CB8AC3E}">
        <p14:creationId xmlns:p14="http://schemas.microsoft.com/office/powerpoint/2010/main" val="31212280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5"/>
              </a:spcAft>
              <a:defRPr/>
            </a:pPr>
            <a:r>
              <a:rPr lang="en-US" b="1"/>
              <a:t>NOTE: Insert jurisdiction-specific dates to this slide. </a:t>
            </a:r>
          </a:p>
          <a:p>
            <a:pPr>
              <a:lnSpc>
                <a:spcPct val="107000"/>
              </a:lnSpc>
              <a:spcAft>
                <a:spcPts val="825"/>
              </a:spcAft>
            </a:pPr>
            <a:endParaRPr lang="en-US">
              <a:latin typeface="Calibri" panose="020F0502020204030204" pitchFamily="34" charset="0"/>
              <a:ea typeface="Calibri" panose="020F0502020204030204" pitchFamily="34" charset="0"/>
            </a:endParaRPr>
          </a:p>
          <a:p>
            <a:pPr>
              <a:lnSpc>
                <a:spcPct val="107000"/>
              </a:lnSpc>
              <a:spcAft>
                <a:spcPts val="825"/>
              </a:spcAft>
            </a:pPr>
            <a:r>
              <a:rPr lang="en-US">
                <a:latin typeface="Calibri"/>
                <a:ea typeface="Calibri" panose="020F0502020204030204" pitchFamily="34" charset="0"/>
                <a:cs typeface="Calibri"/>
              </a:rPr>
              <a:t>As a reminder, today is Part 2 of a three-part learning series.</a:t>
            </a:r>
          </a:p>
          <a:p>
            <a:pPr>
              <a:lnSpc>
                <a:spcPct val="107000"/>
              </a:lnSpc>
              <a:spcAft>
                <a:spcPts val="825"/>
              </a:spcAft>
            </a:pPr>
            <a:endParaRPr lang="en-US">
              <a:latin typeface="Calibri" panose="020F0502020204030204" pitchFamily="34" charset="0"/>
              <a:ea typeface="Calibri" panose="020F0502020204030204" pitchFamily="34" charset="0"/>
            </a:endParaRPr>
          </a:p>
          <a:p>
            <a:r>
              <a:rPr lang="en-US">
                <a:latin typeface="Calibri"/>
                <a:ea typeface="Calibri" panose="020F0502020204030204" pitchFamily="34" charset="0"/>
                <a:cs typeface="Calibri"/>
              </a:rPr>
              <a:t>Today we will focus on HD and partner responses to HIV clusters, and the roles that organizations and community members play in this activity. Part 3 will focus on policy issues around the implementation of HIV cluster response, along with stigma’s role in HIV cluster detection and response.</a:t>
            </a:r>
            <a:endParaRPr lang="en-US">
              <a:latin typeface="Calibri"/>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57</a:t>
            </a:fld>
            <a:endParaRPr lang="en-US"/>
          </a:p>
        </p:txBody>
      </p:sp>
    </p:spTree>
    <p:extLst>
      <p:ext uri="{BB962C8B-B14F-4D97-AF65-F5344CB8AC3E}">
        <p14:creationId xmlns:p14="http://schemas.microsoft.com/office/powerpoint/2010/main" val="33351886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 1, we discussed HIV surveillance basics and the process for detecting transmission networks or HIV clusters. Once again, these are the three objectives for the full series.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Please alter these objectives based on the specific takeaways that you hope for the participants to gain.</a:t>
            </a:r>
            <a:endParaRPr lang="en-US" b="1">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58</a:t>
            </a:fld>
            <a:endParaRPr lang="en-US"/>
          </a:p>
        </p:txBody>
      </p:sp>
    </p:spTree>
    <p:extLst>
      <p:ext uri="{BB962C8B-B14F-4D97-AF65-F5344CB8AC3E}">
        <p14:creationId xmlns:p14="http://schemas.microsoft.com/office/powerpoint/2010/main" val="1263659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Please alter these objectives based on the specific takeaways that you hope for the participants to gain.</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59</a:t>
            </a:fld>
            <a:endParaRPr lang="en-US"/>
          </a:p>
        </p:txBody>
      </p:sp>
    </p:spTree>
    <p:extLst>
      <p:ext uri="{BB962C8B-B14F-4D97-AF65-F5344CB8AC3E}">
        <p14:creationId xmlns:p14="http://schemas.microsoft.com/office/powerpoint/2010/main" val="7886919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The presenting jurisdiction should alter this slide to their specific agenda. </a:t>
            </a:r>
          </a:p>
          <a:p>
            <a:endParaRPr lang="en-US"/>
          </a:p>
          <a:p>
            <a:r>
              <a:rPr lang="en-US"/>
              <a:t>This is our agenda for today. [read from slide]</a:t>
            </a:r>
          </a:p>
          <a:p>
            <a:r>
              <a:rPr lang="en-US"/>
              <a:t>Now, I will get us started with responding to an HIV cluster.</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60</a:t>
            </a:fld>
            <a:endParaRPr lang="en-US"/>
          </a:p>
        </p:txBody>
      </p:sp>
    </p:spTree>
    <p:extLst>
      <p:ext uri="{BB962C8B-B14F-4D97-AF65-F5344CB8AC3E}">
        <p14:creationId xmlns:p14="http://schemas.microsoft.com/office/powerpoint/2010/main" val="3854231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discusses how health departments have used surveillance data to respond to clusters. </a:t>
            </a:r>
          </a:p>
        </p:txBody>
      </p:sp>
      <p:sp>
        <p:nvSpPr>
          <p:cNvPr id="4" name="Slide Number Placeholder 3"/>
          <p:cNvSpPr>
            <a:spLocks noGrp="1"/>
          </p:cNvSpPr>
          <p:nvPr>
            <p:ph type="sldNum" sz="quarter" idx="5"/>
          </p:nvPr>
        </p:nvSpPr>
        <p:spPr/>
        <p:txBody>
          <a:bodyPr/>
          <a:lstStyle/>
          <a:p>
            <a:fld id="{E7210376-4FB3-4079-A926-CD40E1E62342}" type="slidenum">
              <a:rPr lang="en-US" smtClean="0"/>
              <a:t>61</a:t>
            </a:fld>
            <a:endParaRPr lang="en-US"/>
          </a:p>
        </p:txBody>
      </p:sp>
    </p:spTree>
    <p:extLst>
      <p:ext uri="{BB962C8B-B14F-4D97-AF65-F5344CB8AC3E}">
        <p14:creationId xmlns:p14="http://schemas.microsoft.com/office/powerpoint/2010/main" val="1955366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Please alter these objectives based on the specific takeaways that you hope for the participants to gain.</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7</a:t>
            </a:fld>
            <a:endParaRPr lang="en-US"/>
          </a:p>
        </p:txBody>
      </p:sp>
    </p:spTree>
    <p:extLst>
      <p:ext uri="{BB962C8B-B14F-4D97-AF65-F5344CB8AC3E}">
        <p14:creationId xmlns:p14="http://schemas.microsoft.com/office/powerpoint/2010/main" val="18855439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a word about the terms cluster vs. outbreak… sometimes, these are used interchangeably. There’s no one set definition in terms of numbers in what constitutes an “outbreak” versus a “cluster;” it can come down to decision making at the local level, especially in terms of messaging and communicating with the community. </a:t>
            </a:r>
            <a:endParaRPr lang="en-US" sz="1200"/>
          </a:p>
          <a:p>
            <a:endParaRPr lang="en-US" sz="1200" b="1"/>
          </a:p>
          <a:p>
            <a:r>
              <a:rPr lang="en-US" sz="1200" b="1"/>
              <a:t>&lt;CLICK&gt; </a:t>
            </a:r>
          </a:p>
          <a:p>
            <a:r>
              <a:rPr lang="en-US" sz="1200"/>
              <a:t>While a textbook definition of an outbreak is “an increase, often sudden, above what is normally expected in that population or area,” the term is often used to describe situations in which an </a:t>
            </a:r>
            <a:r>
              <a:rPr lang="en-US" sz="1200" b="0" u="none"/>
              <a:t>urgent or emergency-level public health response </a:t>
            </a:r>
            <a:r>
              <a:rPr lang="en-US" sz="1200"/>
              <a:t>is needed. </a:t>
            </a:r>
          </a:p>
          <a:p>
            <a:pPr marL="0" indent="0">
              <a:buNone/>
            </a:pPr>
            <a:endParaRPr lang="en-US" sz="1200"/>
          </a:p>
          <a:p>
            <a:r>
              <a:rPr lang="en-US" sz="1200" b="1"/>
              <a:t>&lt;CLICK&gt; </a:t>
            </a:r>
          </a:p>
          <a:p>
            <a:r>
              <a:rPr lang="en-US" sz="1200"/>
              <a:t>Determining whether an increase in HIV diagnoses or the identification of a transmission cluster warrants an escalated response is an iterative process, and multiple factors, including those outlined in CDC’s cluster detection and response guidance, should be considered. </a:t>
            </a:r>
          </a:p>
          <a:p>
            <a:endParaRPr lang="en-US" sz="1200"/>
          </a:p>
        </p:txBody>
      </p:sp>
      <p:sp>
        <p:nvSpPr>
          <p:cNvPr id="4" name="Slide Number Placeholder 3"/>
          <p:cNvSpPr>
            <a:spLocks noGrp="1"/>
          </p:cNvSpPr>
          <p:nvPr>
            <p:ph type="sldNum" sz="quarter" idx="5"/>
          </p:nvPr>
        </p:nvSpPr>
        <p:spPr/>
        <p:txBody>
          <a:bodyPr/>
          <a:lstStyle/>
          <a:p>
            <a:fld id="{E7210376-4FB3-4079-A926-CD40E1E62342}" type="slidenum">
              <a:rPr lang="en-US" smtClean="0"/>
              <a:t>62</a:t>
            </a:fld>
            <a:endParaRPr lang="en-US"/>
          </a:p>
        </p:txBody>
      </p:sp>
    </p:spTree>
    <p:extLst>
      <p:ext uri="{BB962C8B-B14F-4D97-AF65-F5344CB8AC3E}">
        <p14:creationId xmlns:p14="http://schemas.microsoft.com/office/powerpoint/2010/main" val="30884564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This slide, based on one from CDC shows that, additionally, although large responses are highly visible, cluster detection and response spans [CLICK] routine, day-to-day efforts to identify and prioritize clusters; [CLICK] initial response to small clusters, including early engagement of community partners and focused investigation and response activities; [CLICK] expanded response to address additional service gaps and broaden the scope of the response, or [CLICK] escalated response to the most concerning clusters and outbreaks. Responding to clusters while they are still small is important to limit transmission.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1">
                <a:effectLst/>
                <a:latin typeface="Segoe UI" panose="020B0502040204020203" pitchFamily="34" charset="0"/>
              </a:rPr>
              <a:t>[CLICK] As clusters get larger, they require more resources. Responding to clusters when they are smaller can help keep efforts manageable. </a:t>
            </a:r>
            <a:endParaRPr lang="en-US" sz="1800" b="1">
              <a:effectLst/>
              <a:latin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63</a:t>
            </a:fld>
            <a:endParaRPr lang="en-US"/>
          </a:p>
        </p:txBody>
      </p:sp>
    </p:spTree>
    <p:extLst>
      <p:ext uri="{BB962C8B-B14F-4D97-AF65-F5344CB8AC3E}">
        <p14:creationId xmlns:p14="http://schemas.microsoft.com/office/powerpoint/2010/main" val="3696778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sz="1200">
                <a:cs typeface="Calibri"/>
              </a:rPr>
              <a:t>The way a HD responds to a growing network of HIV will differ depending on the details of the individuals involved and the HD’s priorities. Responding to a cluster could look like:</a:t>
            </a:r>
          </a:p>
          <a:p>
            <a:pPr defTabSz="942253">
              <a:defRPr/>
            </a:pPr>
            <a:endParaRPr lang="en-US" sz="1200">
              <a:cs typeface="Calibri"/>
            </a:endParaRPr>
          </a:p>
          <a:p>
            <a:pPr defTabSz="942253">
              <a:defRPr/>
            </a:pPr>
            <a:r>
              <a:rPr lang="en-US" sz="1200" b="1">
                <a:cs typeface="Calibri"/>
              </a:rPr>
              <a:t>1 &lt;CLICK&gt;</a:t>
            </a:r>
          </a:p>
          <a:p>
            <a:pPr defTabSz="942253">
              <a:defRPr/>
            </a:pPr>
            <a:r>
              <a:rPr lang="en-US" sz="1200" b="0">
                <a:solidFill>
                  <a:prstClr val="black"/>
                </a:solidFill>
                <a:latin typeface="Calibri Light" panose="020F0302020204030204"/>
              </a:rPr>
              <a:t>Partner services interviewing individuals in the cluster network to gather information</a:t>
            </a:r>
            <a:r>
              <a:rPr lang="en-US" sz="1200">
                <a:solidFill>
                  <a:prstClr val="black"/>
                </a:solidFill>
                <a:latin typeface="Calibri Light" panose="020F0302020204030204"/>
              </a:rPr>
              <a:t> </a:t>
            </a:r>
            <a:endParaRPr lang="en-US" sz="1200">
              <a:solidFill>
                <a:prstClr val="black"/>
              </a:solidFill>
              <a:latin typeface="Calibri Light" panose="020F0302020204030204"/>
              <a:cs typeface="Calibri Light"/>
            </a:endParaRPr>
          </a:p>
          <a:p>
            <a:pPr defTabSz="942253">
              <a:defRPr/>
            </a:pPr>
            <a:endParaRPr lang="en-US" sz="1200" b="1">
              <a:cs typeface="Calibri"/>
            </a:endParaRPr>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cs typeface="Calibri"/>
              </a:rPr>
              <a:t>2 &lt;CLICK&gt;</a:t>
            </a:r>
          </a:p>
          <a:p>
            <a:pPr>
              <a:buClr>
                <a:srgbClr val="008FC5"/>
              </a:buClr>
              <a:buSzPct val="80000"/>
            </a:pPr>
            <a:r>
              <a:rPr lang="en-US" sz="1400" b="0">
                <a:solidFill>
                  <a:prstClr val="black"/>
                </a:solidFill>
                <a:latin typeface="Calibri Light" panose="020F0302020204030204"/>
              </a:rPr>
              <a:t>Providing HIV testing to individuals linked to a cluster who haven’t been tested for yet</a:t>
            </a:r>
            <a:endParaRPr lang="en-US" sz="1400" b="0">
              <a:solidFill>
                <a:prstClr val="black"/>
              </a:solidFill>
              <a:latin typeface="Calibri Light" panose="020F0302020204030204"/>
              <a:cs typeface="Calibri Light"/>
            </a:endParaRPr>
          </a:p>
          <a:p>
            <a:pPr marL="342900" indent="-342900">
              <a:buSzPct val="80000"/>
              <a:buFont typeface="Wingdings" panose="05000000000000000000" pitchFamily="2" charset="2"/>
              <a:buChar char="ü"/>
            </a:pPr>
            <a:r>
              <a:rPr lang="en-US" sz="1200" b="0">
                <a:solidFill>
                  <a:schemeClr val="tx1"/>
                </a:solidFill>
                <a:latin typeface="Calibri Light" panose="020F0302020204030204"/>
              </a:rPr>
              <a:t>Linkage to care for new diagnoses</a:t>
            </a:r>
            <a:endParaRPr lang="en-US" sz="1200" b="0">
              <a:solidFill>
                <a:schemeClr val="tx1"/>
              </a:solidFill>
              <a:latin typeface="Calibri Light" panose="020F0302020204030204"/>
              <a:cs typeface="Calibri Light"/>
            </a:endParaRPr>
          </a:p>
          <a:p>
            <a:pPr marL="342900" indent="-342900">
              <a:buSzPct val="80000"/>
              <a:buFont typeface="Wingdings" panose="05000000000000000000" pitchFamily="2" charset="2"/>
              <a:buChar char="ü"/>
            </a:pPr>
            <a:r>
              <a:rPr lang="en-US" sz="1200" b="0">
                <a:solidFill>
                  <a:schemeClr val="tx1"/>
                </a:solidFill>
                <a:latin typeface="Calibri Light" panose="020F0302020204030204"/>
              </a:rPr>
              <a:t>Addressing viral suppression and barriers</a:t>
            </a:r>
            <a:endParaRPr lang="en-US" sz="1200" b="0">
              <a:solidFill>
                <a:schemeClr val="tx1"/>
              </a:solidFill>
              <a:latin typeface="Calibri Light" panose="020F0302020204030204"/>
              <a:cs typeface="Calibri Light"/>
            </a:endParaRPr>
          </a:p>
          <a:p>
            <a:pPr marL="342900" indent="-342900">
              <a:buSzPct val="80000"/>
              <a:buFont typeface="Wingdings" panose="05000000000000000000" pitchFamily="2" charset="2"/>
              <a:buChar char="ü"/>
            </a:pPr>
            <a:r>
              <a:rPr lang="en-US" sz="1200" b="0">
                <a:solidFill>
                  <a:schemeClr val="tx1"/>
                </a:solidFill>
                <a:latin typeface="Calibri Light" panose="020F0302020204030204"/>
              </a:rPr>
              <a:t>Offering </a:t>
            </a:r>
            <a:r>
              <a:rPr lang="en-US" sz="1200" b="0" err="1">
                <a:solidFill>
                  <a:schemeClr val="tx1"/>
                </a:solidFill>
                <a:latin typeface="Calibri Light" panose="020F0302020204030204"/>
              </a:rPr>
              <a:t>PrEP</a:t>
            </a:r>
            <a:r>
              <a:rPr lang="en-US" sz="1200" b="0">
                <a:solidFill>
                  <a:schemeClr val="tx1"/>
                </a:solidFill>
                <a:latin typeface="Calibri Light" panose="020F0302020204030204"/>
              </a:rPr>
              <a:t> services to individuals who may be at risk</a:t>
            </a:r>
            <a:endParaRPr lang="en-US" sz="1200" b="0">
              <a:cs typeface="Calibri"/>
            </a:endParaRPr>
          </a:p>
          <a:p>
            <a:pPr defTabSz="942253">
              <a:defRPr/>
            </a:pPr>
            <a:r>
              <a:rPr lang="en-US" sz="1200" b="0" u="none" err="1">
                <a:cs typeface="Calibri"/>
              </a:rPr>
              <a:t>PrEP</a:t>
            </a:r>
            <a:r>
              <a:rPr lang="en-US" sz="1200" b="0" u="none">
                <a:cs typeface="Calibri"/>
              </a:rPr>
              <a:t>, or Pre-exposure pro-phylaxis, is an HIV-preventative drug that people at risk of HIV can take once daily.</a:t>
            </a:r>
            <a:r>
              <a:rPr lang="en-US" sz="1200">
                <a:cs typeface="Calibri"/>
              </a:rPr>
              <a:t> </a:t>
            </a:r>
            <a:endParaRPr lang="en-US" sz="1200" b="0" u="none">
              <a:cs typeface="Calibri"/>
            </a:endParaRPr>
          </a:p>
          <a:p>
            <a:pPr defTabSz="942253">
              <a:defRPr/>
            </a:pPr>
            <a:endParaRPr lang="en-US" sz="1200" b="0" u="none">
              <a:cs typeface="Calibri"/>
            </a:endParaRPr>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cs typeface="Calibri"/>
              </a:rPr>
              <a:t>3 &lt;CLICK&gt;</a:t>
            </a:r>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0">
                <a:solidFill>
                  <a:prstClr val="black"/>
                </a:solidFill>
                <a:latin typeface="Calibri Light" panose="020F0302020204030204"/>
              </a:rPr>
              <a:t>Increased targeted HIV testing or other prevention services in the community</a:t>
            </a:r>
            <a:endParaRPr lang="en-US" sz="1200" b="0">
              <a:solidFill>
                <a:prstClr val="black"/>
              </a:solidFill>
              <a:latin typeface="Calibri Light" panose="020F0302020204030204"/>
              <a:cs typeface="Calibri Light"/>
            </a:endParaRPr>
          </a:p>
          <a:p>
            <a:pPr marL="0" marR="0" lvl="0" indent="0" algn="l" defTabSz="942253" rtl="0" eaLnBrk="1" fontAlgn="auto" latinLnBrk="0" hangingPunct="1">
              <a:lnSpc>
                <a:spcPct val="100000"/>
              </a:lnSpc>
              <a:spcBef>
                <a:spcPts val="0"/>
              </a:spcBef>
              <a:spcAft>
                <a:spcPts val="0"/>
              </a:spcAft>
              <a:buClrTx/>
              <a:buSzTx/>
              <a:buFontTx/>
              <a:buNone/>
              <a:tabLst/>
              <a:defRPr/>
            </a:pPr>
            <a:endParaRPr lang="en-US" sz="1200" b="1">
              <a:cs typeface="Calibri"/>
            </a:endParaRPr>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cs typeface="Calibri"/>
              </a:rPr>
              <a:t>4 &lt;CLICK&gt;</a:t>
            </a:r>
            <a:endParaRPr lang="en-US" sz="1200" b="0" u="none">
              <a:cs typeface="Calibri"/>
            </a:endParaRPr>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0">
                <a:solidFill>
                  <a:prstClr val="black"/>
                </a:solidFill>
                <a:latin typeface="Calibri Light" panose="020F0302020204030204"/>
              </a:rPr>
              <a:t>Sending a health alert to community/priority populations</a:t>
            </a:r>
            <a:endParaRPr lang="en-US" sz="1200" b="0">
              <a:solidFill>
                <a:prstClr val="black"/>
              </a:solidFill>
              <a:latin typeface="Calibri Light" panose="020F0302020204030204"/>
              <a:cs typeface="Calibri Light"/>
            </a:endParaRPr>
          </a:p>
          <a:p>
            <a:pPr defTabSz="942253">
              <a:defRPr/>
            </a:pPr>
            <a:endParaRPr lang="en-US" sz="1200" b="0" u="none">
              <a:cs typeface="Calibri"/>
            </a:endParaRPr>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cs typeface="Calibri"/>
              </a:rPr>
              <a:t>5 &lt;CLICK&gt;</a:t>
            </a:r>
            <a:endParaRPr lang="en-US" sz="1200" b="0" u="none">
              <a:cs typeface="Calibri"/>
            </a:endParaRPr>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0">
                <a:solidFill>
                  <a:prstClr val="black"/>
                </a:solidFill>
                <a:latin typeface="Calibri Light" panose="020F0302020204030204"/>
              </a:rPr>
              <a:t>Educating providers on cluster trends</a:t>
            </a:r>
            <a:endParaRPr lang="en-US" sz="1200" b="0">
              <a:solidFill>
                <a:prstClr val="black"/>
              </a:solidFill>
              <a:latin typeface="Calibri Light" panose="020F0302020204030204"/>
              <a:cs typeface="Calibri Light"/>
            </a:endParaRPr>
          </a:p>
          <a:p>
            <a:pPr defTabSz="942253">
              <a:defRPr/>
            </a:pPr>
            <a:endParaRPr lang="en-US" sz="1200" b="0" u="none">
              <a:cs typeface="Calibri"/>
            </a:endParaRPr>
          </a:p>
          <a:p>
            <a:pPr defTabSz="942136">
              <a:defRPr/>
            </a:pPr>
            <a:r>
              <a:rPr lang="en-US" sz="1100" b="1">
                <a:cs typeface="Calibri"/>
              </a:rPr>
              <a:t>6 &lt;CLICK&gt;</a:t>
            </a:r>
            <a:r>
              <a:rPr lang="en-US" b="1">
                <a:cs typeface="Calibri"/>
              </a:rPr>
              <a:t> </a:t>
            </a:r>
          </a:p>
          <a:p>
            <a:pPr defTabSz="942136">
              <a:defRPr/>
            </a:pPr>
            <a:r>
              <a:rPr lang="en-US">
                <a:cs typeface="Calibri"/>
              </a:rPr>
              <a:t>Increasing harm reduction programs and other substance use services. </a:t>
            </a:r>
          </a:p>
          <a:p>
            <a:pPr defTabSz="942136">
              <a:defRPr/>
            </a:pPr>
            <a:endParaRPr lang="en-US" sz="1100" b="1" u="none">
              <a:solidFill>
                <a:srgbClr val="FFFFFF"/>
              </a:solidFill>
              <a:latin typeface="Calibri Light" panose="020F0302020204030204"/>
              <a:cs typeface="Calibri Light" panose="020F0302020204030204"/>
            </a:endParaRPr>
          </a:p>
          <a:p>
            <a:pPr marL="0" marR="0" lvl="0" indent="0" algn="l" defTabSz="942136" rtl="0" eaLnBrk="1" fontAlgn="auto" latinLnBrk="0" hangingPunct="1">
              <a:lnSpc>
                <a:spcPct val="100000"/>
              </a:lnSpc>
              <a:spcBef>
                <a:spcPts val="0"/>
              </a:spcBef>
              <a:spcAft>
                <a:spcPts val="0"/>
              </a:spcAft>
              <a:buClrTx/>
              <a:buSzTx/>
              <a:buFontTx/>
              <a:buNone/>
              <a:tabLst/>
              <a:defRPr/>
            </a:pPr>
            <a:r>
              <a:rPr lang="en-US" sz="1100" b="1">
                <a:cs typeface="Calibri"/>
              </a:rPr>
              <a:t>7 &lt;CLICK&gt;</a:t>
            </a:r>
            <a:endParaRPr lang="en-US" sz="1100" b="1">
              <a:solidFill>
                <a:schemeClr val="bg1"/>
              </a:solidFill>
              <a:latin typeface="Calibri Light" panose="020F0302020204030204"/>
            </a:endParaRPr>
          </a:p>
          <a:p>
            <a:pPr defTabSz="942136">
              <a:defRPr/>
            </a:pPr>
            <a:r>
              <a:rPr lang="en-US">
                <a:solidFill>
                  <a:srgbClr val="000000"/>
                </a:solidFill>
                <a:latin typeface="Calibri"/>
                <a:cs typeface="Calibri"/>
              </a:rPr>
              <a:t>Working with neighboring jurisdictions for clusters across state lines</a:t>
            </a:r>
          </a:p>
          <a:p>
            <a:pPr marL="0" marR="0" lvl="0" indent="0" algn="l" defTabSz="942136" rtl="0" eaLnBrk="1" fontAlgn="auto" latinLnBrk="0" hangingPunct="1">
              <a:lnSpc>
                <a:spcPct val="100000"/>
              </a:lnSpc>
              <a:spcBef>
                <a:spcPts val="0"/>
              </a:spcBef>
              <a:spcAft>
                <a:spcPts val="0"/>
              </a:spcAft>
              <a:buClrTx/>
              <a:buSzTx/>
              <a:buFontTx/>
              <a:buNone/>
              <a:tabLst/>
              <a:defRPr/>
            </a:pPr>
            <a:endParaRPr lang="en-US" sz="1100" b="1">
              <a:solidFill>
                <a:schemeClr val="bg1"/>
              </a:solidFill>
              <a:latin typeface="Calibri Light" panose="020F0302020204030204"/>
              <a:cs typeface="Calibri Light"/>
            </a:endParaRPr>
          </a:p>
          <a:p>
            <a:pPr marL="0" marR="0" lvl="0" indent="0" algn="l" defTabSz="942136" rtl="0" eaLnBrk="1" fontAlgn="auto" latinLnBrk="0" hangingPunct="1">
              <a:lnSpc>
                <a:spcPct val="100000"/>
              </a:lnSpc>
              <a:spcBef>
                <a:spcPts val="0"/>
              </a:spcBef>
              <a:spcAft>
                <a:spcPts val="0"/>
              </a:spcAft>
              <a:buClrTx/>
              <a:buSzTx/>
              <a:buFontTx/>
              <a:buNone/>
              <a:tabLst/>
              <a:defRPr/>
            </a:pPr>
            <a:r>
              <a:rPr lang="en-US" sz="1100" b="1">
                <a:cs typeface="Calibri"/>
              </a:rPr>
              <a:t>8 &lt;CLICK&gt;</a:t>
            </a:r>
            <a:endParaRPr lang="en-US" sz="1100" b="1">
              <a:solidFill>
                <a:schemeClr val="bg1"/>
              </a:solidFill>
              <a:latin typeface="Calibri Light" panose="020F0302020204030204"/>
            </a:endParaRPr>
          </a:p>
          <a:p>
            <a:pPr marL="0" marR="0" lvl="0" indent="0" algn="l" defTabSz="942136" rtl="0" eaLnBrk="1" fontAlgn="auto" latinLnBrk="0" hangingPunct="1">
              <a:lnSpc>
                <a:spcPct val="100000"/>
              </a:lnSpc>
              <a:spcBef>
                <a:spcPts val="0"/>
              </a:spcBef>
              <a:spcAft>
                <a:spcPts val="0"/>
              </a:spcAft>
              <a:buClrTx/>
              <a:buSzTx/>
              <a:buFontTx/>
              <a:buNone/>
              <a:tabLst/>
              <a:defRPr/>
            </a:pPr>
            <a:r>
              <a:rPr lang="en-US" sz="1100" b="0">
                <a:solidFill>
                  <a:prstClr val="black"/>
                </a:solidFill>
                <a:latin typeface="Calibri Light" panose="020F0302020204030204"/>
              </a:rPr>
              <a:t>Increasing </a:t>
            </a:r>
            <a:r>
              <a:rPr lang="en-US" sz="1100" b="0" err="1">
                <a:solidFill>
                  <a:prstClr val="black"/>
                </a:solidFill>
                <a:latin typeface="Calibri Light" panose="020F0302020204030204"/>
              </a:rPr>
              <a:t>PrEP</a:t>
            </a:r>
            <a:r>
              <a:rPr lang="en-US" sz="1100" b="0">
                <a:solidFill>
                  <a:prstClr val="black"/>
                </a:solidFill>
                <a:latin typeface="Calibri Light" panose="020F0302020204030204"/>
              </a:rPr>
              <a:t> outreach and navigation services to community</a:t>
            </a:r>
            <a:endParaRPr lang="en-US" sz="1100" b="0">
              <a:solidFill>
                <a:prstClr val="black"/>
              </a:solidFill>
              <a:latin typeface="Calibri Light" panose="020F0302020204030204"/>
              <a:cs typeface="Calibri Light"/>
            </a:endParaRPr>
          </a:p>
          <a:p>
            <a:pPr defTabSz="942136">
              <a:defRPr/>
            </a:pPr>
            <a:endParaRPr lang="en-US">
              <a:cs typeface="Calibri"/>
            </a:endParaRPr>
          </a:p>
          <a:p>
            <a:pPr defTabSz="942136">
              <a:defRPr/>
            </a:pPr>
            <a:r>
              <a:rPr lang="en-US"/>
              <a:t>As you can see on this list, at a basic level, cluster response involves many traditional HIV prevention services that have been around for a long time and that many of us are familiar with- including partner services, </a:t>
            </a:r>
            <a:r>
              <a:rPr lang="en-US" err="1"/>
              <a:t>PrEP</a:t>
            </a:r>
            <a:r>
              <a:rPr lang="en-US"/>
              <a:t> (pre-exposure prophylaxis), and SSPs (syringe service programs)- but in a more </a:t>
            </a:r>
            <a:r>
              <a:rPr lang="en-US" u="sng"/>
              <a:t>focused</a:t>
            </a:r>
            <a:r>
              <a:rPr lang="en-US"/>
              <a:t> way at the individual, network and/or community-specific level. Health departments can and should collaborate with CBOs on these activities, too. </a:t>
            </a:r>
            <a:r>
              <a:rPr lang="en-US">
                <a:cs typeface="Calibri"/>
              </a:rPr>
              <a:t>Cluster detection and response provides an opportunity to identify and address gaps in the full range of HIV prevention services. Often, a cluster indicates that there were missed opportunities, and one of the benefits of cluster detection and response is that it can be helpful in making decisions about where to allocate resources (key populations, geographic areas), or help scale-up programs that already exist in the community. </a:t>
            </a:r>
          </a:p>
          <a:p>
            <a:pPr defTabSz="942136">
              <a:defRPr/>
            </a:pPr>
            <a:endParaRPr lang="en-US">
              <a:cs typeface="Calibri"/>
            </a:endParaRPr>
          </a:p>
          <a:p>
            <a:pPr defTabSz="942136">
              <a:defRPr/>
            </a:pPr>
            <a:endParaRPr lang="en-US">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64</a:t>
            </a:fld>
            <a:endParaRPr lang="en-US"/>
          </a:p>
        </p:txBody>
      </p:sp>
    </p:spTree>
    <p:extLst>
      <p:ext uri="{BB962C8B-B14F-4D97-AF65-F5344CB8AC3E}">
        <p14:creationId xmlns:p14="http://schemas.microsoft.com/office/powerpoint/2010/main" val="2449573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the difference between what a routine vs. escalated response might look like and the importance of planning for both.</a:t>
            </a:r>
          </a:p>
          <a:p>
            <a:endParaRPr lang="en-US"/>
          </a:p>
          <a:p>
            <a:r>
              <a:rPr lang="en-US"/>
              <a:t>•Key takeaways from the CDC article: </a:t>
            </a:r>
          </a:p>
          <a:p>
            <a:endParaRPr lang="en-US">
              <a:cs typeface="Calibri"/>
            </a:endParaRPr>
          </a:p>
          <a:p>
            <a:r>
              <a:rPr lang="en-US"/>
              <a:t>•“Response efforts should be scaled to the size and characteristics of the cluster or outbreak and the needs of the transmission network. Although large outbreak responses are often highly visible, CDR also includes intervening in the many clusters detected while still small, which can most effectively limit transmission. Therefore, CDR spans routine, day-to-day efforts to identify and prioritize clusters; both initial response to small clusters; and expanded or escalated response to more concerning clusters and outbreaks”</a:t>
            </a:r>
            <a:endParaRPr lang="en-US">
              <a:cs typeface="Calibri"/>
            </a:endParaRPr>
          </a:p>
          <a:p>
            <a:endParaRPr lang="en-US"/>
          </a:p>
          <a:p>
            <a:r>
              <a:rPr lang="en-US"/>
              <a:t>•“…Groups experiencing rapid transmission do not necessarily mirror those with higher numbers of diagnoses and that these groups change over time and show substantial geographic variation. Therefore, ongoing, routine analysis by HDs is necessary to identify the networks experiencing rapid transmission."</a:t>
            </a:r>
            <a:endParaRPr lang="en-US">
              <a:cs typeface="Calibri"/>
            </a:endParaRPr>
          </a:p>
          <a:p>
            <a:endParaRPr lang="en-US"/>
          </a:p>
          <a:p>
            <a:r>
              <a:rPr lang="en-US"/>
              <a:t>•Also recognize that lessons learned from escalated response also need to be fed back into routine response planning and program improvement (e.g., gaps identified should inform future resource/services allocation)</a:t>
            </a:r>
            <a:endParaRPr lang="en-US">
              <a:cs typeface="Calibri" panose="020F0502020204030204"/>
            </a:endParaRPr>
          </a:p>
          <a:p>
            <a:endParaRPr lang="en-US"/>
          </a:p>
          <a:p>
            <a:r>
              <a:rPr lang="en-US"/>
              <a:t>•In addition, many of the same underlying resources and capacity (e.g., building partnerships, identifying funding flexibilities for targeting/adapting response) are needed for both</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65</a:t>
            </a:fld>
            <a:endParaRPr lang="en-US"/>
          </a:p>
        </p:txBody>
      </p:sp>
    </p:spTree>
    <p:extLst>
      <p:ext uri="{BB962C8B-B14F-4D97-AF65-F5344CB8AC3E}">
        <p14:creationId xmlns:p14="http://schemas.microsoft.com/office/powerpoint/2010/main" val="3115684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a:t>The process of identifying and responding to rapid HIV transmission clusters involves collaborations within the health department between the prevention, surveillance, and care programs. </a:t>
            </a:r>
          </a:p>
          <a:p>
            <a:pPr defTabSz="942253">
              <a:defRPr/>
            </a:pPr>
            <a:endParaRPr lang="en-US" strike="sngStrike"/>
          </a:p>
          <a:p>
            <a:pPr defTabSz="942253">
              <a:defRPr/>
            </a:pPr>
            <a:r>
              <a:rPr lang="en-US"/>
              <a:t>Throughout this process, it’s important to keep community members informed and involved</a:t>
            </a:r>
            <a:r>
              <a:rPr lang="en-US" strike="noStrike"/>
              <a:t>, meaning </a:t>
            </a:r>
            <a:r>
              <a:rPr lang="en-US"/>
              <a:t>PLWH, health care providers, and community-based organizations.</a:t>
            </a:r>
            <a:endParaRPr lang="en-US">
              <a:cs typeface="Calibri"/>
            </a:endParaRPr>
          </a:p>
          <a:p>
            <a:pPr defTabSz="942253">
              <a:defRPr/>
            </a:pPr>
            <a:endParaRPr lang="en-US" b="1"/>
          </a:p>
          <a:p>
            <a:pPr defTabSz="942253">
              <a:defRPr/>
            </a:pPr>
            <a:r>
              <a:rPr lang="en-US" b="1"/>
              <a:t>&lt;CLICK&gt;</a:t>
            </a:r>
            <a:endParaRPr lang="en-US" b="1">
              <a:cs typeface="Calibri"/>
            </a:endParaRPr>
          </a:p>
          <a:p>
            <a:pPr defTabSz="942253">
              <a:defRPr/>
            </a:pPr>
            <a:r>
              <a:rPr lang="en-US" sz="1200"/>
              <a:t>Whether responding to a cluster or an outbreak, the broader community should be involved in an ongoing way and one that doesn't further stigmatize those trying to be reached with prevention services. Having community members involved with the HD programs on this slide can assist with minimizing stigma in the planning process and response. CBOs can provide support in connecting community members with cluster or outbreak response. </a:t>
            </a:r>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66</a:t>
            </a:fld>
            <a:endParaRPr lang="en-US"/>
          </a:p>
        </p:txBody>
      </p:sp>
    </p:spTree>
    <p:extLst>
      <p:ext uri="{BB962C8B-B14F-4D97-AF65-F5344CB8AC3E}">
        <p14:creationId xmlns:p14="http://schemas.microsoft.com/office/powerpoint/2010/main" val="47721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lays out some of the potential roles for Health Departments, Providers, and Community Based Organizations (CBOs)in responding to clusters. </a:t>
            </a:r>
          </a:p>
          <a:p>
            <a:endParaRPr lang="en-US"/>
          </a:p>
          <a:p>
            <a:r>
              <a:rPr lang="en-US"/>
              <a:t>I know this slide is dense, so we will talk about each of these separately in more detail next. </a:t>
            </a:r>
          </a:p>
          <a:p>
            <a:endParaRPr lang="en-US">
              <a:cs typeface="Calibri" panose="020F0502020204030204"/>
            </a:endParaRPr>
          </a:p>
          <a:p>
            <a:r>
              <a:rPr lang="en-US"/>
              <a:t>As shown in the horizontal arrow, health department</a:t>
            </a:r>
            <a:r>
              <a:rPr lang="en-US" baseline="0"/>
              <a:t> communication with providers and CBOs will strengthen the response to clusters, as they often have trusted relationships with community members. Overall, t</a:t>
            </a:r>
            <a:r>
              <a:rPr lang="en-US"/>
              <a:t>hese three concepts are connected and can’t happen in silos. HDs, providers, and CBOs must communicate and collaborate on an ongoing basis for the most effective response to clusters and outbreaks.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67</a:t>
            </a:fld>
            <a:endParaRPr lang="en-US"/>
          </a:p>
        </p:txBody>
      </p:sp>
    </p:spTree>
    <p:extLst>
      <p:ext uri="{BB962C8B-B14F-4D97-AF65-F5344CB8AC3E}">
        <p14:creationId xmlns:p14="http://schemas.microsoft.com/office/powerpoint/2010/main" val="18739276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First, we’ll go into more detail about health department roles. </a:t>
            </a:r>
            <a:endParaRPr lang="en-US" sz="1300"/>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68</a:t>
            </a:fld>
            <a:endParaRPr lang="en-US"/>
          </a:p>
        </p:txBody>
      </p:sp>
    </p:spTree>
    <p:extLst>
      <p:ext uri="{BB962C8B-B14F-4D97-AF65-F5344CB8AC3E}">
        <p14:creationId xmlns:p14="http://schemas.microsoft.com/office/powerpoint/2010/main" val="20061135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a:t>Health department CDR work is funded through CDC’s funding opportunity </a:t>
            </a:r>
            <a:r>
              <a:rPr lang="en-US" i="1"/>
              <a:t>PS18-1802, </a:t>
            </a:r>
            <a:r>
              <a:rPr lang="en-US" i="0"/>
              <a:t>which began in 2018 and </a:t>
            </a:r>
            <a:r>
              <a:rPr lang="en-US"/>
              <a:t>initially provided</a:t>
            </a:r>
            <a:r>
              <a:rPr lang="en-US" i="0"/>
              <a:t> five years of funding. </a:t>
            </a:r>
            <a:r>
              <a:rPr lang="en-US"/>
              <a:t>It has been extended through May 31, 2024. This is the federal funding mechanism for health department HIV prevention and surveillance programs in the U.S. </a:t>
            </a:r>
          </a:p>
          <a:p>
            <a:pPr defTabSz="942253">
              <a:defRPr/>
            </a:pPr>
            <a:endParaRPr lang="en-US" sz="1300"/>
          </a:p>
          <a:p>
            <a:pPr defTabSz="942253">
              <a:defRPr/>
            </a:pPr>
            <a:r>
              <a:rPr lang="en-US"/>
              <a:t>Under 18-1802, Cluster and Outbreak Detection and Response became a </a:t>
            </a:r>
            <a:r>
              <a:rPr lang="en-US" i="0" u="none"/>
              <a:t>required</a:t>
            </a:r>
            <a:r>
              <a:rPr lang="en-US" i="1" u="none"/>
              <a:t> </a:t>
            </a:r>
            <a:r>
              <a:rPr lang="en-US" i="0" u="none"/>
              <a:t>core activity </a:t>
            </a:r>
            <a:r>
              <a:rPr lang="en-US"/>
              <a:t>for all health departments for the first time.</a:t>
            </a:r>
            <a:endParaRPr lang="en-US">
              <a:cs typeface="Calibri"/>
            </a:endParaRPr>
          </a:p>
          <a:p>
            <a:pPr defTabSz="942253">
              <a:defRPr/>
            </a:pPr>
            <a:endParaRPr lang="en-US"/>
          </a:p>
          <a:p>
            <a:pPr defTabSz="942253">
              <a:defRPr/>
            </a:pPr>
            <a:r>
              <a:rPr lang="en-US"/>
              <a:t>The intended outcomes set forth by CDC for CDR are outlined in the slide (read through). </a:t>
            </a:r>
            <a:endParaRPr lang="en-US">
              <a:cs typeface="Calibri"/>
            </a:endParaRPr>
          </a:p>
          <a:p>
            <a:pPr defTabSz="942253">
              <a:defRPr/>
            </a:pPr>
            <a:r>
              <a:rPr lang="en-US"/>
              <a:t>Outcome 1 </a:t>
            </a:r>
            <a:r>
              <a:rPr lang="en-US" b="1"/>
              <a:t>&lt;CLICK&gt;</a:t>
            </a:r>
            <a:endParaRPr lang="en-US" b="1">
              <a:cs typeface="Calibri"/>
            </a:endParaRPr>
          </a:p>
          <a:p>
            <a:pPr defTabSz="942253">
              <a:defRPr/>
            </a:pPr>
            <a:r>
              <a:rPr lang="en-US"/>
              <a:t>Outcome 2 </a:t>
            </a:r>
            <a:r>
              <a:rPr lang="en-US" b="1"/>
              <a:t>&lt;CLICK&gt;</a:t>
            </a:r>
            <a:endParaRPr lang="en-US" b="1">
              <a:cs typeface="Calibri"/>
            </a:endParaRPr>
          </a:p>
          <a:p>
            <a:pPr marL="0" marR="0" lvl="0" indent="0" algn="l" defTabSz="942253" rtl="0" eaLnBrk="1" fontAlgn="auto" latinLnBrk="0" hangingPunct="1">
              <a:lnSpc>
                <a:spcPct val="100000"/>
              </a:lnSpc>
              <a:spcBef>
                <a:spcPts val="0"/>
              </a:spcBef>
              <a:spcAft>
                <a:spcPts val="0"/>
              </a:spcAft>
              <a:buClrTx/>
              <a:buSzTx/>
              <a:buFontTx/>
              <a:buNone/>
              <a:tabLst/>
              <a:defRPr/>
            </a:pPr>
            <a:r>
              <a:rPr lang="en-US"/>
              <a:t>Outcome 3 </a:t>
            </a:r>
            <a:r>
              <a:rPr lang="en-US" b="1"/>
              <a:t>&lt;CLICK&gt;</a:t>
            </a:r>
            <a:endParaRPr lang="en-US" b="1">
              <a:cs typeface="Calibri"/>
            </a:endParaRPr>
          </a:p>
          <a:p>
            <a:pPr marL="0" marR="0" lvl="0" indent="0" algn="l" defTabSz="942253" rtl="0" eaLnBrk="1" fontAlgn="auto" latinLnBrk="0" hangingPunct="1">
              <a:lnSpc>
                <a:spcPct val="100000"/>
              </a:lnSpc>
              <a:spcBef>
                <a:spcPts val="0"/>
              </a:spcBef>
              <a:spcAft>
                <a:spcPts val="0"/>
              </a:spcAft>
              <a:buClrTx/>
              <a:buSzTx/>
              <a:buFontTx/>
              <a:buNone/>
              <a:tabLst/>
              <a:defRPr/>
            </a:pPr>
            <a:endParaRPr lang="en-US" b="1"/>
          </a:p>
          <a:p>
            <a:pPr defTabSz="942253">
              <a:defRPr/>
            </a:pPr>
            <a:r>
              <a:rPr lang="en-US"/>
              <a:t>Some health </a:t>
            </a:r>
            <a:r>
              <a:rPr lang="en-US" b="0"/>
              <a:t>departments are also funded through PS20-2010 and other Ending the HIV Epidemic funding (like HRSA). Pillar 4: Respond, one of the four core pillars of</a:t>
            </a:r>
            <a:r>
              <a:rPr lang="en-US"/>
              <a:t> </a:t>
            </a:r>
            <a:r>
              <a:rPr lang="en-US" b="0"/>
              <a:t> EHE, also supports many cluster response activities.</a:t>
            </a:r>
            <a:endParaRPr lang="en-US" b="0">
              <a:cs typeface="Calibri"/>
            </a:endParaRPr>
          </a:p>
          <a:p>
            <a:pPr defTabSz="942253">
              <a:defRPr/>
            </a:pPr>
            <a:endParaRPr lang="en-US"/>
          </a:p>
          <a:p>
            <a:pPr defTabSz="942253">
              <a:defRPr/>
            </a:pPr>
            <a:r>
              <a:rPr lang="en-US"/>
              <a:t>Some of this may change when the surveillance and prevention RFP is released, anticipated in 2024.</a:t>
            </a:r>
          </a:p>
        </p:txBody>
      </p:sp>
      <p:sp>
        <p:nvSpPr>
          <p:cNvPr id="4" name="Slide Number Placeholder 3"/>
          <p:cNvSpPr>
            <a:spLocks noGrp="1"/>
          </p:cNvSpPr>
          <p:nvPr>
            <p:ph type="sldNum" sz="quarter" idx="5"/>
          </p:nvPr>
        </p:nvSpPr>
        <p:spPr/>
        <p:txBody>
          <a:bodyPr/>
          <a:lstStyle/>
          <a:p>
            <a:fld id="{E7210376-4FB3-4079-A926-CD40E1E62342}" type="slidenum">
              <a:rPr lang="en-US" smtClean="0"/>
              <a:t>69</a:t>
            </a:fld>
            <a:endParaRPr lang="en-US"/>
          </a:p>
        </p:txBody>
      </p:sp>
    </p:spTree>
    <p:extLst>
      <p:ext uri="{BB962C8B-B14F-4D97-AF65-F5344CB8AC3E}">
        <p14:creationId xmlns:p14="http://schemas.microsoft.com/office/powerpoint/2010/main" val="1587674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b="1"/>
              <a:t>&lt;CLICK&gt;</a:t>
            </a:r>
            <a:endParaRPr lang="en-US"/>
          </a:p>
          <a:p>
            <a:r>
              <a:rPr lang="en-US"/>
              <a:t>As part of the phasing-in of CDR activities, HDs around the country were tasked by the CDC with completing these “Foundational Activities.”</a:t>
            </a:r>
          </a:p>
          <a:p>
            <a:endParaRPr lang="en-US"/>
          </a:p>
          <a:p>
            <a:r>
              <a:rPr lang="en-US"/>
              <a:t>As part of ethical implementation, the activities are: </a:t>
            </a:r>
          </a:p>
          <a:p>
            <a:pPr marL="171450" lvl="0" indent="-171450">
              <a:buFont typeface="Arial" panose="020B0604020202020204" pitchFamily="34" charset="0"/>
              <a:buChar char="•"/>
            </a:pPr>
            <a:r>
              <a:rPr lang="en-US"/>
              <a:t>Engage community, including people living with HIV, providers, and community-based organizations</a:t>
            </a:r>
          </a:p>
          <a:p>
            <a:pPr marL="171450" lvl="0" indent="-171450">
              <a:buFont typeface="Arial" panose="020B0604020202020204" pitchFamily="34" charset="0"/>
              <a:buChar char="•"/>
            </a:pPr>
            <a:r>
              <a:rPr lang="en-US"/>
              <a:t>Assess data protections and enhance related policies and procedures when necessary</a:t>
            </a:r>
          </a:p>
          <a:p>
            <a:pPr marL="171450" lvl="0" indent="-171450">
              <a:buFont typeface="Arial" panose="020B0604020202020204" pitchFamily="34" charset="0"/>
              <a:buChar char="•"/>
            </a:pPr>
            <a:r>
              <a:rPr lang="en-US"/>
              <a:t>Assess implications of criminal exposure laws, which we’ll discuss in more detail in next week’s webinar</a:t>
            </a:r>
          </a:p>
          <a:p>
            <a:endParaRPr lang="en-US"/>
          </a:p>
          <a:p>
            <a:r>
              <a:rPr lang="en-US"/>
              <a:t>As part of effective implementation, the activities are: </a:t>
            </a:r>
            <a:endParaRPr lang="en-US">
              <a:solidFill>
                <a:schemeClr val="tx1"/>
              </a:solidFill>
            </a:endParaRPr>
          </a:p>
          <a:p>
            <a:pPr marL="171450" lvl="0" indent="-171450">
              <a:buClrTx/>
              <a:buFont typeface="Arial" panose="020B0604020202020204" pitchFamily="34" charset="0"/>
              <a:buChar char="•"/>
            </a:pPr>
            <a:r>
              <a:rPr lang="en-US">
                <a:solidFill>
                  <a:schemeClr val="tx1"/>
                </a:solidFill>
              </a:rPr>
              <a:t>Develop internal and external health department collaborations (June 2019)</a:t>
            </a:r>
          </a:p>
          <a:p>
            <a:pPr marL="171450" lvl="0" indent="-171450">
              <a:buFont typeface="Arial" panose="020B0604020202020204" pitchFamily="34" charset="0"/>
              <a:buChar char="•"/>
            </a:pPr>
            <a:r>
              <a:rPr lang="en-US"/>
              <a:t>Develop capacity for cluster detection</a:t>
            </a:r>
          </a:p>
          <a:p>
            <a:pPr marL="171450" lvl="0" indent="-171450">
              <a:buFont typeface="Arial" panose="020B0604020202020204" pitchFamily="34" charset="0"/>
              <a:buChar char="•"/>
            </a:pPr>
            <a:r>
              <a:rPr lang="en-US"/>
              <a:t>Assess prevention portfolio and fiscal mechanisms needed for response</a:t>
            </a:r>
          </a:p>
          <a:p>
            <a:pPr marL="171450" lvl="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70</a:t>
            </a:fld>
            <a:endParaRPr lang="en-US"/>
          </a:p>
        </p:txBody>
      </p:sp>
    </p:spTree>
    <p:extLst>
      <p:ext uri="{BB962C8B-B14F-4D97-AF65-F5344CB8AC3E}">
        <p14:creationId xmlns:p14="http://schemas.microsoft.com/office/powerpoint/2010/main" val="2812940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a:t>Health department work includes collaboration among the state and local health departments. Each plays a different role with, DIS usually located at the local level. Within the HD itself, different programs have different roles to play. </a:t>
            </a:r>
            <a:endParaRPr lang="en-US">
              <a:cs typeface="Calibri" panose="020F0502020204030204"/>
            </a:endParaRPr>
          </a:p>
          <a:p>
            <a:pPr defTabSz="942253">
              <a:defRPr/>
            </a:pPr>
            <a:endParaRPr lang="en-US"/>
          </a:p>
          <a:p>
            <a:pPr defTabSz="942253">
              <a:defRPr/>
            </a:pPr>
            <a:r>
              <a:rPr lang="en-US"/>
              <a:t>The Surveillance program is responsible for the “detection” piece of Cluster Detection and Response. </a:t>
            </a:r>
            <a:r>
              <a:rPr lang="en-US" sz="1200"/>
              <a:t>We discussed this in detail during Part 1 of this series, so now we’re going to discuss prevention and care. </a:t>
            </a:r>
            <a:endParaRPr lang="en-US" sz="1200">
              <a:cs typeface="Calibri"/>
            </a:endParaRPr>
          </a:p>
          <a:p>
            <a:pPr defTabSz="942253">
              <a:defRPr/>
            </a:pPr>
            <a:endParaRPr lang="en-US" sz="1200"/>
          </a:p>
          <a:p>
            <a:r>
              <a:rPr lang="en-US" sz="1200"/>
              <a:t>The prevention and care programs within the state and/or local HDs are the primary programs doing the “response” work, including prioritizing and coordinating interventions to respond (such as testing, </a:t>
            </a:r>
            <a:r>
              <a:rPr lang="en-US" sz="1200" err="1"/>
              <a:t>PrEP</a:t>
            </a:r>
            <a:r>
              <a:rPr lang="en-US" sz="1200"/>
              <a:t> linkage, partner services), and linkage to care, and to RW services such as housing.</a:t>
            </a:r>
            <a:endParaRPr lang="en-US" sz="1200">
              <a:cs typeface="Calibri"/>
            </a:endParaRPr>
          </a:p>
          <a:p>
            <a:pPr defTabSz="942253">
              <a:defRPr/>
            </a:pPr>
            <a:endParaRPr lang="en-US" sz="1200"/>
          </a:p>
          <a:p>
            <a:pPr defTabSz="942253">
              <a:defRPr/>
            </a:pPr>
            <a:r>
              <a:rPr lang="en-US" sz="1200"/>
              <a:t>As I mentioned earlier, it’s also key for all three programs – surveillance, prevention, and care – to collaborate internally, and with local, state, and, if the outbreak is multijurisdictional, with neighboring HDs. Depending on the cluster specifics, there may also be collaboration with other HD units, such as emergency preparedness, or the hepatitis program if there are co-occurring outbreaks or risk factors. </a:t>
            </a:r>
            <a:endParaRPr lang="en-US" sz="1200">
              <a:cs typeface="Calibri"/>
            </a:endParaRPr>
          </a:p>
          <a:p>
            <a:endParaRPr lang="en-US" sz="1200">
              <a:cs typeface="Calibri"/>
            </a:endParaRPr>
          </a:p>
          <a:p>
            <a:r>
              <a:rPr lang="en-US" sz="1200">
                <a:cs typeface="Calibri"/>
              </a:rPr>
              <a:t>Community engagement is about developing trusted relationships between all three areas of the health department and community members. We will discuss this a bit later today.</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71</a:t>
            </a:fld>
            <a:endParaRPr lang="en-US"/>
          </a:p>
        </p:txBody>
      </p:sp>
    </p:spTree>
    <p:extLst>
      <p:ext uri="{BB962C8B-B14F-4D97-AF65-F5344CB8AC3E}">
        <p14:creationId xmlns:p14="http://schemas.microsoft.com/office/powerpoint/2010/main" val="199941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mn-lt"/>
              </a:rPr>
              <a:t>This is our agenda for today. [Go through each bullet] We encourage you to write down all your questions – both content and logistics-related – so we can address them all in the closing </a:t>
            </a:r>
            <a:r>
              <a:rPr lang="en-US" sz="1200" err="1">
                <a:latin typeface="+mn-lt"/>
              </a:rPr>
              <a:t>mentimeter</a:t>
            </a:r>
            <a:r>
              <a:rPr lang="en-US" sz="1200">
                <a:latin typeface="+mn-lt"/>
              </a:rPr>
              <a:t> and Q+A sections. </a:t>
            </a:r>
          </a:p>
          <a:p>
            <a:pPr algn="l"/>
            <a:endParaRPr lang="en-US" sz="1200">
              <a:latin typeface="+mn-lt"/>
            </a:endParaRPr>
          </a:p>
          <a:p>
            <a:pPr algn="l"/>
            <a:r>
              <a:rPr lang="en-US" sz="1200">
                <a:latin typeface="+mn-lt"/>
              </a:rPr>
              <a:t>First up, we have [insert presenter’s name and bio]</a:t>
            </a:r>
            <a:endParaRPr lang="en-US" sz="1200" b="0" i="0" u="none" strike="noStrike" baseline="0">
              <a:solidFill>
                <a:srgbClr val="000000"/>
              </a:solidFill>
              <a:latin typeface="+mn-lt"/>
            </a:endParaRPr>
          </a:p>
          <a:p>
            <a:pPr algn="l"/>
            <a:endParaRPr lang="en-US" sz="1200" b="0" i="0" u="none" strike="noStrike" baseline="0">
              <a:solidFill>
                <a:srgbClr val="000000"/>
              </a:solidFill>
              <a:latin typeface="+mn-lt"/>
            </a:endParaRPr>
          </a:p>
          <a:p>
            <a:pPr algn="l"/>
            <a:endParaRPr lang="en-US" sz="1200">
              <a:latin typeface="+mn-l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8</a:t>
            </a:fld>
            <a:endParaRPr lang="en-US"/>
          </a:p>
        </p:txBody>
      </p:sp>
    </p:spTree>
    <p:extLst>
      <p:ext uri="{BB962C8B-B14F-4D97-AF65-F5344CB8AC3E}">
        <p14:creationId xmlns:p14="http://schemas.microsoft.com/office/powerpoint/2010/main" val="20991974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sz="1300" b="1"/>
              <a:t>NOTE: </a:t>
            </a:r>
            <a:r>
              <a:rPr lang="en-US" sz="1800" b="1">
                <a:effectLst/>
                <a:latin typeface="Segoe UI"/>
                <a:cs typeface="Segoe UI"/>
              </a:rPr>
              <a:t>The presenting health department should alter this slide and the notes to meet their surveillance department's specifics.</a:t>
            </a:r>
          </a:p>
          <a:p>
            <a:pPr defTabSz="942253">
              <a:defRPr/>
            </a:pPr>
            <a:endParaRPr lang="en-US" sz="1800">
              <a:effectLst/>
              <a:latin typeface="Segoe UI" panose="020B0502040204020203" pitchFamily="34" charset="0"/>
            </a:endParaRPr>
          </a:p>
          <a:p>
            <a:pPr defTabSz="942253">
              <a:defRPr/>
            </a:pPr>
            <a:r>
              <a:rPr lang="en-US" sz="1300"/>
              <a:t>Beyond the basic steps I just discussed, here are some HD roles in ongoing cluster detection work in [Jurisdiction]:</a:t>
            </a:r>
            <a:endParaRPr lang="en-US" sz="1300" b="1" u="sng"/>
          </a:p>
          <a:p>
            <a:endParaRPr lang="en-US" sz="1300" b="1" u="sng"/>
          </a:p>
          <a:p>
            <a:r>
              <a:rPr lang="en-US" sz="1300" b="1" u="sng"/>
              <a:t>First up, we have [state HD name’s] surveillance activities</a:t>
            </a:r>
            <a:r>
              <a:rPr lang="en-US" sz="1300" b="1"/>
              <a:t>: </a:t>
            </a:r>
            <a:endParaRPr lang="en-US" sz="1300"/>
          </a:p>
          <a:p>
            <a:r>
              <a:rPr lang="en-US" sz="1300">
                <a:solidFill>
                  <a:prstClr val="black"/>
                </a:solidFill>
                <a:cs typeface="Calibri"/>
              </a:rPr>
              <a:t>During Part 1 we talked about some of the mechanics of disease surveillance in general and HIV surveillance more specifically. </a:t>
            </a:r>
            <a:endParaRPr lang="en-US" sz="1400">
              <a:solidFill>
                <a:prstClr val="black"/>
              </a:solidFill>
              <a:cs typeface="Calibri"/>
            </a:endParaRPr>
          </a:p>
          <a:p>
            <a:endParaRPr lang="en-US" sz="1300">
              <a:solidFill>
                <a:prstClr val="black"/>
              </a:solidFill>
              <a:cs typeface="Calibri"/>
            </a:endParaRPr>
          </a:p>
          <a:p>
            <a:r>
              <a:rPr lang="en-US" sz="1300">
                <a:solidFill>
                  <a:prstClr val="black"/>
                </a:solidFill>
                <a:cs typeface="Calibri"/>
              </a:rPr>
              <a:t>This slide talks about </a:t>
            </a:r>
            <a:r>
              <a:rPr lang="en-US" sz="1300" b="1" i="1">
                <a:solidFill>
                  <a:prstClr val="black"/>
                </a:solidFill>
                <a:cs typeface="Calibri"/>
              </a:rPr>
              <a:t>how</a:t>
            </a:r>
            <a:r>
              <a:rPr lang="en-US" sz="1300">
                <a:solidFill>
                  <a:prstClr val="black"/>
                </a:solidFill>
                <a:cs typeface="Calibri"/>
              </a:rPr>
              <a:t> the HD surveillance program i</a:t>
            </a:r>
            <a:r>
              <a:rPr lang="en-US" sz="1400">
                <a:solidFill>
                  <a:prstClr val="black"/>
                </a:solidFill>
                <a:cs typeface="Calibri"/>
              </a:rPr>
              <a:t>dentifies</a:t>
            </a:r>
            <a:r>
              <a:rPr lang="en-US" sz="1400">
                <a:solidFill>
                  <a:prstClr val="black"/>
                </a:solidFill>
              </a:rPr>
              <a:t> and prioritizes clusters using molecular data, surveillance data, and partner services data.</a:t>
            </a:r>
            <a:endParaRPr lang="en-US" sz="1400">
              <a:solidFill>
                <a:prstClr val="black"/>
              </a:solidFill>
              <a:cs typeface="Calibri"/>
            </a:endParaRPr>
          </a:p>
          <a:p>
            <a:endParaRPr lang="en-US" sz="1400">
              <a:solidFill>
                <a:prstClr val="black"/>
              </a:solidFill>
            </a:endParaRPr>
          </a:p>
          <a:p>
            <a:pPr marL="742950" lvl="1" indent="-285750">
              <a:buClr>
                <a:srgbClr val="008FC5"/>
              </a:buClr>
              <a:buFont typeface="Arial" panose="020B0604020202020204" pitchFamily="34" charset="0"/>
              <a:buChar char="•"/>
            </a:pPr>
            <a:r>
              <a:rPr lang="en-US" sz="1400">
                <a:solidFill>
                  <a:prstClr val="black"/>
                </a:solidFill>
              </a:rPr>
              <a:t>Groups of related partners are identified by analyzing the genotypes that are reported to the HD using a tool called Secure HIV-TRACE. </a:t>
            </a:r>
            <a:r>
              <a:rPr lang="en-US">
                <a:solidFill>
                  <a:prstClr val="black"/>
                </a:solidFill>
                <a:cs typeface="Calibri"/>
              </a:rPr>
              <a:t> </a:t>
            </a:r>
            <a:endParaRPr lang="en-US" sz="1400">
              <a:solidFill>
                <a:prstClr val="black"/>
              </a:solidFill>
              <a:cs typeface="Calibri"/>
            </a:endParaRPr>
          </a:p>
          <a:p>
            <a:pPr marL="742950" lvl="1" indent="-285750">
              <a:buClr>
                <a:srgbClr val="008FC5"/>
              </a:buClr>
              <a:buFont typeface="Arial" panose="020B0604020202020204" pitchFamily="34" charset="0"/>
              <a:buChar char="•"/>
            </a:pPr>
            <a:r>
              <a:rPr lang="en-US">
                <a:solidFill>
                  <a:prstClr val="black"/>
                </a:solidFill>
                <a:cs typeface="Calibri"/>
              </a:rPr>
              <a:t>Surveillance uses all available data including partner services and STI surveillance data to broaden the picture of the cluster and prioritize responding to multiple clusters, as needed </a:t>
            </a:r>
            <a:endParaRPr lang="en-US" sz="1400">
              <a:solidFill>
                <a:prstClr val="black"/>
              </a:solidFill>
              <a:cs typeface="Calibri"/>
            </a:endParaRPr>
          </a:p>
          <a:p>
            <a:pPr marL="742950" lvl="1" indent="-285750">
              <a:buClr>
                <a:srgbClr val="008FC5"/>
              </a:buClr>
              <a:buFont typeface="Arial" panose="020B0604020202020204" pitchFamily="34" charset="0"/>
              <a:buChar char="•"/>
            </a:pPr>
            <a:r>
              <a:rPr lang="en-US" sz="1400">
                <a:solidFill>
                  <a:prstClr val="black"/>
                </a:solidFill>
              </a:rPr>
              <a:t>Ongoing monitoring of existing and new clusters is also a surveillance role. </a:t>
            </a:r>
            <a:endParaRPr lang="en-US" sz="1400">
              <a:solidFill>
                <a:prstClr val="black"/>
              </a:solidFill>
              <a:cs typeface="Calibri"/>
            </a:endParaRPr>
          </a:p>
          <a:p>
            <a:pPr lvl="2" indent="-285750">
              <a:buClr>
                <a:srgbClr val="008FC5"/>
              </a:buClr>
              <a:buFont typeface="Arial" panose="020B0604020202020204" pitchFamily="34" charset="0"/>
              <a:buChar char="•"/>
              <a:defRPr/>
            </a:pPr>
            <a:r>
              <a:rPr lang="en-US" sz="1600"/>
              <a:t>Once a cluster has been identified, the HD monitors it to assess whether there is ongoing transmission and when to close the response. </a:t>
            </a:r>
            <a:endParaRPr lang="en-US" sz="1600">
              <a:solidFill>
                <a:schemeClr val="tx1"/>
              </a:solidFill>
              <a:cs typeface="Calibri"/>
            </a:endParaRPr>
          </a:p>
          <a:p>
            <a:pPr marR="0" lvl="0" algn="l" defTabSz="914400" rtl="0" eaLnBrk="1" fontAlgn="auto" latinLnBrk="0" hangingPunct="1">
              <a:lnSpc>
                <a:spcPct val="100000"/>
              </a:lnSpc>
              <a:spcBef>
                <a:spcPts val="0"/>
              </a:spcBef>
              <a:spcAft>
                <a:spcPts val="0"/>
              </a:spcAft>
              <a:buSzTx/>
              <a:tabLst/>
              <a:defRPr/>
            </a:pPr>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72</a:t>
            </a:fld>
            <a:endParaRPr lang="en-US"/>
          </a:p>
        </p:txBody>
      </p:sp>
    </p:spTree>
    <p:extLst>
      <p:ext uri="{BB962C8B-B14F-4D97-AF65-F5344CB8AC3E}">
        <p14:creationId xmlns:p14="http://schemas.microsoft.com/office/powerpoint/2010/main" val="3007251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u="none"/>
              <a:t>NOTE: </a:t>
            </a:r>
            <a:r>
              <a:rPr lang="en-US" sz="1800" b="1" u="none">
                <a:effectLst/>
                <a:latin typeface="Segoe UI"/>
                <a:cs typeface="Segoe UI"/>
              </a:rPr>
              <a:t>This slide and its notes about prevention should also be tailored to the specifics of the presenting health department.</a:t>
            </a:r>
            <a:endParaRPr lang="en-US" sz="1300" b="1" u="none">
              <a:latin typeface="Segoe UI"/>
              <a:cs typeface="Segoe UI"/>
            </a:endParaRPr>
          </a:p>
          <a:p>
            <a:endParaRPr lang="en-US" sz="1300" b="1" u="sng"/>
          </a:p>
          <a:p>
            <a:r>
              <a:rPr lang="en-US" sz="1300" b="0" u="sng"/>
              <a:t>Next, we have the prevention and care program roles:</a:t>
            </a:r>
            <a:endParaRPr lang="en-US" sz="1300" b="0" u="sng">
              <a:cs typeface="Calibri"/>
            </a:endParaRPr>
          </a:p>
          <a:p>
            <a:endParaRPr lang="en-US" sz="1300" b="1" u="sng"/>
          </a:p>
          <a:p>
            <a:pPr marL="180975" indent="-180975">
              <a:buFont typeface="Arial" panose="020B0604020202020204" pitchFamily="34" charset="0"/>
              <a:buChar char="•"/>
            </a:pPr>
            <a:r>
              <a:rPr lang="en-US" sz="1300"/>
              <a:t>The HIV prevention program and some functions of service linkage to care are led by [insert correct HD name]</a:t>
            </a:r>
            <a:endParaRPr lang="en-US" sz="1300">
              <a:cs typeface="Calibri"/>
            </a:endParaRPr>
          </a:p>
          <a:p>
            <a:pPr marL="180975" indent="-180975">
              <a:buFont typeface="Arial" panose="020B0604020202020204" pitchFamily="34" charset="0"/>
              <a:buChar char="•"/>
            </a:pPr>
            <a:r>
              <a:rPr lang="en-US" sz="1300">
                <a:solidFill>
                  <a:srgbClr val="FF0000"/>
                </a:solidFill>
              </a:rPr>
              <a:t>They</a:t>
            </a:r>
            <a:r>
              <a:rPr lang="en-US" sz="1300"/>
              <a:t> </a:t>
            </a:r>
            <a:r>
              <a:rPr lang="en-US" sz="1400">
                <a:solidFill>
                  <a:prstClr val="black"/>
                </a:solidFill>
                <a:latin typeface="+mj-lt"/>
              </a:rPr>
              <a:t>initiate additional investigations and decide which services are needed</a:t>
            </a:r>
            <a:endParaRPr lang="en-US" sz="1400">
              <a:solidFill>
                <a:prstClr val="black"/>
              </a:solidFill>
              <a:latin typeface="+mj-lt"/>
              <a:cs typeface="Calibri Light"/>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rPr>
              <a:t>Examples include:</a:t>
            </a:r>
            <a:endParaRPr lang="en-US" sz="1400">
              <a:solidFill>
                <a:prstClr val="black"/>
              </a:solidFill>
              <a:cs typeface="Calibri"/>
            </a:endParaRPr>
          </a:p>
          <a:p>
            <a:pPr marL="638175" lvl="1" indent="-180975">
              <a:buFont typeface="Arial" panose="020B0604020202020204" pitchFamily="34" charset="0"/>
              <a:buChar char="•"/>
            </a:pPr>
            <a:r>
              <a:rPr lang="en-US" sz="1300" b="0"/>
              <a:t>Partner services, which includes offering </a:t>
            </a:r>
            <a:r>
              <a:rPr lang="en-US" sz="1300"/>
              <a:t>partner elicitation and notification, and HIV testing</a:t>
            </a:r>
            <a:endParaRPr lang="en-US" sz="1300" b="0">
              <a:cs typeface="Calibri"/>
            </a:endParaRPr>
          </a:p>
          <a:p>
            <a:pPr marL="638175" lvl="1" indent="-180975">
              <a:buFont typeface="Arial" panose="020B0604020202020204" pitchFamily="34" charset="0"/>
              <a:buChar char="•"/>
            </a:pPr>
            <a:r>
              <a:rPr lang="en-US" sz="1300" b="0"/>
              <a:t>Funding CBOs and other agencies </a:t>
            </a:r>
            <a:r>
              <a:rPr lang="en-US" sz="1300"/>
              <a:t>to provide HIV prevention work</a:t>
            </a:r>
            <a:endParaRPr lang="en-US" sz="1300">
              <a:cs typeface="Calibri"/>
            </a:endParaRPr>
          </a:p>
          <a:p>
            <a:pPr marL="638175" marR="0" lvl="1" indent="-180975"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rPr>
              <a:t>And linkage to HIV care and/or re-engagement in care and </a:t>
            </a:r>
            <a:r>
              <a:rPr lang="en-US" sz="1300"/>
              <a:t>other support services, </a:t>
            </a:r>
            <a:r>
              <a:rPr lang="en-US" sz="1300">
                <a:solidFill>
                  <a:prstClr val="black"/>
                </a:solidFill>
                <a:latin typeface="+mn-lt"/>
              </a:rPr>
              <a:t>such as housing, transportation, dental care, and substance use and mental health services.</a:t>
            </a:r>
            <a:endParaRPr lang="en-US" sz="1300">
              <a:solidFill>
                <a:prstClr val="black"/>
              </a:solidFill>
              <a:latin typeface="+mn-lt"/>
              <a:cs typeface="Calibri"/>
            </a:endParaRPr>
          </a:p>
          <a:p>
            <a:pPr marL="180975" indent="-180975" defTabSz="966612">
              <a:buFont typeface="Arial" panose="020B0604020202020204" pitchFamily="34" charset="0"/>
              <a:buChar char="•"/>
              <a:defRPr/>
            </a:pPr>
            <a:r>
              <a:rPr lang="en-US" sz="1300" b="0">
                <a:latin typeface="Calibri "/>
              </a:rPr>
              <a:t>Lastly, community engagement conducted </a:t>
            </a:r>
            <a:r>
              <a:rPr lang="en-US" sz="1300">
                <a:latin typeface="Calibri "/>
              </a:rPr>
              <a:t>should continue to inform the HD’s work, in how they respond to clusters, identify gaps in services and barriers, and prioritize response activities. &lt;Insert name&gt; will discuss community engagement in more detail later in today’s webinar. </a:t>
            </a:r>
          </a:p>
          <a:p>
            <a:pPr marL="181240" indent="-181240" defTabSz="966612">
              <a:buFont typeface="Arial" panose="020B0604020202020204" pitchFamily="34" charset="0"/>
              <a:buChar char="•"/>
              <a:defRPr/>
            </a:pPr>
            <a:endParaRPr lang="en-US" sz="1300">
              <a:solidFill>
                <a:prstClr val="black"/>
              </a:solidFill>
              <a:latin typeface="Calibri "/>
            </a:endParaRPr>
          </a:p>
          <a:p>
            <a:pPr marL="181240" indent="-181240">
              <a:buFont typeface="Arial" panose="020B0604020202020204" pitchFamily="34" charset="0"/>
              <a:buChar char="•"/>
            </a:pPr>
            <a:endParaRPr lang="en-US" sz="1300">
              <a:latin typeface="Calibri "/>
            </a:endParaRPr>
          </a:p>
          <a:p>
            <a:endParaRPr lang="en-US" sz="1300">
              <a:latin typeface="Calibri "/>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73</a:t>
            </a:fld>
            <a:endParaRPr lang="en-US"/>
          </a:p>
        </p:txBody>
      </p:sp>
    </p:spTree>
    <p:extLst>
      <p:ext uri="{BB962C8B-B14F-4D97-AF65-F5344CB8AC3E}">
        <p14:creationId xmlns:p14="http://schemas.microsoft.com/office/powerpoint/2010/main" val="31212044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 this slide I want to discuss prioritizing outreach in a bit more detail</a:t>
            </a:r>
          </a:p>
          <a:p>
            <a:pPr>
              <a:defRPr/>
            </a:pPr>
            <a:r>
              <a:rPr lang="en-US"/>
              <a:t>Prioritization of outreach is different from surveillance prioritization of which clusters to respond to.</a:t>
            </a:r>
            <a:endParaRPr lang="en-US" sz="1300">
              <a:latin typeface="Calibri "/>
            </a:endParaRPr>
          </a:p>
          <a:p>
            <a:pPr>
              <a:defRPr/>
            </a:pPr>
            <a:r>
              <a:rPr lang="en-US"/>
              <a:t>Prevention prioritization is based on:</a:t>
            </a:r>
            <a:endParaRPr lang="en-US" sz="1300">
              <a:latin typeface="Calibri "/>
            </a:endParaRPr>
          </a:p>
          <a:p>
            <a:pPr marL="685800" lvl="1" indent="-228600">
              <a:buClr>
                <a:srgbClr val="008FC5"/>
              </a:buClr>
              <a:buFont typeface="Wingdings" panose="05000000000000000000" pitchFamily="2" charset="2"/>
              <a:buChar char="§"/>
            </a:pPr>
            <a:r>
              <a:rPr lang="en-US" sz="1300">
                <a:solidFill>
                  <a:prstClr val="black"/>
                </a:solidFill>
                <a:latin typeface="Calibri "/>
              </a:rPr>
              <a:t>Number of people in a cluster with clinical variables that increase their risk of illness, for example, as well as the number of available response staff</a:t>
            </a:r>
          </a:p>
          <a:p>
            <a:pPr marL="685800" lvl="1" indent="-228600">
              <a:buClr>
                <a:srgbClr val="008FC5"/>
              </a:buClr>
              <a:buFont typeface="Wingdings" panose="05000000000000000000" pitchFamily="2" charset="2"/>
              <a:buChar char="§"/>
            </a:pPr>
            <a:r>
              <a:rPr lang="en-US" sz="1300">
                <a:solidFill>
                  <a:prstClr val="black"/>
                </a:solidFill>
                <a:latin typeface="Calibri "/>
              </a:rPr>
              <a:t>Demographics (that is, prioritize groups that are seeing recent increases based on local data on new infections)</a:t>
            </a:r>
          </a:p>
          <a:p>
            <a:pPr marL="685800" marR="0" lvl="1" indent="-228600" algn="l" defTabSz="914400" rtl="0" eaLnBrk="1" fontAlgn="auto" latinLnBrk="0" hangingPunct="1">
              <a:lnSpc>
                <a:spcPct val="100000"/>
              </a:lnSpc>
              <a:spcBef>
                <a:spcPts val="0"/>
              </a:spcBef>
              <a:spcAft>
                <a:spcPts val="0"/>
              </a:spcAft>
              <a:buClr>
                <a:srgbClr val="008FC5"/>
              </a:buClr>
              <a:buSzTx/>
              <a:buFont typeface="Wingdings" panose="05000000000000000000" pitchFamily="2" charset="2"/>
              <a:buChar char="§"/>
              <a:tabLst/>
              <a:defRPr/>
            </a:pPr>
            <a:r>
              <a:rPr lang="en-US" sz="1400">
                <a:cs typeface="Calibri Light"/>
              </a:rPr>
              <a:t>Networks with characteristics suggesting high potential for ongoing transmission such as injecting drugs</a:t>
            </a:r>
            <a:endParaRPr lang="en-US" sz="1300">
              <a:solidFill>
                <a:prstClr val="black"/>
              </a:solidFill>
              <a:latin typeface="Calibri "/>
            </a:endParaRPr>
          </a:p>
          <a:p>
            <a:pPr marL="685800" lvl="1" indent="-228600">
              <a:buClr>
                <a:srgbClr val="008FC5"/>
              </a:buClr>
            </a:pPr>
            <a:r>
              <a:rPr lang="en-US" sz="1300">
                <a:solidFill>
                  <a:prstClr val="black"/>
                </a:solidFill>
                <a:latin typeface="Calibri "/>
              </a:rPr>
              <a:t>And lastly, prioritization is based on clinical variables related to potential adverse health outcomes, such as people being:</a:t>
            </a:r>
          </a:p>
          <a:p>
            <a:pPr marL="1143000" lvl="2" indent="-228600">
              <a:buClr>
                <a:srgbClr val="008FC5"/>
              </a:buClr>
              <a:buSzPct val="80000"/>
              <a:buFont typeface="Arial" panose="020B0604020202020204" pitchFamily="34" charset="0"/>
              <a:buChar char="•"/>
            </a:pPr>
            <a:r>
              <a:rPr lang="en-US" sz="1300">
                <a:solidFill>
                  <a:prstClr val="black"/>
                </a:solidFill>
                <a:latin typeface="Calibri "/>
              </a:rPr>
              <a:t>Out-of-care</a:t>
            </a:r>
          </a:p>
          <a:p>
            <a:pPr marL="1143000" lvl="2" indent="-228600">
              <a:buClr>
                <a:srgbClr val="008FC5"/>
              </a:buClr>
              <a:buSzPct val="80000"/>
              <a:buFont typeface="Arial" panose="020B0604020202020204" pitchFamily="34" charset="0"/>
              <a:buChar char="•"/>
            </a:pPr>
            <a:r>
              <a:rPr lang="en-US" sz="1300">
                <a:solidFill>
                  <a:prstClr val="black"/>
                </a:solidFill>
                <a:latin typeface="Calibri "/>
              </a:rPr>
              <a:t>Having Unsuppressed viral loads</a:t>
            </a:r>
          </a:p>
          <a:p>
            <a:pPr marL="1143000" lvl="2" indent="-228600">
              <a:buClr>
                <a:srgbClr val="008FC5"/>
              </a:buClr>
              <a:buSzPct val="80000"/>
              <a:buFont typeface="Arial" panose="020B0604020202020204" pitchFamily="34" charset="0"/>
              <a:buChar char="•"/>
            </a:pPr>
            <a:r>
              <a:rPr lang="en-US" sz="1300">
                <a:solidFill>
                  <a:prstClr val="black"/>
                </a:solidFill>
                <a:latin typeface="Calibri "/>
              </a:rPr>
              <a:t>or STI or hepatitis co-infections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74</a:t>
            </a:fld>
            <a:endParaRPr lang="en-US"/>
          </a:p>
        </p:txBody>
      </p:sp>
    </p:spTree>
    <p:extLst>
      <p:ext uri="{BB962C8B-B14F-4D97-AF65-F5344CB8AC3E}">
        <p14:creationId xmlns:p14="http://schemas.microsoft.com/office/powerpoint/2010/main" val="11939185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t>NOTE: </a:t>
            </a:r>
            <a:r>
              <a:rPr lang="en-US" sz="1600" b="1">
                <a:latin typeface="Segoe UI"/>
                <a:cs typeface="Segoe UI"/>
              </a:rPr>
              <a:t>The</a:t>
            </a:r>
            <a:r>
              <a:rPr lang="en-US" sz="1600" b="1">
                <a:effectLst/>
                <a:latin typeface="Segoe UI"/>
                <a:cs typeface="Segoe UI"/>
              </a:rPr>
              <a:t> presenting health department </a:t>
            </a:r>
            <a:r>
              <a:rPr lang="en-US" sz="1600" b="1">
                <a:latin typeface="Segoe UI"/>
                <a:cs typeface="Segoe UI"/>
              </a:rPr>
              <a:t>should</a:t>
            </a:r>
            <a:r>
              <a:rPr lang="en-US" sz="1600" b="1">
                <a:effectLst/>
                <a:latin typeface="Segoe UI"/>
                <a:cs typeface="Segoe UI"/>
              </a:rPr>
              <a:t> tailor this slide and the notes to the specifics of their health department.</a:t>
            </a:r>
            <a:endParaRPr lang="en-US" sz="1200" b="1">
              <a:latin typeface="Segoe UI"/>
              <a:cs typeface="Segoe UI"/>
            </a:endParaRPr>
          </a:p>
          <a:p>
            <a:pPr marL="0" marR="0" lvl="0" indent="0" algn="l" defTabSz="942253" rtl="0" eaLnBrk="1" fontAlgn="auto" latinLnBrk="0" hangingPunct="1">
              <a:lnSpc>
                <a:spcPct val="100000"/>
              </a:lnSpc>
              <a:spcBef>
                <a:spcPts val="0"/>
              </a:spcBef>
              <a:spcAft>
                <a:spcPts val="0"/>
              </a:spcAft>
              <a:buClrTx/>
              <a:buSzTx/>
              <a:buFontTx/>
              <a:buNone/>
              <a:tabLst/>
              <a:defRPr/>
            </a:pPr>
            <a:endParaRPr lang="en-US" sz="1200"/>
          </a:p>
          <a:p>
            <a:pPr defTabSz="942253">
              <a:defRPr/>
            </a:pPr>
            <a:r>
              <a:rPr lang="en-US" sz="1200"/>
              <a:t> HIV Care administration, the [insert correct name] “administers” the Ryan White Program funding. Their Ryan White Program funds other agencies performing linkage to HIV care and/or also provides funding to agencies who can offer direct HIV care services. </a:t>
            </a:r>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75</a:t>
            </a:fld>
            <a:endParaRPr lang="en-US"/>
          </a:p>
        </p:txBody>
      </p:sp>
    </p:spTree>
    <p:extLst>
      <p:ext uri="{BB962C8B-B14F-4D97-AF65-F5344CB8AC3E}">
        <p14:creationId xmlns:p14="http://schemas.microsoft.com/office/powerpoint/2010/main" val="1684011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sz="1200"/>
              <a:t>As you can see, Cluster detection and response can be a time- and resource-intensive intervention for health departments. </a:t>
            </a:r>
          </a:p>
          <a:p>
            <a:pPr marL="0" marR="0" lvl="0" indent="0" algn="l" defTabSz="942253" rtl="0" eaLnBrk="1" fontAlgn="auto" latinLnBrk="0" hangingPunct="1">
              <a:lnSpc>
                <a:spcPct val="100000"/>
              </a:lnSpc>
              <a:spcBef>
                <a:spcPts val="0"/>
              </a:spcBef>
              <a:spcAft>
                <a:spcPts val="0"/>
              </a:spcAft>
              <a:buClrTx/>
              <a:buSzTx/>
              <a:buFontTx/>
              <a:buNone/>
              <a:tabLst/>
              <a:defRPr/>
            </a:pPr>
            <a:endParaRPr lang="en-US" sz="1200" b="1"/>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t>&lt;CLICK&gt;</a:t>
            </a:r>
            <a:endParaRPr lang="en-US" sz="1200"/>
          </a:p>
          <a:p>
            <a:pPr defTabSz="942253">
              <a:defRPr/>
            </a:pPr>
            <a:r>
              <a:rPr lang="en-US" sz="1200"/>
              <a:t>As a  relatively new type of HIV prevention activity, there may be a need to offer additional training for staff working on cluster detection and response implementation. Staff retention can also be a challenge at health departments, in general and it has increased as a problem in more recent years. Many HDs experience high turnover for field staff and hiring and training for new Disease Intervention Specialists (DIS) and Linkage to Care workers can take a long time. It’s not easy to build the skill set needed to do effective linkage work, and staff vacancies for state/local government positions can take a long time to fill.</a:t>
            </a:r>
          </a:p>
          <a:p>
            <a:pPr defTabSz="942253">
              <a:defRPr/>
            </a:pPr>
            <a:endParaRPr lang="en-US" sz="1200"/>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t>&lt;CLICK&gt;</a:t>
            </a:r>
            <a:endParaRPr lang="en-US" sz="1200"/>
          </a:p>
          <a:p>
            <a:pPr defTabSz="942253">
              <a:defRPr/>
            </a:pPr>
            <a:r>
              <a:rPr lang="en-US" sz="1200"/>
              <a:t>Another consideration is </a:t>
            </a:r>
            <a:r>
              <a:rPr lang="en-US" sz="1200">
                <a:solidFill>
                  <a:prstClr val="black"/>
                </a:solidFill>
              </a:rPr>
              <a:t>maintaining “core” support areas while resources are being drawn to respond to clusters, </a:t>
            </a:r>
            <a:r>
              <a:rPr lang="en-US" sz="1200"/>
              <a:t>especially during an escalated response to a larger cluster. Having a protocol that clearly outlines staff roles and how to shift staff, if necessary, to engage in cluster response, is an important part of planning. </a:t>
            </a:r>
            <a:endParaRPr lang="en-US" sz="1200">
              <a:cs typeface="Calibri"/>
            </a:endParaRPr>
          </a:p>
          <a:p>
            <a:pPr defTabSz="942253">
              <a:defRPr/>
            </a:pPr>
            <a:endParaRPr lang="en-US" sz="1200"/>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t>&lt;CLICK&gt;</a:t>
            </a:r>
            <a:endParaRPr lang="en-US" sz="1200"/>
          </a:p>
          <a:p>
            <a:pPr defTabSz="942253">
              <a:defRPr/>
            </a:pPr>
            <a:r>
              <a:rPr lang="en-US" sz="1200"/>
              <a:t>For larger clusters/outbreaks, health departments may also need to request outside assistance. For local health departments, this may be from the state HD. On the federal level, the CDC has also assisted HDs with responding to significant outbreaks by deploying staff to support the local/state HD.</a:t>
            </a:r>
            <a:endParaRPr lang="en-US" sz="1200">
              <a:cs typeface="Calibri"/>
            </a:endParaRPr>
          </a:p>
          <a:p>
            <a:pPr defTabSz="942253">
              <a:defRPr/>
            </a:pPr>
            <a:endParaRPr lang="en-US" sz="1200"/>
          </a:p>
          <a:p>
            <a:pPr marL="0" marR="0" lvl="0" indent="0" algn="l" defTabSz="942253" rtl="0" eaLnBrk="1" fontAlgn="auto" latinLnBrk="0" hangingPunct="1">
              <a:lnSpc>
                <a:spcPct val="100000"/>
              </a:lnSpc>
              <a:spcBef>
                <a:spcPts val="0"/>
              </a:spcBef>
              <a:spcAft>
                <a:spcPts val="0"/>
              </a:spcAft>
              <a:buClrTx/>
              <a:buSzTx/>
              <a:buFontTx/>
              <a:buNone/>
              <a:tabLst/>
              <a:defRPr/>
            </a:pPr>
            <a:r>
              <a:rPr lang="en-US" sz="1200" b="1"/>
              <a:t>&lt;CLICK&gt;</a:t>
            </a:r>
            <a:endParaRPr lang="en-US" sz="1200"/>
          </a:p>
          <a:p>
            <a:pPr defTabSz="942253">
              <a:defRPr/>
            </a:pPr>
            <a:r>
              <a:rPr lang="en-US" sz="1200"/>
              <a:t>Finally, HDs can assess how to build flexibility into funding sources they use to support cluster response and related activities. This would support resource allocation resources and scale up services where they are needed in the event of a cluster or outbreak in a particular population or geographic area. </a:t>
            </a:r>
            <a:endParaRPr lang="en-US" sz="1200">
              <a:cs typeface="Calibri"/>
            </a:endParaRPr>
          </a:p>
          <a:p>
            <a:pPr defTabSz="942253">
              <a:defRPr/>
            </a:pPr>
            <a:r>
              <a:rPr lang="en-US" sz="1200"/>
              <a:t> </a:t>
            </a:r>
            <a:endParaRPr lang="en-US" sz="1200">
              <a:cs typeface="Calibri"/>
            </a:endParaRPr>
          </a:p>
          <a:p>
            <a:pPr defTabSz="942253">
              <a:defRPr/>
            </a:pPr>
            <a:endParaRPr lang="en-US" sz="1200"/>
          </a:p>
          <a:p>
            <a:pPr defTabSz="942253">
              <a:defRPr/>
            </a:pPr>
            <a:r>
              <a:rPr lang="en-US" sz="1200"/>
              <a:t> </a:t>
            </a:r>
            <a:endParaRPr lang="en-US" sz="1200">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76</a:t>
            </a:fld>
            <a:endParaRPr lang="en-US"/>
          </a:p>
        </p:txBody>
      </p:sp>
    </p:spTree>
    <p:extLst>
      <p:ext uri="{BB962C8B-B14F-4D97-AF65-F5344CB8AC3E}">
        <p14:creationId xmlns:p14="http://schemas.microsoft.com/office/powerpoint/2010/main" val="33064279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942253">
              <a:buFont typeface="Arial"/>
              <a:buChar char="•"/>
              <a:defRPr/>
            </a:pPr>
            <a:r>
              <a:rPr lang="en-US" sz="1300">
                <a:cs typeface="Calibri"/>
              </a:rPr>
              <a:t>Staff turnover has been an ongoing problem in the time since the start of the COVID pandemic</a:t>
            </a:r>
          </a:p>
          <a:p>
            <a:pPr marL="285750" indent="-285750" defTabSz="942253">
              <a:buFont typeface="Arial"/>
              <a:buChar char="•"/>
              <a:defRPr/>
            </a:pPr>
            <a:r>
              <a:rPr lang="en-US" sz="1300">
                <a:cs typeface="Calibri"/>
              </a:rPr>
              <a:t>Documenting cluster detection and response policies and procedures will support continuity </a:t>
            </a:r>
            <a:endParaRPr lang="en-US">
              <a:cs typeface="Calibri"/>
            </a:endParaRPr>
          </a:p>
          <a:p>
            <a:pPr marL="285750" indent="-285750" defTabSz="942253">
              <a:buFont typeface="Arial"/>
              <a:buChar char="•"/>
              <a:defRPr/>
            </a:pPr>
            <a:r>
              <a:rPr lang="en-US" sz="1300">
                <a:cs typeface="Calibri"/>
              </a:rPr>
              <a:t>Each health department was required to submit an </a:t>
            </a:r>
            <a:r>
              <a:rPr lang="en-US"/>
              <a:t>HIV Cluster and Outbreak Detection and Response Plan during summer of 2021</a:t>
            </a:r>
            <a:endParaRPr lang="en-US">
              <a:cs typeface="Calibri"/>
            </a:endParaRPr>
          </a:p>
          <a:p>
            <a:pPr marL="742950" lvl="1" indent="-285750" defTabSz="942253">
              <a:buFont typeface="Arial"/>
              <a:buChar char="•"/>
              <a:defRPr/>
            </a:pPr>
            <a:r>
              <a:rPr lang="en-US">
                <a:cs typeface="Calibri"/>
              </a:rPr>
              <a:t>The plan could "jumpstart" a policy and procedure manual that can be edited to realistically reflect what the HD actually does</a:t>
            </a:r>
          </a:p>
        </p:txBody>
      </p:sp>
      <p:sp>
        <p:nvSpPr>
          <p:cNvPr id="4" name="Slide Number Placeholder 3"/>
          <p:cNvSpPr>
            <a:spLocks noGrp="1"/>
          </p:cNvSpPr>
          <p:nvPr>
            <p:ph type="sldNum" sz="quarter" idx="5"/>
          </p:nvPr>
        </p:nvSpPr>
        <p:spPr/>
        <p:txBody>
          <a:bodyPr/>
          <a:lstStyle/>
          <a:p>
            <a:fld id="{E7210376-4FB3-4079-A926-CD40E1E62342}" type="slidenum">
              <a:rPr lang="en-US" smtClean="0"/>
              <a:t>77</a:t>
            </a:fld>
            <a:endParaRPr lang="en-US"/>
          </a:p>
        </p:txBody>
      </p:sp>
    </p:spTree>
    <p:extLst>
      <p:ext uri="{BB962C8B-B14F-4D97-AF65-F5344CB8AC3E}">
        <p14:creationId xmlns:p14="http://schemas.microsoft.com/office/powerpoint/2010/main" val="29765616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When it comes to cluster response</a:t>
            </a:r>
            <a:r>
              <a:rPr lang="en-US" b="0"/>
              <a:t>, </a:t>
            </a:r>
            <a:r>
              <a:rPr lang="en-US"/>
              <a:t>there are several ways that HD HIV programs can collaborate with other partners within their HD or at other HDs</a:t>
            </a:r>
            <a:r>
              <a:rPr lang="en-US" b="0"/>
              <a:t>.</a:t>
            </a:r>
            <a:endParaRPr lang="en-US"/>
          </a:p>
          <a:p>
            <a:pPr>
              <a:defRPr/>
            </a:pPr>
            <a:endParaRPr lang="en-US"/>
          </a:p>
          <a:p>
            <a:pPr lvl="0" algn="l" defTabSz="914400">
              <a:lnSpc>
                <a:spcPct val="100000"/>
              </a:lnSpc>
              <a:spcBef>
                <a:spcPts val="0"/>
              </a:spcBef>
              <a:spcAft>
                <a:spcPts val="0"/>
              </a:spcAft>
              <a:buNone/>
              <a:tabLst/>
              <a:defRPr/>
            </a:pPr>
            <a:r>
              <a:rPr lang="en-US" b="1"/>
              <a:t>&lt;CLICK&gt;</a:t>
            </a:r>
            <a:endParaRPr lang="en-US"/>
          </a:p>
          <a:p>
            <a:r>
              <a:rPr lang="en-US"/>
              <a:t>When planning cluster and outbreak response activities, HIV programs can learn from other programs within the HD that have a long history of infectious disease outbreak response work including STD, viral hepatitis, tuberculosis, or emergency preparedness programs. When responding to an actual cluster or an outbreak, these partners can be collaborators as well – for example, working with the hepatitis program if there is a co-occurring outbreak of HIV and hepatitis among PWID, or the emergency preparedness staff for a large outbreak if escalated, large-scale response is necessary. Additionally, keeping an eye on hepatitis and STD clusters early on can help prevent or minimize a subsequent HIV outbreaks.</a:t>
            </a:r>
            <a:endParaRPr lang="en-US">
              <a:cs typeface="Calibri"/>
            </a:endParaRPr>
          </a:p>
          <a:p>
            <a:pPr>
              <a:defRPr/>
            </a:pPr>
            <a:endParaRPr lang="en-US"/>
          </a:p>
          <a:p>
            <a:pPr lvl="0" algn="l" defTabSz="914400">
              <a:lnSpc>
                <a:spcPct val="100000"/>
              </a:lnSpc>
              <a:spcBef>
                <a:spcPts val="0"/>
              </a:spcBef>
              <a:spcAft>
                <a:spcPts val="0"/>
              </a:spcAft>
              <a:buNone/>
              <a:tabLst/>
              <a:defRPr/>
            </a:pPr>
            <a:r>
              <a:rPr lang="en-US" b="1"/>
              <a:t>&lt;CLICK&gt;</a:t>
            </a:r>
            <a:endParaRPr lang="en-US"/>
          </a:p>
          <a:p>
            <a:pPr defTabSz="942253">
              <a:defRPr/>
            </a:pPr>
            <a:r>
              <a:rPr lang="en-US"/>
              <a:t>The category of “field staff” may include Disease Intervention Specialists (DIS), Linkage to Care staff, Case Managers, or other navigators or outreach staff roles who typically work one-on-one with clients to provide services. I mention the field staff separately because they are USUALLY IN THE STD Program SO HDs MAY NEED TO COORDINATE THE STD AND HIV RELATED ACTIVITIES. I will discuss this in more detail next, including some of the specific roles in [presenting jurisdiction].</a:t>
            </a:r>
            <a:endParaRPr lang="en-US">
              <a:cs typeface="Calibri"/>
            </a:endParaRPr>
          </a:p>
          <a:p>
            <a:pPr defTabSz="942253">
              <a:defRPr/>
            </a:pPr>
            <a:endParaRPr lang="en-US"/>
          </a:p>
          <a:p>
            <a:pPr lvl="0" algn="l" defTabSz="942253">
              <a:lnSpc>
                <a:spcPct val="100000"/>
              </a:lnSpc>
              <a:spcBef>
                <a:spcPts val="0"/>
              </a:spcBef>
              <a:spcAft>
                <a:spcPts val="0"/>
              </a:spcAft>
              <a:buNone/>
              <a:tabLst/>
              <a:defRPr/>
            </a:pPr>
            <a:r>
              <a:rPr lang="en-US" b="1"/>
              <a:t>&lt;CLICK&gt;</a:t>
            </a:r>
            <a:endParaRPr lang="en-US"/>
          </a:p>
          <a:p>
            <a:pPr defTabSz="942253">
              <a:defRPr/>
            </a:pPr>
            <a:r>
              <a:rPr lang="en-US"/>
              <a:t>Finally, it may be necessary to collaborate with other health departments for clusters that cross state/county/city lines depending on the specifics of the cluster/outbreak. Doing some pre-emptive planning work with bordering HDs or other local partners – for example setting up data sharing agreements or protocols - can help ensure that response runs smoothly and efficiently in the event of a cross-jurisdictional cluster. </a:t>
            </a:r>
            <a:endParaRPr lang="en-US">
              <a:cs typeface="Calibri"/>
            </a:endParaRPr>
          </a:p>
          <a:p>
            <a:pPr marL="0" marR="0" lvl="0" indent="0" algn="l" defTabSz="942253">
              <a:lnSpc>
                <a:spcPct val="100000"/>
              </a:lnSpc>
              <a:spcBef>
                <a:spcPts val="0"/>
              </a:spcBef>
              <a:spcAft>
                <a:spcPts val="0"/>
              </a:spcAft>
              <a:buClrTx/>
              <a:buSzTx/>
              <a:buFontTx/>
              <a:buNone/>
              <a:tabLst/>
              <a:defRPr/>
            </a:pPr>
            <a:endParaRPr lang="en-US">
              <a:latin typeface="Calibri"/>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78</a:t>
            </a:fld>
            <a:endParaRPr lang="en-US"/>
          </a:p>
        </p:txBody>
      </p:sp>
    </p:spTree>
    <p:extLst>
      <p:ext uri="{BB962C8B-B14F-4D97-AF65-F5344CB8AC3E}">
        <p14:creationId xmlns:p14="http://schemas.microsoft.com/office/powerpoint/2010/main" val="24842061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a:t>As the way we respond to the HIV epidemic has shifted over the years, field staff in many jurisdictions have taken on new and innovative roles, including… [read list of blue boxes from slide]</a:t>
            </a:r>
          </a:p>
          <a:p>
            <a:pPr defTabSz="942253">
              <a:defRPr/>
            </a:pPr>
            <a:endParaRPr lang="en-US"/>
          </a:p>
          <a:p>
            <a:pPr defTabSz="942253">
              <a:defRPr/>
            </a:pPr>
            <a:r>
              <a:rPr lang="en-US"/>
              <a:t>I’m referring to “field staff” here generally. But depending on the HD, the names and specific roles vary, and there may be a combination of different staff who perform certain pieces of these roles. In some jurisdictions, several of these activities, along with partner elicitation/partner services, are done by Disease Intervention Specialists/DIS. In </a:t>
            </a:r>
            <a:r>
              <a:rPr lang="en-US" b="1"/>
              <a:t>[specific jurisdiction… discuss DIS specific roles]</a:t>
            </a:r>
            <a:endParaRPr lang="en-US" b="1">
              <a:cs typeface="Calibri"/>
            </a:endParaRPr>
          </a:p>
          <a:p>
            <a:pPr defTabSz="942253">
              <a:defRPr/>
            </a:pPr>
            <a:endParaRPr lang="en-US">
              <a:cs typeface="Calibri"/>
            </a:endParaRPr>
          </a:p>
          <a:p>
            <a:pPr defTabSz="942253">
              <a:defRPr/>
            </a:pPr>
            <a:r>
              <a:rPr lang="en-US"/>
              <a:t>Field staff (whether DIS, etc.) usually have a deep understanding of the communities they work in, connections to local resources, and a unique set of skills in working one-on-one with PLWH and their partners. However, increasingly more is being asked of these staff with the integration of STD/HIV prevention and care services, so it’s a delicate balance when it comes to capacity and staff burnout, especially as many of these staff were originally brought in to help with COVID contact tracing. </a:t>
            </a:r>
            <a:endParaRPr lang="en-US">
              <a:cs typeface="Calibri"/>
            </a:endParaRPr>
          </a:p>
          <a:p>
            <a:pPr defTabSz="942253">
              <a:defRPr/>
            </a:pPr>
            <a:endParaRPr lang="en-US">
              <a:cs typeface="Calibri"/>
            </a:endParaRPr>
          </a:p>
          <a:p>
            <a:r>
              <a:rPr lang="en-US" b="1">
                <a:ea typeface="Calibri" panose="020F0502020204030204"/>
                <a:cs typeface="Calibri"/>
              </a:rPr>
              <a:t>&lt;CLICK&gt;</a:t>
            </a:r>
            <a:endParaRPr lang="en-US" b="1"/>
          </a:p>
          <a:p>
            <a:r>
              <a:rPr lang="en-US"/>
              <a:t>Cluster response (at the bottom) can be another one of these newer and evolving roles, and </a:t>
            </a:r>
            <a:r>
              <a:rPr lang="en-US" b="1"/>
              <a:t>response to an active cluster can also amplify the need for these other functions (for example, </a:t>
            </a:r>
            <a:r>
              <a:rPr lang="en-US" b="1" err="1"/>
              <a:t>PrEP</a:t>
            </a:r>
            <a:r>
              <a:rPr lang="en-US" b="1"/>
              <a:t>).</a:t>
            </a:r>
            <a:endParaRPr lang="en-US"/>
          </a:p>
          <a:p>
            <a:endParaRPr lang="en-US" b="1"/>
          </a:p>
          <a:p>
            <a:r>
              <a:rPr lang="en-US"/>
              <a:t>For DIS who are involved in this work, cluster response activities might be a shift from their usual focus on “traditional” partner services functions, which center primarily on </a:t>
            </a:r>
            <a:r>
              <a:rPr lang="en-US" b="1" u="sng"/>
              <a:t>new</a:t>
            </a:r>
            <a:r>
              <a:rPr lang="en-US"/>
              <a:t> diagnoses. Sometimes for a cluster, DIS might re-interview individuals who may already be in care.</a:t>
            </a:r>
            <a:endParaRPr lang="en-US" sz="1300">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79</a:t>
            </a:fld>
            <a:endParaRPr lang="en-US"/>
          </a:p>
        </p:txBody>
      </p:sp>
    </p:spTree>
    <p:extLst>
      <p:ext uri="{BB962C8B-B14F-4D97-AF65-F5344CB8AC3E}">
        <p14:creationId xmlns:p14="http://schemas.microsoft.com/office/powerpoint/2010/main" val="29207267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now going to revisit the concentric circle model of cluster response we reviewed in last week’s session to talk about how HD staff in different programs may be involved with different groups.</a:t>
            </a:r>
            <a:endParaRPr lang="en-US">
              <a:latin typeface="Calibri "/>
              <a:cs typeface="Calibri"/>
            </a:endParaRPr>
          </a:p>
          <a:p>
            <a:endParaRPr lang="en-US" b="1"/>
          </a:p>
          <a:p>
            <a:r>
              <a:rPr lang="en-US" b="1"/>
              <a:t>&lt;CLICK&gt;</a:t>
            </a:r>
            <a:endParaRPr lang="en-US">
              <a:cs typeface="Calibri" panose="020F0502020204030204"/>
            </a:endParaRPr>
          </a:p>
          <a:p>
            <a:r>
              <a:rPr lang="en-US" b="1" u="sng"/>
              <a:t>First, to briefly review the different “rings” of this model that were discussed in last week’s session:</a:t>
            </a:r>
            <a:endParaRPr lang="en-US">
              <a:cs typeface="Calibri" panose="020F0502020204030204"/>
            </a:endParaRPr>
          </a:p>
          <a:p>
            <a:pPr marL="171450" indent="-171450">
              <a:buFont typeface="Courier New"/>
              <a:buChar char="o"/>
            </a:pPr>
            <a:r>
              <a:rPr lang="en-US"/>
              <a:t>The outer ring is the risk network, which includes the people who are not HIV-positive but may be at risk for infection and the HIV positive persons in the transmission and molecular clusters. </a:t>
            </a:r>
            <a:endParaRPr lang="en-US">
              <a:cs typeface="Calibri" panose="020F0502020204030204"/>
            </a:endParaRPr>
          </a:p>
          <a:p>
            <a:pPr marL="171450" indent="-171450">
              <a:buFont typeface="Courier New"/>
              <a:buChar char="o"/>
            </a:pPr>
            <a:r>
              <a:rPr lang="en-US"/>
              <a:t>The transmission cluster, center ring, is a subset of the risk network. Members of this ring are all HIV positive, but the health department doesn’t yet have genotype data, and they may not all be diagnosed. </a:t>
            </a:r>
            <a:endParaRPr lang="en-US">
              <a:cs typeface="Calibri" panose="020F0502020204030204"/>
            </a:endParaRPr>
          </a:p>
          <a:p>
            <a:pPr marL="171450" indent="-171450">
              <a:buFont typeface="Courier New"/>
              <a:buChar char="o"/>
            </a:pPr>
            <a:r>
              <a:rPr lang="en-US"/>
              <a:t>The molecular cluster is a subset of the Transmission Cluster and contains only the people for whom molecular data (genotypes) are available and can be analyzed; these people are diagnosed, have been in care, had resistance testing done, and had their genotype reported to the health department.</a:t>
            </a:r>
            <a:endParaRPr lang="en-US">
              <a:cs typeface="Calibri"/>
            </a:endParaRPr>
          </a:p>
          <a:p>
            <a:pPr marL="171450" indent="-171450">
              <a:buFont typeface="Courier New"/>
              <a:buChar char="o"/>
            </a:pPr>
            <a:endParaRPr lang="en-US">
              <a:cs typeface="Calibri"/>
            </a:endParaRPr>
          </a:p>
          <a:p>
            <a:r>
              <a:rPr lang="en-US" u="sng"/>
              <a:t>Now I’m going to talk about different types of HD staff may be involved in some capacity with all these groups in the course of a cluster investigation and response:</a:t>
            </a:r>
            <a:endParaRPr lang="en-US">
              <a:cs typeface="Calibri" panose="020F0502020204030204"/>
            </a:endParaRPr>
          </a:p>
          <a:p>
            <a:endParaRPr lang="en-US" b="1"/>
          </a:p>
          <a:p>
            <a:r>
              <a:rPr lang="en-US" b="1"/>
              <a:t>&lt;CLICK&gt;</a:t>
            </a:r>
            <a:endParaRPr lang="en-US">
              <a:cs typeface="Calibri" panose="020F0502020204030204"/>
            </a:endParaRPr>
          </a:p>
          <a:p>
            <a:pPr marL="228600" indent="-228600">
              <a:buFont typeface="Arial"/>
              <a:buChar char="•"/>
            </a:pPr>
            <a:r>
              <a:rPr lang="en-US"/>
              <a:t>HD staff, typically Disease Intervention Specialists (DIS) who perform partner services work, are well positioned to gather detailed information about newly-diagnosed individuals linked to a molecular cluster, or in some cases, re-interview individuals who are part of a molecular cluster if detailed information about partners and risk factors wasn’t gathered initially. They might also notice unexpected increases or patterns in new diagnoses that may be related to the molecular cluster; those would be part of the second level -- transmission cluster.</a:t>
            </a:r>
            <a:endParaRPr lang="en-US">
              <a:cs typeface="Calibri" panose="020F0502020204030204"/>
            </a:endParaRPr>
          </a:p>
          <a:p>
            <a:pPr marL="228600" indent="-228600">
              <a:buFont typeface="Arial"/>
              <a:buChar char="•"/>
            </a:pPr>
            <a:r>
              <a:rPr lang="en-US"/>
              <a:t>Then, we have linking newly-diagnosed PLWH to care and/or additional testing, or re-linking to care for those previously diagnosed but may not currently be receiving HIV care.</a:t>
            </a:r>
            <a:endParaRPr lang="en-US">
              <a:cs typeface="Calibri" panose="020F0502020204030204"/>
            </a:endParaRPr>
          </a:p>
          <a:p>
            <a:pPr lvl="2" indent="-228600">
              <a:buAutoNum type="arabicPeriod"/>
            </a:pPr>
            <a:r>
              <a:rPr lang="en-US"/>
              <a:t>For those in the transmission cluster who are newly diagnosed, DIS in some states can refer people to Linkage Coordinators who can assist with linkage or relinkage to care for those in the molecular or transmission clusters.</a:t>
            </a:r>
            <a:endParaRPr lang="en-US">
              <a:cs typeface="Calibri"/>
            </a:endParaRPr>
          </a:p>
          <a:p>
            <a:endParaRPr lang="en-US" b="1"/>
          </a:p>
          <a:p>
            <a:pPr>
              <a:buFont typeface="Arial"/>
            </a:pPr>
            <a:r>
              <a:rPr lang="en-US" b="1"/>
              <a:t>&lt;CLICK&gt; &lt;CLICK&gt; &lt;CLICK&gt;</a:t>
            </a:r>
            <a:endParaRPr lang="en-US">
              <a:cs typeface="Calibri"/>
            </a:endParaRPr>
          </a:p>
          <a:p>
            <a:endParaRPr lang="en-US">
              <a:cs typeface="Calibri"/>
            </a:endParaRPr>
          </a:p>
          <a:p>
            <a:pPr marL="171450" indent="-171450">
              <a:buFont typeface="Arial"/>
              <a:buChar char="•"/>
            </a:pPr>
            <a:r>
              <a:rPr lang="en-US"/>
              <a:t>Next, we have facilitating partner testing and linkage to </a:t>
            </a:r>
            <a:r>
              <a:rPr lang="en-US" err="1"/>
              <a:t>PrEP</a:t>
            </a:r>
            <a:endParaRPr lang="en-US">
              <a:cs typeface="Calibri"/>
            </a:endParaRPr>
          </a:p>
          <a:p>
            <a:pPr marL="514350" lvl="1" indent="-228600">
              <a:buAutoNum type="arabicPeriod"/>
            </a:pPr>
            <a:r>
              <a:rPr lang="en-US"/>
              <a:t>Partner notification and testing would primarily be done to identify those in the transmission cluster and risk network who may be undiagnosed. The state HD may collaborate with local and regional health departments to facilitate partner testing and HD staff may go back to the partners of cluster members, even if the cluster members are not newly diagnosed, to retest partners who did not test positive previously to assess their current status and refer them to </a:t>
            </a:r>
            <a:r>
              <a:rPr lang="en-US" err="1"/>
              <a:t>PrEP</a:t>
            </a:r>
            <a:r>
              <a:rPr lang="en-US"/>
              <a:t> (if appropriate).</a:t>
            </a:r>
            <a:endParaRPr lang="en-US">
              <a:cs typeface="Calibri"/>
            </a:endParaRPr>
          </a:p>
          <a:p>
            <a:pPr marL="514350" lvl="1" indent="-228600">
              <a:buAutoNum type="arabicPeriod"/>
            </a:pPr>
            <a:r>
              <a:rPr lang="en-US"/>
              <a:t>The outer ring, the risk network, includes persons who may be contacts of those in the molecular or transmission clusters, but who haven’t been linked to the cluster yet and whose HIV status is unknown. Field staff can assist with testing, and linkage to </a:t>
            </a:r>
            <a:r>
              <a:rPr lang="en-US" err="1"/>
              <a:t>PrEP</a:t>
            </a:r>
            <a:r>
              <a:rPr lang="en-US"/>
              <a:t> for individuals within the risk network who test negative and may be at risk of acquiring HIV. In some jurisdictions, a </a:t>
            </a:r>
            <a:r>
              <a:rPr lang="en-US" err="1"/>
              <a:t>PrEP</a:t>
            </a:r>
            <a:r>
              <a:rPr lang="en-US"/>
              <a:t> Navigator or DIS may perform this role depending on the jurisdiction. </a:t>
            </a:r>
            <a:endParaRPr lang="en-US">
              <a:cs typeface="Calibri"/>
            </a:endParaRPr>
          </a:p>
          <a:p>
            <a:endParaRPr lang="en-US" b="1"/>
          </a:p>
          <a:p>
            <a:r>
              <a:rPr lang="en-US" b="1"/>
              <a:t>&lt;CLICK&gt;</a:t>
            </a:r>
            <a:endParaRPr lang="en-US">
              <a:cs typeface="Calibri" panose="020F0502020204030204"/>
            </a:endParaRPr>
          </a:p>
          <a:p>
            <a:pPr marL="171450" indent="-171450">
              <a:buFont typeface="Arial"/>
              <a:buChar char="•"/>
            </a:pPr>
            <a:r>
              <a:rPr lang="en-US"/>
              <a:t>Next, there is referring to wraparound services to address barriers to care </a:t>
            </a:r>
            <a:endParaRPr lang="en-US">
              <a:cs typeface="Calibri"/>
            </a:endParaRPr>
          </a:p>
          <a:p>
            <a:pPr marL="571500" lvl="1" indent="-228600">
              <a:buAutoNum type="arabicPeriod"/>
            </a:pPr>
            <a:r>
              <a:rPr lang="en-US"/>
              <a:t>For all three levels in the cluster, HD staff may provide referrals to wraparound services such as housing and mental health </a:t>
            </a:r>
            <a:endParaRPr lang="en-US">
              <a:cs typeface="Calibri"/>
            </a:endParaRPr>
          </a:p>
          <a:p>
            <a:pPr>
              <a:buFont typeface="Arial"/>
              <a:buChar char="•"/>
            </a:pPr>
            <a:endParaRPr lang="en-US"/>
          </a:p>
          <a:p>
            <a:r>
              <a:rPr lang="en-US" b="1"/>
              <a:t>&lt;CLICK&gt;</a:t>
            </a:r>
            <a:endParaRPr lang="en-US">
              <a:cs typeface="Calibri" panose="020F0502020204030204"/>
            </a:endParaRPr>
          </a:p>
          <a:p>
            <a:pPr marL="171450" indent="-171450">
              <a:buFont typeface="Arial"/>
              <a:buChar char="•"/>
            </a:pPr>
            <a:r>
              <a:rPr lang="en-US"/>
              <a:t>Lastly, educating clients about risk and health department activities </a:t>
            </a:r>
            <a:endParaRPr lang="en-US">
              <a:cs typeface="Calibri"/>
            </a:endParaRPr>
          </a:p>
          <a:p>
            <a:pPr marL="571500" lvl="1" indent="-228600">
              <a:buAutoNum type="arabicPeriod"/>
            </a:pPr>
            <a:r>
              <a:rPr lang="en-US"/>
              <a:t>Since they are on the frontlines, DIS or Linkage Coordinators are also often the “face” of the HD to individuals in a cluster or in the risk network so they play an important role in general education about cluster response or the HD’s overall HIV prevention activities. </a:t>
            </a:r>
            <a:endParaRPr lang="en-US">
              <a:cs typeface="Calibri"/>
            </a:endParaRPr>
          </a:p>
          <a:p>
            <a:pPr marL="234950" indent="-234950">
              <a:buAutoNum type="arabicPeriod"/>
            </a:pPr>
            <a:endParaRPr lang="en-US">
              <a:latin typeface="Calibri "/>
              <a:cs typeface="Calibri"/>
            </a:endParaRPr>
          </a:p>
          <a:p>
            <a:pPr marL="0" indent="0">
              <a:buFont typeface="+mj-lt"/>
              <a:buNone/>
            </a:pPr>
            <a:endParaRPr lang="en-US">
              <a:latin typeface="Calibri "/>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80</a:t>
            </a:fld>
            <a:endParaRPr lang="en-US"/>
          </a:p>
        </p:txBody>
      </p:sp>
    </p:spTree>
    <p:extLst>
      <p:ext uri="{BB962C8B-B14F-4D97-AF65-F5344CB8AC3E}">
        <p14:creationId xmlns:p14="http://schemas.microsoft.com/office/powerpoint/2010/main" val="14201782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Health departments will also coordinate with partners external to the health department including healthcare providers, CBOs and/or ASOs, and directly with the community and community groups. We’ll talk a bit more about providers and CBOs specifically next, then </a:t>
            </a:r>
            <a:r>
              <a:rPr lang="en-US"/>
              <a:t>towards the end of our session today, we will dive deeper into community engagement.</a:t>
            </a:r>
          </a:p>
          <a:p>
            <a:endParaRPr lang="en-US">
              <a:cs typeface="Calibri"/>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81</a:t>
            </a:fld>
            <a:endParaRPr lang="en-US"/>
          </a:p>
        </p:txBody>
      </p:sp>
    </p:spTree>
    <p:extLst>
      <p:ext uri="{BB962C8B-B14F-4D97-AF65-F5344CB8AC3E}">
        <p14:creationId xmlns:p14="http://schemas.microsoft.com/office/powerpoint/2010/main" val="3206066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going to start our discussion today by providing the context for HIV surveillance by describing disease surveillance in general</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a:t>
            </a:fld>
            <a:endParaRPr lang="en-US"/>
          </a:p>
        </p:txBody>
      </p:sp>
    </p:spTree>
    <p:extLst>
      <p:ext uri="{BB962C8B-B14F-4D97-AF65-F5344CB8AC3E}">
        <p14:creationId xmlns:p14="http://schemas.microsoft.com/office/powerpoint/2010/main" val="4031882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discuss providers’ roles in CDR work</a:t>
            </a:r>
          </a:p>
        </p:txBody>
      </p:sp>
      <p:sp>
        <p:nvSpPr>
          <p:cNvPr id="4" name="Slide Number Placeholder 3"/>
          <p:cNvSpPr>
            <a:spLocks noGrp="1"/>
          </p:cNvSpPr>
          <p:nvPr>
            <p:ph type="sldNum" sz="quarter" idx="5"/>
          </p:nvPr>
        </p:nvSpPr>
        <p:spPr/>
        <p:txBody>
          <a:bodyPr/>
          <a:lstStyle/>
          <a:p>
            <a:fld id="{E7210376-4FB3-4079-A926-CD40E1E62342}" type="slidenum">
              <a:rPr lang="en-US" smtClean="0"/>
              <a:t>82</a:t>
            </a:fld>
            <a:endParaRPr lang="en-US"/>
          </a:p>
        </p:txBody>
      </p:sp>
    </p:spTree>
    <p:extLst>
      <p:ext uri="{BB962C8B-B14F-4D97-AF65-F5344CB8AC3E}">
        <p14:creationId xmlns:p14="http://schemas.microsoft.com/office/powerpoint/2010/main" val="7244349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a:t>For Providers, common roles will be providing direct services and care to their patients, such as offering HIV testing and drug-resistance testing for individuals who test positive and </a:t>
            </a:r>
            <a:r>
              <a:rPr lang="en-US" err="1"/>
              <a:t>PrEP</a:t>
            </a:r>
            <a:r>
              <a:rPr lang="en-US"/>
              <a:t> for those who test negative. The care should be responsive to their patients’ needs to ensure patients are comfortable and able to remain engaged in HIV care without barriers. Providers also must report their data in a timely manner to the HD as required by law. Sometimes, providers may also be in a unique position to detect the beginning of a “time-space” cluster if they notice unusual patterns in new diagnoses of HIV among their patient population, and they can then inform the HD to prompt further investigation.</a:t>
            </a:r>
          </a:p>
          <a:p>
            <a:pPr defTabSz="942253">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83</a:t>
            </a:fld>
            <a:endParaRPr lang="en-US"/>
          </a:p>
        </p:txBody>
      </p:sp>
    </p:spTree>
    <p:extLst>
      <p:ext uri="{BB962C8B-B14F-4D97-AF65-F5344CB8AC3E}">
        <p14:creationId xmlns:p14="http://schemas.microsoft.com/office/powerpoint/2010/main" val="4272015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providers connect to the health department’s work can help prepare PLWH for when the HD contacts them. We suggest that providers:</a:t>
            </a:r>
            <a:endParaRPr lang="en-US">
              <a:cs typeface="Calibri"/>
            </a:endParaRPr>
          </a:p>
          <a:p>
            <a:endParaRPr lang="en-US"/>
          </a:p>
          <a:p>
            <a:pPr marL="285750" indent="-285750">
              <a:buFont typeface="Arial"/>
              <a:buChar char="•"/>
            </a:pPr>
            <a:r>
              <a:rPr lang="en-US"/>
              <a:t>Tell their patients that HIV diagnoses are reported to the health department; and </a:t>
            </a:r>
            <a:endParaRPr lang="en-US">
              <a:cs typeface="Calibri" panose="020F0502020204030204"/>
            </a:endParaRPr>
          </a:p>
          <a:p>
            <a:pPr marL="285750" indent="-285750">
              <a:buFont typeface="Arial"/>
              <a:buChar char="•"/>
            </a:pPr>
            <a:r>
              <a:rPr lang="en-US"/>
              <a:t>That the Health department may contact them to:</a:t>
            </a:r>
            <a:endParaRPr lang="en-US">
              <a:cs typeface="Calibri" panose="020F0502020204030204"/>
            </a:endParaRPr>
          </a:p>
          <a:p>
            <a:pPr marL="800100" lvl="1" indent="-285750">
              <a:buFont typeface="Arial"/>
              <a:buChar char="•"/>
            </a:pPr>
            <a:r>
              <a:rPr lang="en-US"/>
              <a:t>Assist with notifying and testing their partners and/or </a:t>
            </a:r>
            <a:endParaRPr lang="en-US">
              <a:cs typeface="Calibri" panose="020F0502020204030204"/>
            </a:endParaRPr>
          </a:p>
          <a:p>
            <a:pPr marL="800100" lvl="1" indent="-285750">
              <a:buFont typeface="Arial"/>
              <a:buChar char="•"/>
            </a:pPr>
            <a:r>
              <a:rPr lang="en-US"/>
              <a:t>To offer services through the Ryan White HIV/AIDS Program and assistance with paying for medications</a:t>
            </a:r>
            <a:endParaRPr lang="en-US">
              <a:cs typeface="Calibri"/>
            </a:endParaRPr>
          </a:p>
          <a:p>
            <a:endParaRPr lang="en-US"/>
          </a:p>
          <a:p>
            <a:r>
              <a:rPr lang="en-US"/>
              <a:t>We can’t emphasize this enough - it can be harmful to PLWH and provider-patient relationships for HDs to contact people without them knowing to expect this. We have heard that some feel shocked that someone else knows their diagnosis, so it’s important to alert them of the reporting and potential for contact. </a:t>
            </a:r>
            <a:endParaRPr lang="en-US">
              <a:cs typeface="Calibri" panose="020F0502020204030204"/>
            </a:endParaRPr>
          </a:p>
          <a:p>
            <a:endParaRPr lang="en-US" sz="1300">
              <a:cs typeface="Calibri" panose="020F0502020204030204"/>
            </a:endParaRPr>
          </a:p>
          <a:p>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84</a:t>
            </a:fld>
            <a:endParaRPr lang="en-US"/>
          </a:p>
        </p:txBody>
      </p:sp>
    </p:spTree>
    <p:extLst>
      <p:ext uri="{BB962C8B-B14F-4D97-AF65-F5344CB8AC3E}">
        <p14:creationId xmlns:p14="http://schemas.microsoft.com/office/powerpoint/2010/main" val="16437569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*Note: The presenting health department needs to alter this slide and the notes based on the specific lab test requirements in their jurisdiction.</a:t>
            </a:r>
            <a:endParaRPr lang="en-US"/>
          </a:p>
          <a:p>
            <a:endParaRPr lang="en-US" sz="1800" b="1">
              <a:latin typeface="Segoe UI"/>
              <a:cs typeface="Segoe UI"/>
            </a:endParaRPr>
          </a:p>
          <a:p>
            <a:r>
              <a:rPr lang="en-US"/>
              <a:t>I mentioned that timely reporting to the HD is one provider role. In the last session, we went how HIV is a reportable communicable disease. In [state name], this is how case reporting works: […]. The information required on the case report form is </a:t>
            </a:r>
            <a:r>
              <a:rPr lang="en-US" b="0"/>
              <a:t>listed here</a:t>
            </a:r>
            <a:r>
              <a:rPr lang="en-US"/>
              <a:t> on the slide</a:t>
            </a:r>
            <a:r>
              <a:rPr lang="en-US" b="0"/>
              <a:t>. </a:t>
            </a:r>
            <a:r>
              <a:rPr lang="en-US"/>
              <a:t>Laboratories, including public health, hospital, commercial, and other labs must report results to the HD as well for HIV-related tests. Per [state] laws, l</a:t>
            </a:r>
            <a:r>
              <a:rPr lang="en-US" b="0"/>
              <a:t>ab tests would </a:t>
            </a:r>
            <a:r>
              <a:rPr lang="en-US"/>
              <a:t>include [what lab tests include in this state].</a:t>
            </a:r>
            <a:endParaRPr lang="en-US">
              <a:ea typeface="Calibri"/>
              <a:cs typeface="Calibri"/>
            </a:endParaRPr>
          </a:p>
          <a:p>
            <a:endParaRPr lang="en-US"/>
          </a:p>
          <a:p>
            <a:r>
              <a:rPr lang="en-US"/>
              <a:t>As it relates to HIV cluster response, the range of services that providers may offer their individual patients include: </a:t>
            </a:r>
            <a:endParaRPr lang="en-US">
              <a:cs typeface="Calibri" panose="020F0502020204030204"/>
            </a:endParaRPr>
          </a:p>
          <a:p>
            <a:endParaRPr lang="en-US"/>
          </a:p>
          <a:p>
            <a:pPr marL="171450" indent="-171450">
              <a:buFont typeface="Arial"/>
              <a:buChar char="•"/>
            </a:pPr>
            <a:r>
              <a:rPr lang="en-US"/>
              <a:t>HIV/STD testing, and counseling on risk reduction</a:t>
            </a:r>
            <a:endParaRPr lang="en-US">
              <a:cs typeface="Calibri" panose="020F0502020204030204"/>
            </a:endParaRPr>
          </a:p>
          <a:p>
            <a:pPr marL="171450" lvl="0" indent="-171450">
              <a:buFont typeface="Arial"/>
              <a:buChar char="•"/>
            </a:pPr>
            <a:r>
              <a:rPr lang="en-US"/>
              <a:t>In order to offer </a:t>
            </a:r>
            <a:r>
              <a:rPr lang="en-US" i="1"/>
              <a:t>appropriate</a:t>
            </a:r>
            <a:r>
              <a:rPr lang="en-US"/>
              <a:t> counseling and screening, providers should also be well versed in taking an accurate sexual history for their patients</a:t>
            </a:r>
            <a:endParaRPr lang="en-US">
              <a:cs typeface="Calibri" panose="020F0502020204030204"/>
            </a:endParaRPr>
          </a:p>
          <a:p>
            <a:pPr marL="171450" indent="-171450">
              <a:buFont typeface="Arial"/>
              <a:buChar char="•"/>
            </a:pPr>
            <a:r>
              <a:rPr lang="en-US"/>
              <a:t>For patients who test negative for HIV but may be at higher risk, discussing or offering </a:t>
            </a:r>
            <a:r>
              <a:rPr lang="en-US" err="1"/>
              <a:t>PrEP</a:t>
            </a:r>
            <a:r>
              <a:rPr lang="en-US"/>
              <a:t> or </a:t>
            </a:r>
            <a:r>
              <a:rPr lang="en-US" err="1"/>
              <a:t>nPEP</a:t>
            </a:r>
            <a:r>
              <a:rPr lang="en-US"/>
              <a:t> may be another appropriate provider role. </a:t>
            </a:r>
            <a:r>
              <a:rPr lang="en-US" err="1"/>
              <a:t>nPEP</a:t>
            </a:r>
            <a:r>
              <a:rPr lang="en-US"/>
              <a:t>, or non-occupational post-exposure prophylaxis is taken w/in 72 hours of under-protected sexual exposure or other exposure to prevent HIV transmission. </a:t>
            </a:r>
            <a:endParaRPr lang="en-US">
              <a:cs typeface="Calibri" panose="020F0502020204030204"/>
            </a:endParaRPr>
          </a:p>
          <a:p>
            <a:pPr marL="171450" indent="-171450">
              <a:buFont typeface="Arial"/>
              <a:buChar char="•"/>
            </a:pPr>
            <a:r>
              <a:rPr lang="en-US"/>
              <a:t>For those who are living with HIV, antiretroviral therapy (ART) should be initiated as soon as possible after HIV diagnosis to provide optimal clinical health outcomes for that patient. Providers should also be familiar with Undetectable=</a:t>
            </a:r>
            <a:r>
              <a:rPr lang="en-US" err="1"/>
              <a:t>Untransmittable</a:t>
            </a:r>
            <a:r>
              <a:rPr lang="en-US"/>
              <a:t> (U=U) and be prepared to discuss this.  U=U means that people with HIV who achieve and maintain an undetectable viral load by taking ART daily cannot sexually transmit the virus to others.</a:t>
            </a:r>
            <a:endParaRPr lang="en-US">
              <a:cs typeface="Calibri" panose="020F0502020204030204"/>
            </a:endParaRPr>
          </a:p>
          <a:p>
            <a:pPr marL="171450" indent="-171450">
              <a:buFont typeface="Arial"/>
              <a:buChar char="•"/>
            </a:pPr>
            <a:r>
              <a:rPr lang="en-US"/>
              <a:t>Finally, providers should support patients in continued engagement in care and medication adherence. This includes providing non-stigmatizing, culturally responsive care to individuals living with HIV and helping them address any barriers they may have to remaining in care. </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85</a:t>
            </a:fld>
            <a:endParaRPr lang="en-US"/>
          </a:p>
        </p:txBody>
      </p:sp>
    </p:spTree>
    <p:extLst>
      <p:ext uri="{BB962C8B-B14F-4D97-AF65-F5344CB8AC3E}">
        <p14:creationId xmlns:p14="http://schemas.microsoft.com/office/powerpoint/2010/main" val="19182156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our first activity and section on community engagement, we will briefly discuss the role of CBOs in cluster detection and response work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86</a:t>
            </a:fld>
            <a:endParaRPr lang="en-US"/>
          </a:p>
        </p:txBody>
      </p:sp>
    </p:spTree>
    <p:extLst>
      <p:ext uri="{BB962C8B-B14F-4D97-AF65-F5344CB8AC3E}">
        <p14:creationId xmlns:p14="http://schemas.microsoft.com/office/powerpoint/2010/main" val="6801085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CBOs can provide a mix of several of the roles we already talked about, depending on what services they offer and their niche within the communities they serve. Like providers, CBOs often provide HIV testing services directly, and would also report positive test results to the HD. CBOs also may partner with the HD on cluster response interventions including venue-based testing, risk-based communication, access to </a:t>
            </a:r>
            <a:r>
              <a:rPr lang="en-US" err="1"/>
              <a:t>PrEP</a:t>
            </a:r>
            <a:r>
              <a:rPr lang="en-US"/>
              <a:t>, housing assistance, and health insurance assistance. </a:t>
            </a:r>
          </a:p>
          <a:p>
            <a:pPr lvl="0" algn="l" defTabSz="914400">
              <a:lnSpc>
                <a:spcPct val="100000"/>
              </a:lnSpc>
              <a:spcBef>
                <a:spcPts val="0"/>
              </a:spcBef>
              <a:spcAft>
                <a:spcPts val="0"/>
              </a:spcAft>
              <a:buNone/>
              <a:tabLst/>
              <a:defRPr/>
            </a:pPr>
            <a:endParaRPr lang="en-US">
              <a:cs typeface="Calibri"/>
            </a:endParaRPr>
          </a:p>
          <a:p>
            <a:pPr>
              <a:defRPr/>
            </a:pPr>
            <a:r>
              <a:rPr lang="en-US"/>
              <a:t>Finally, as the organizations that are often closest to the community and most in touch with their needs, CBOs have an important role to play in educating their clients, community members, and other local partners on issues impacting their communities – including ongoing HD cluster detection and response activities. Depending on their relationship with the HD, CBOs may also play in role in providing feedback to the HD on community needs. </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87</a:t>
            </a:fld>
            <a:endParaRPr lang="en-US"/>
          </a:p>
        </p:txBody>
      </p:sp>
    </p:spTree>
    <p:extLst>
      <p:ext uri="{BB962C8B-B14F-4D97-AF65-F5344CB8AC3E}">
        <p14:creationId xmlns:p14="http://schemas.microsoft.com/office/powerpoint/2010/main" val="10271516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community-based organizations, roles will vary depending on factors such as the HD’s response plan, the specific services each CBO offers and/or what they’re funded to do by the HD if applicable, and the patterns for a particular cluster (what priority population(s) it impacts). Common roles could include: </a:t>
            </a:r>
          </a:p>
          <a:p>
            <a:endParaRPr lang="en-US" sz="1300">
              <a:cs typeface="Calibri"/>
            </a:endParaRPr>
          </a:p>
          <a:p>
            <a:pPr lvl="0"/>
            <a:r>
              <a:rPr lang="en-US" sz="1300" b="1"/>
              <a:t>&lt;CLICK&gt;</a:t>
            </a:r>
            <a:endParaRPr lang="en-US" sz="1300" b="1">
              <a:cs typeface="Calibri"/>
            </a:endParaRPr>
          </a:p>
          <a:p>
            <a:pPr marL="285750" indent="-285750">
              <a:buFont typeface="Arial" panose="020B0604020202020204" pitchFamily="34" charset="0"/>
              <a:buChar char="•"/>
              <a:defRPr/>
            </a:pPr>
            <a:r>
              <a:rPr lang="en-US"/>
              <a:t>Helping with community and provider education. It is important to accurately educate about the basics of cluster detection and response and its value after learning from the HD about the jurisdiction’s cluster detection and response activities. This helps dispel myths and emphasize benefits of cluster detection and response to clients/providers </a:t>
            </a:r>
            <a:endParaRPr lang="en-US">
              <a:cs typeface="Calibri"/>
            </a:endParaRPr>
          </a:p>
          <a:p>
            <a:pPr marR="0" lvl="0" algn="l" defTabSz="914400">
              <a:lnSpc>
                <a:spcPct val="100000"/>
              </a:lnSpc>
              <a:spcBef>
                <a:spcPts val="0"/>
              </a:spcBef>
              <a:spcAft>
                <a:spcPts val="0"/>
              </a:spcAft>
              <a:buClrTx/>
              <a:buSzTx/>
              <a:buFont typeface="Arial" panose="020B0604020202020204" pitchFamily="34" charset="0"/>
              <a:tabLst/>
              <a:defRPr/>
            </a:pPr>
            <a:endParaRPr lang="en-US" sz="140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1"/>
              <a:t>&lt;CLICK&gt;</a:t>
            </a:r>
            <a:endParaRPr lang="en-US" sz="1300"/>
          </a:p>
          <a:p>
            <a:pPr marL="176530" indent="-176530">
              <a:buFont typeface="Arial" panose="020B0604020202020204" pitchFamily="34" charset="0"/>
              <a:buChar char="•"/>
            </a:pPr>
            <a:r>
              <a:rPr lang="en-US" sz="1300"/>
              <a:t>Helping the health department with messaging content and dissemination to the community, especially if there are ongoing clusters of rapid HIV transmission.</a:t>
            </a:r>
            <a:endParaRPr lang="en-US" sz="1300">
              <a:cs typeface="Calibri"/>
            </a:endParaRPr>
          </a:p>
          <a:p>
            <a:pPr marL="176673" indent="-176673">
              <a:buFont typeface="Arial" panose="020B0604020202020204" pitchFamily="34" charset="0"/>
              <a:buChar char="•"/>
            </a:pPr>
            <a:endParaRPr lang="en-US" sz="13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1"/>
              <a:t>&lt;CLICK&gt;</a:t>
            </a:r>
            <a:endParaRPr lang="en-US" sz="1300"/>
          </a:p>
          <a:p>
            <a:pPr marL="176530" indent="-176530">
              <a:buFont typeface="Arial" panose="020B0604020202020204" pitchFamily="34" charset="0"/>
              <a:buChar char="•"/>
            </a:pPr>
            <a:r>
              <a:rPr lang="en-US" sz="1300"/>
              <a:t>Timely and accurate reporting to the health department is especially important during a cluster response if the CBO conducts HIV testing</a:t>
            </a:r>
            <a:endParaRPr lang="en-US" sz="1300">
              <a:cs typeface="Calibri"/>
            </a:endParaRPr>
          </a:p>
          <a:p>
            <a:pPr marL="176673" indent="-176673">
              <a:buFont typeface="Arial" panose="020B0604020202020204" pitchFamily="34" charset="0"/>
              <a:buChar char="•"/>
            </a:pPr>
            <a:endParaRPr lang="en-US" sz="13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1"/>
              <a:t>&lt;CLICK&gt;</a:t>
            </a:r>
            <a:endParaRPr lang="en-US" sz="1300"/>
          </a:p>
          <a:p>
            <a:pPr marL="285750" indent="-285750">
              <a:buFont typeface="Arial"/>
              <a:buChar char="•"/>
              <a:defRPr/>
            </a:pPr>
            <a:r>
              <a:rPr lang="en-US"/>
              <a:t>Lastly, CBOs can provide targeted services and play an indispensable role in cluster response. They can help increase testing for specific populations/venues/geographic areas if additional testing or linkage work is needed to intervene in a cluster and they are funded for these activities. </a:t>
            </a:r>
            <a:r>
              <a:rPr lang="en-US" err="1"/>
              <a:t>PrEP</a:t>
            </a:r>
            <a:r>
              <a:rPr lang="en-US"/>
              <a:t> services and ancillary services such as housing and health insurance are also things that CBOs can provide. </a:t>
            </a:r>
            <a:endParaRPr lang="en-US" sz="1300"/>
          </a:p>
          <a:p>
            <a:pPr marL="285750" indent="-285750">
              <a:buFont typeface="Arial"/>
              <a:buChar char="•"/>
              <a:defRPr/>
            </a:pPr>
            <a:r>
              <a:rPr lang="en-US"/>
              <a:t>CBOs often have built a close rapport with the communities they serve and may often be in the best position to provide some of these services to their communities or link them to the appropriate providers or programs within the HD. The [Jurisdiction] Health Department will discuss this at the next session during their section on cluster detection and response. </a:t>
            </a:r>
            <a:endParaRPr lang="en-US" sz="1300">
              <a:cs typeface="Calibri" panose="020F0502020204030204"/>
            </a:endParaRPr>
          </a:p>
          <a:p>
            <a:pPr defTabSz="942253">
              <a:defRPr/>
            </a:pPr>
            <a:endParaRPr lang="en-US" sz="1300" i="1">
              <a:ea typeface="Calibri" panose="020F0502020204030204"/>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88</a:t>
            </a:fld>
            <a:endParaRPr lang="en-US"/>
          </a:p>
        </p:txBody>
      </p:sp>
    </p:spTree>
    <p:extLst>
      <p:ext uri="{BB962C8B-B14F-4D97-AF65-F5344CB8AC3E}">
        <p14:creationId xmlns:p14="http://schemas.microsoft.com/office/powerpoint/2010/main" val="27508057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NOTE: These breakout rooms are optional. We encourage utilizing breakouts at some point in this learning series, though, as it helps generate more discussion. If you do use this slide, please alter this slide to the specific way breakout rooms will occur during the presentation.</a:t>
            </a:r>
            <a:endParaRPr lang="en-US"/>
          </a:p>
          <a:p>
            <a:pPr>
              <a:defRPr/>
            </a:pPr>
            <a:endParaRPr lang="en-US"/>
          </a:p>
          <a:p>
            <a:pPr>
              <a:defRPr/>
            </a:pPr>
            <a:r>
              <a:rPr lang="en-US"/>
              <a:t>Next we’re going to split into breakout rooms by </a:t>
            </a:r>
            <a:r>
              <a:rPr lang="en-US" b="1"/>
              <a:t>[region, role (provider, CBO, etc.), other category as determined by the HD]</a:t>
            </a:r>
            <a:r>
              <a:rPr lang="en-US"/>
              <a:t> so you can discuss everything we just shared in smaller groups. If you aren’t placed into a breakout room, there will be a box that pops up on the bottom-middle area of your screen asking you to choose a room. Please choose the group that categorizes you best. The breakout rooms will be for half an hour, and then there will be a five-minute break afterwards, before our community engagement section. These breakout rooms will not be recorded, and each room will have a facilitator and a note taker. </a:t>
            </a:r>
            <a:endParaRPr lang="en-US" b="0">
              <a:cs typeface="Calibri"/>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89</a:t>
            </a:fld>
            <a:endParaRPr lang="en-US"/>
          </a:p>
        </p:txBody>
      </p:sp>
    </p:spTree>
    <p:extLst>
      <p:ext uri="{BB962C8B-B14F-4D97-AF65-F5344CB8AC3E}">
        <p14:creationId xmlns:p14="http://schemas.microsoft.com/office/powerpoint/2010/main" val="22174212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Calibri" panose="020F0502020204030204" pitchFamily="34" charset="0"/>
              </a:rPr>
              <a:t>To join a breakout room if you have not been preassigned and nothing pops up, you go into the bottom meeting control bar, and select breakout rooms. Please select your region, or the one that fits you most closely, and click join. [Person] has also put the link to these directions in the chat. </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90</a:t>
            </a:fld>
            <a:endParaRPr lang="en-US"/>
          </a:p>
        </p:txBody>
      </p:sp>
    </p:spTree>
    <p:extLst>
      <p:ext uri="{BB962C8B-B14F-4D97-AF65-F5344CB8AC3E}">
        <p14:creationId xmlns:p14="http://schemas.microsoft.com/office/powerpoint/2010/main" val="9824938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HD should change these questions to help garner the specific information you’re looking to learn from the participants. </a:t>
            </a:r>
          </a:p>
          <a:p>
            <a:endParaRPr lang="en-US"/>
          </a:p>
          <a:p>
            <a:r>
              <a:rPr lang="en-US"/>
              <a:t>These are the guiding questions that we’ve created, but they’re only meant to spur conversation, and your group is welcome to discuss anything that arose for you during this last section. </a:t>
            </a:r>
            <a:r>
              <a:rPr lang="en-US" sz="1200"/>
              <a:t>Ultimately, the breakouts are an opportunity to connect with people from your region and brainstorm potential ideas/actions for moving forward. </a:t>
            </a:r>
            <a:r>
              <a:rPr lang="en-US"/>
              <a:t>There will be ten-, five-, and one-minute warnings before the breakout room concludes. Thank you, and we’ll see everyone in about 35 minutes! </a:t>
            </a:r>
          </a:p>
          <a:p>
            <a:r>
              <a:rPr lang="en-US" b="1"/>
              <a:t>[cue breakout rooms]</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91</a:t>
            </a:fld>
            <a:endParaRPr lang="en-US"/>
          </a:p>
        </p:txBody>
      </p:sp>
    </p:spTree>
    <p:extLst>
      <p:ext uri="{BB962C8B-B14F-4D97-AF65-F5344CB8AC3E}">
        <p14:creationId xmlns:p14="http://schemas.microsoft.com/office/powerpoint/2010/main" val="211015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mn-lt"/>
                <a:cs typeface="Arial" panose="020B0604020202020204" pitchFamily="34" charset="0"/>
              </a:rPr>
              <a:t>To provide this context, it is helpful to understand how disease reporting is structured in the United States.</a:t>
            </a:r>
          </a:p>
          <a:p>
            <a:endParaRPr lang="en-US" sz="1300">
              <a:latin typeface="+mn-lt"/>
              <a:cs typeface="Arial" panose="020B0604020202020204" pitchFamily="34" charset="0"/>
            </a:endParaRPr>
          </a:p>
          <a:p>
            <a:pPr marL="241653" indent="-241653">
              <a:buClr>
                <a:srgbClr val="008FC5"/>
              </a:buClr>
              <a:buSzPct val="90000"/>
              <a:buFont typeface="Wingdings" panose="05000000000000000000" pitchFamily="2" charset="2"/>
              <a:buChar char="§"/>
            </a:pPr>
            <a:r>
              <a:rPr lang="en-US" sz="1300">
                <a:solidFill>
                  <a:prstClr val="black"/>
                </a:solidFill>
                <a:latin typeface="+mn-lt"/>
                <a:cs typeface="Arial" panose="020B0604020202020204" pitchFamily="34" charset="0"/>
              </a:rPr>
              <a:t>To begin</a:t>
            </a:r>
            <a:r>
              <a:rPr lang="en-US" sz="1300" u="sng">
                <a:solidFill>
                  <a:prstClr val="black"/>
                </a:solidFill>
                <a:latin typeface="+mn-lt"/>
                <a:cs typeface="Arial" panose="020B0604020202020204" pitchFamily="34" charset="0"/>
              </a:rPr>
              <a:t>, Laws and rules governing </a:t>
            </a:r>
            <a:r>
              <a:rPr lang="en-US" sz="1300">
                <a:solidFill>
                  <a:prstClr val="black"/>
                </a:solidFill>
                <a:latin typeface="+mn-lt"/>
                <a:cs typeface="Arial" panose="020B0604020202020204" pitchFamily="34" charset="0"/>
              </a:rPr>
              <a:t>communicable disease reporting reside at the state (and sometimes at the city/county) level but NOT at the national level</a:t>
            </a:r>
          </a:p>
          <a:p>
            <a:pPr marL="241653" indent="-241653">
              <a:buClr>
                <a:srgbClr val="008FC5"/>
              </a:buClr>
              <a:buSzPct val="90000"/>
              <a:buFont typeface="Wingdings" panose="05000000000000000000" pitchFamily="2" charset="2"/>
              <a:buChar char="§"/>
            </a:pPr>
            <a:r>
              <a:rPr lang="en-US" sz="1300">
                <a:solidFill>
                  <a:prstClr val="black"/>
                </a:solidFill>
                <a:latin typeface="+mn-lt"/>
                <a:cs typeface="Arial" panose="020B0604020202020204" pitchFamily="34" charset="0"/>
              </a:rPr>
              <a:t>However, </a:t>
            </a:r>
            <a:r>
              <a:rPr lang="en-US" sz="1300" u="sng">
                <a:solidFill>
                  <a:prstClr val="black"/>
                </a:solidFill>
                <a:latin typeface="+mn-lt"/>
                <a:cs typeface="Arial" panose="020B0604020202020204" pitchFamily="34" charset="0"/>
              </a:rPr>
              <a:t>The CDC and national organizations</a:t>
            </a:r>
            <a:r>
              <a:rPr lang="en-US" sz="1300">
                <a:solidFill>
                  <a:prstClr val="black"/>
                </a:solidFill>
                <a:latin typeface="+mn-lt"/>
                <a:cs typeface="Arial" panose="020B0604020202020204" pitchFamily="34" charset="0"/>
              </a:rPr>
              <a:t>, like the council of state and territorial epidemiologists (CSTE), make recommendations, </a:t>
            </a:r>
            <a:r>
              <a:rPr lang="en-US" sz="1400">
                <a:solidFill>
                  <a:prstClr val="black"/>
                </a:solidFill>
              </a:rPr>
              <a:t>not state or local laws/rules</a:t>
            </a:r>
            <a:r>
              <a:rPr lang="en-US" sz="1300">
                <a:solidFill>
                  <a:prstClr val="black"/>
                </a:solidFill>
                <a:latin typeface="+mn-lt"/>
                <a:cs typeface="Arial" panose="020B0604020202020204" pitchFamily="34" charset="0"/>
              </a:rPr>
              <a:t>. This organization represents epidemiologists working at the state, local and territorial health departments and works closely with CDC to write case definitions, set standards and otherwise make disease reporting policy in this country. </a:t>
            </a:r>
          </a:p>
          <a:p>
            <a:pPr marL="698853" lvl="1" indent="-241653">
              <a:buClr>
                <a:srgbClr val="008FC5"/>
              </a:buClr>
              <a:buSzPct val="90000"/>
              <a:buFont typeface="Wingdings" panose="05000000000000000000" pitchFamily="2" charset="2"/>
              <a:buChar char="§"/>
            </a:pPr>
            <a:r>
              <a:rPr lang="en-US" sz="1300">
                <a:solidFill>
                  <a:prstClr val="black"/>
                </a:solidFill>
                <a:latin typeface="+mn-lt"/>
                <a:cs typeface="Arial" panose="020B0604020202020204" pitchFamily="34" charset="0"/>
              </a:rPr>
              <a:t>While CDC cannot make laws some data collection is required under federal funding requirements</a:t>
            </a:r>
          </a:p>
          <a:p>
            <a:pPr>
              <a:buClr>
                <a:srgbClr val="008FC5"/>
              </a:buClr>
              <a:buSzPct val="90000"/>
            </a:pPr>
            <a:endParaRPr lang="en-US" sz="1300">
              <a:solidFill>
                <a:prstClr val="black"/>
              </a:solidFill>
              <a:latin typeface="+mn-lt"/>
              <a:cs typeface="Arial" panose="020B0604020202020204" pitchFamily="34" charset="0"/>
            </a:endParaRPr>
          </a:p>
          <a:p>
            <a:pPr lvl="0">
              <a:buClr>
                <a:srgbClr val="008FC5"/>
              </a:buClr>
              <a:buSzPct val="80000"/>
              <a:buFont typeface="Wingdings" panose="05000000000000000000" pitchFamily="2" charset="2"/>
              <a:buChar char="§"/>
            </a:pPr>
            <a:r>
              <a:rPr lang="en-US" sz="1300">
                <a:solidFill>
                  <a:prstClr val="black"/>
                </a:solidFill>
                <a:latin typeface="+mn-lt"/>
                <a:cs typeface="Arial" panose="020B0604020202020204" pitchFamily="34" charset="0"/>
              </a:rPr>
              <a:t>The process of establishing a national </a:t>
            </a:r>
            <a:r>
              <a:rPr lang="en-US" sz="1300" b="1">
                <a:solidFill>
                  <a:prstClr val="black"/>
                </a:solidFill>
                <a:latin typeface="+mn-lt"/>
                <a:cs typeface="Arial" panose="020B0604020202020204" pitchFamily="34" charset="0"/>
              </a:rPr>
              <a:t>HIV</a:t>
            </a:r>
            <a:r>
              <a:rPr lang="en-US" sz="1300">
                <a:solidFill>
                  <a:prstClr val="black"/>
                </a:solidFill>
                <a:latin typeface="+mn-lt"/>
                <a:cs typeface="Arial" panose="020B0604020202020204" pitchFamily="34" charset="0"/>
              </a:rPr>
              <a:t> reporting system spanned 22 years with </a:t>
            </a:r>
            <a:r>
              <a:rPr lang="en-US" sz="1300">
                <a:latin typeface="+mn-lt"/>
                <a:cs typeface="Arial" panose="020B0604020202020204" pitchFamily="34" charset="0"/>
              </a:rPr>
              <a:t>40 HIV-related CSTE Position Statements over 34 years (1986-2020).</a:t>
            </a:r>
          </a:p>
          <a:p>
            <a:pPr lvl="0">
              <a:buClr>
                <a:srgbClr val="008FC5"/>
              </a:buClr>
              <a:buSzPct val="80000"/>
              <a:buFont typeface="Wingdings" panose="05000000000000000000" pitchFamily="2" charset="2"/>
              <a:buNone/>
            </a:pPr>
            <a:endParaRPr lang="en-US" sz="1300">
              <a:latin typeface="+mn-lt"/>
              <a:cs typeface="Arial" panose="020B0604020202020204" pitchFamily="34" charset="0"/>
            </a:endParaRPr>
          </a:p>
          <a:p>
            <a:pPr lvl="0">
              <a:buClr>
                <a:srgbClr val="008FC5"/>
              </a:buClr>
              <a:buSzPct val="80000"/>
              <a:buFont typeface="Wingdings" panose="05000000000000000000" pitchFamily="2" charset="2"/>
              <a:buChar char="§"/>
            </a:pPr>
            <a:r>
              <a:rPr lang="en-US" sz="1300">
                <a:latin typeface="+mn-lt"/>
                <a:cs typeface="Arial" panose="020B0604020202020204" pitchFamily="34" charset="0"/>
              </a:rPr>
              <a:t>This amount of scrutiny and attention is far greater than virtually any other notifiable infectious disease and reflects the close work CDC and the health departments have done responding to the evolving epidemic as well as community concerns over the years.</a:t>
            </a:r>
          </a:p>
          <a:p>
            <a:pPr lvl="1">
              <a:buClr>
                <a:srgbClr val="008FC5"/>
              </a:buClr>
              <a:buSzPct val="80000"/>
              <a:buFont typeface="Wingdings" panose="05000000000000000000" pitchFamily="2" charset="2"/>
              <a:buNone/>
            </a:pPr>
            <a:endParaRPr lang="en-US" sz="1300">
              <a:latin typeface="+mn-lt"/>
              <a:cs typeface="Arial" panose="020B0604020202020204" pitchFamily="34" charset="0"/>
            </a:endParaRPr>
          </a:p>
          <a:p>
            <a:pPr lvl="1">
              <a:buClr>
                <a:srgbClr val="008FC5"/>
              </a:buClr>
              <a:buSzPct val="80000"/>
              <a:buFont typeface="Wingdings" panose="05000000000000000000" pitchFamily="2" charset="2"/>
              <a:buNone/>
            </a:pPr>
            <a:r>
              <a:rPr lang="en-US" sz="1300">
                <a:latin typeface="+mn-lt"/>
                <a:cs typeface="Arial" panose="020B0604020202020204" pitchFamily="34" charset="0"/>
              </a:rPr>
              <a:t>	</a:t>
            </a:r>
          </a:p>
          <a:p>
            <a:endParaRPr lang="en-US" sz="130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10</a:t>
            </a:fld>
            <a:endParaRPr lang="en-US"/>
          </a:p>
        </p:txBody>
      </p:sp>
    </p:spTree>
    <p:extLst>
      <p:ext uri="{BB962C8B-B14F-4D97-AF65-F5344CB8AC3E}">
        <p14:creationId xmlns:p14="http://schemas.microsoft.com/office/powerpoint/2010/main" val="33509657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HD should change these questions to help garner the specific information you’re looking to learn from the participants. </a:t>
            </a:r>
          </a:p>
          <a:p>
            <a:endParaRPr lang="en-US"/>
          </a:p>
          <a:p>
            <a:r>
              <a:rPr lang="en-US"/>
              <a:t>These are the guiding questions that we’ve created, but they’re only meant to spur conversation, and your group is welcome to discuss anything that arose for you during this last section. </a:t>
            </a:r>
            <a:r>
              <a:rPr lang="en-US" sz="1200"/>
              <a:t>Ultimately, the breakouts are an opportunity to connect with people from your region and brainstorm potential ideas/actions for moving forward. </a:t>
            </a:r>
            <a:r>
              <a:rPr lang="en-US"/>
              <a:t>There will be ten-, five-, and one-minute warnings before the breakout room concludes. Thank you, and we’ll see everyone in about 35 minutes! </a:t>
            </a:r>
          </a:p>
          <a:p>
            <a:r>
              <a:rPr lang="en-US" b="1"/>
              <a:t>[cue breakout rooms]</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92</a:t>
            </a:fld>
            <a:endParaRPr lang="en-US"/>
          </a:p>
        </p:txBody>
      </p:sp>
    </p:spTree>
    <p:extLst>
      <p:ext uri="{BB962C8B-B14F-4D97-AF65-F5344CB8AC3E}">
        <p14:creationId xmlns:p14="http://schemas.microsoft.com/office/powerpoint/2010/main" val="29124152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back from your breakout rooms and the break. I hope you had productive conversations.</a:t>
            </a:r>
          </a:p>
          <a:p>
            <a:endParaRPr lang="en-US"/>
          </a:p>
          <a:p>
            <a:r>
              <a:rPr lang="en-US"/>
              <a:t>In this section I am going to share HD experiences with detecting and responding to clusters and what they learned</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93</a:t>
            </a:fld>
            <a:endParaRPr lang="en-US"/>
          </a:p>
        </p:txBody>
      </p:sp>
    </p:spTree>
    <p:extLst>
      <p:ext uri="{BB962C8B-B14F-4D97-AF65-F5344CB8AC3E}">
        <p14:creationId xmlns:p14="http://schemas.microsoft.com/office/powerpoint/2010/main" val="34612228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solidFill>
                  <a:prstClr val="black"/>
                </a:solidFill>
                <a:latin typeface="Calibri "/>
              </a:rPr>
              <a:t>This slide has examples of clusters from Philadelphia and the Metro DC area.</a:t>
            </a:r>
          </a:p>
          <a:p>
            <a:pPr defTabSz="966612">
              <a:defRPr/>
            </a:pPr>
            <a:endParaRPr lang="en-US" sz="1200">
              <a:solidFill>
                <a:prstClr val="black"/>
              </a:solidFill>
              <a:latin typeface="Calibri "/>
            </a:endParaRPr>
          </a:p>
          <a:p>
            <a:pPr defTabSz="966612">
              <a:defRPr/>
            </a:pPr>
            <a:r>
              <a:rPr lang="en-US" sz="1200" b="1">
                <a:solidFill>
                  <a:prstClr val="black"/>
                </a:solidFill>
                <a:latin typeface="Calibri "/>
              </a:rPr>
              <a:t>&lt;CLICK&gt;</a:t>
            </a:r>
          </a:p>
          <a:p>
            <a:pPr marL="483306" indent="-483306" defTabSz="966612">
              <a:buClr>
                <a:srgbClr val="008BC3"/>
              </a:buClr>
              <a:buFont typeface="Arial" panose="020B0604020202020204" pitchFamily="34" charset="0"/>
              <a:buChar char="•"/>
              <a:defRPr/>
            </a:pPr>
            <a:r>
              <a:rPr lang="en-US" sz="1200">
                <a:solidFill>
                  <a:prstClr val="black"/>
                </a:solidFill>
                <a:latin typeface="Calibri "/>
              </a:rPr>
              <a:t>In Philadelphia they had a molecular cluster that included 15 persons </a:t>
            </a:r>
          </a:p>
          <a:p>
            <a:pPr marL="0" indent="0" defTabSz="966612">
              <a:buClr>
                <a:srgbClr val="008BC3"/>
              </a:buClr>
              <a:buFont typeface="Arial" panose="020B0604020202020204" pitchFamily="34" charset="0"/>
              <a:buNone/>
              <a:defRPr/>
            </a:pPr>
            <a:r>
              <a:rPr lang="en-US" sz="1200" b="1">
                <a:solidFill>
                  <a:prstClr val="black"/>
                </a:solidFill>
                <a:latin typeface="Calibri "/>
              </a:rPr>
              <a:t>&lt;CLICK&gt;</a:t>
            </a:r>
          </a:p>
          <a:p>
            <a:pPr marL="483306" lvl="1" defTabSz="966612">
              <a:buClr>
                <a:srgbClr val="008BC3"/>
              </a:buClr>
              <a:buSzPct val="80000"/>
              <a:buFont typeface="Wingdings" panose="05000000000000000000" pitchFamily="2" charset="2"/>
              <a:buChar char="§"/>
              <a:defRPr/>
            </a:pPr>
            <a:r>
              <a:rPr lang="en-US" sz="1200">
                <a:solidFill>
                  <a:prstClr val="black"/>
                </a:solidFill>
                <a:latin typeface="Calibri "/>
              </a:rPr>
              <a:t>The Investigation found an additional 28 sexual contacts and </a:t>
            </a:r>
            <a:endParaRPr lang="en-US" sz="1200" b="0">
              <a:solidFill>
                <a:prstClr val="black"/>
              </a:solidFill>
              <a:latin typeface="Calibri "/>
            </a:endParaRPr>
          </a:p>
          <a:p>
            <a:pPr marL="26106" lvl="0" defTabSz="966612">
              <a:buClr>
                <a:srgbClr val="008BC3"/>
              </a:buClr>
              <a:buSzPct val="80000"/>
              <a:buFont typeface="Wingdings" panose="05000000000000000000" pitchFamily="2" charset="2"/>
              <a:buNone/>
              <a:defRPr/>
            </a:pPr>
            <a:r>
              <a:rPr lang="en-US" sz="1200" b="1">
                <a:solidFill>
                  <a:prstClr val="black"/>
                </a:solidFill>
                <a:latin typeface="Calibri "/>
              </a:rPr>
              <a:t>&lt;CLICK&gt;</a:t>
            </a:r>
          </a:p>
          <a:p>
            <a:pPr marL="483306" lvl="1" defTabSz="966612">
              <a:buClr>
                <a:srgbClr val="008BC3"/>
              </a:buClr>
              <a:buSzPct val="80000"/>
              <a:buFont typeface="Wingdings" panose="05000000000000000000" pitchFamily="2" charset="2"/>
              <a:buChar char="§"/>
              <a:defRPr/>
            </a:pPr>
            <a:r>
              <a:rPr lang="en-US" sz="1200">
                <a:solidFill>
                  <a:prstClr val="black"/>
                </a:solidFill>
                <a:latin typeface="Calibri "/>
              </a:rPr>
              <a:t>The Efforts implemented included relinking people to care, conducting re-interviews and identifying additional partners, and referring partners who are HIV negative to </a:t>
            </a:r>
            <a:r>
              <a:rPr lang="en-US" sz="1200" err="1">
                <a:solidFill>
                  <a:prstClr val="black"/>
                </a:solidFill>
                <a:latin typeface="Calibri "/>
              </a:rPr>
              <a:t>PrEP</a:t>
            </a:r>
            <a:r>
              <a:rPr lang="en-US" sz="1200">
                <a:solidFill>
                  <a:prstClr val="black"/>
                </a:solidFill>
                <a:latin typeface="Calibri "/>
              </a:rPr>
              <a:t> services</a:t>
            </a:r>
          </a:p>
          <a:p>
            <a:pPr defTabSz="966612">
              <a:buClr>
                <a:srgbClr val="008BC3"/>
              </a:buClr>
              <a:defRPr/>
            </a:pPr>
            <a:endParaRPr lang="en-US" sz="1200">
              <a:solidFill>
                <a:prstClr val="black"/>
              </a:solidFill>
              <a:latin typeface="Calibri "/>
            </a:endParaRPr>
          </a:p>
          <a:p>
            <a:pPr defTabSz="966612">
              <a:buClr>
                <a:srgbClr val="008BC3"/>
              </a:buClr>
              <a:defRPr/>
            </a:pPr>
            <a:r>
              <a:rPr lang="en-US" sz="1200" b="1">
                <a:solidFill>
                  <a:prstClr val="black"/>
                </a:solidFill>
                <a:latin typeface="Calibri "/>
              </a:rPr>
              <a:t>&lt;CLICK&gt; </a:t>
            </a:r>
          </a:p>
          <a:p>
            <a:pPr defTabSz="966612">
              <a:buClr>
                <a:srgbClr val="008BC3"/>
              </a:buClr>
              <a:defRPr/>
            </a:pPr>
            <a:r>
              <a:rPr lang="en-US" sz="1200">
                <a:solidFill>
                  <a:prstClr val="black"/>
                </a:solidFill>
                <a:latin typeface="Calibri "/>
              </a:rPr>
              <a:t>In the DC, Maryland, Virginia metropolitan area they have found that many molecular clusters involved persons from 2 or 3 of these jurisdictions</a:t>
            </a:r>
          </a:p>
          <a:p>
            <a:pPr marL="483306" lvl="1" defTabSz="966612">
              <a:buClr>
                <a:srgbClr val="008BC3"/>
              </a:buClr>
              <a:buSzPct val="80000"/>
              <a:buFont typeface="Wingdings" panose="05000000000000000000" pitchFamily="2" charset="2"/>
              <a:buChar char="§"/>
              <a:defRPr/>
            </a:pPr>
            <a:r>
              <a:rPr lang="en-US" sz="1200">
                <a:solidFill>
                  <a:prstClr val="black"/>
                </a:solidFill>
                <a:latin typeface="Calibri "/>
              </a:rPr>
              <a:t> Investigating them Strengthened the integration of the health department response across three jurisdictions</a:t>
            </a:r>
          </a:p>
          <a:p>
            <a:pPr marL="483306" lvl="1" defTabSz="966612">
              <a:defRPr/>
            </a:pPr>
            <a:endParaRPr lang="en-US" sz="1200">
              <a:solidFill>
                <a:prstClr val="black"/>
              </a:solidFill>
              <a:latin typeface="Calibri "/>
            </a:endParaRPr>
          </a:p>
          <a:p>
            <a:endParaRPr lang="en-US" sz="1200">
              <a:latin typeface="Calibri "/>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94</a:t>
            </a:fld>
            <a:endParaRPr lang="en-US"/>
          </a:p>
        </p:txBody>
      </p:sp>
    </p:spTree>
    <p:extLst>
      <p:ext uri="{BB962C8B-B14F-4D97-AF65-F5344CB8AC3E}">
        <p14:creationId xmlns:p14="http://schemas.microsoft.com/office/powerpoint/2010/main" val="30672774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
              </a:rPr>
              <a:t>This slide is an example of cluster response leading to interventions that go beyond the individuals involved in the cluster</a:t>
            </a:r>
          </a:p>
          <a:p>
            <a:endParaRPr lang="en-US" sz="1200">
              <a:latin typeface="Calibri "/>
            </a:endParaRPr>
          </a:p>
          <a:p>
            <a:r>
              <a:rPr lang="en-US" sz="1200">
                <a:latin typeface="Calibri "/>
              </a:rPr>
              <a:t>It occurred in San Antonio where they identified a large molecular cluster among Latino men who have sex with other men</a:t>
            </a:r>
          </a:p>
          <a:p>
            <a:endParaRPr lang="en-US" sz="1200">
              <a:latin typeface="Calibri "/>
            </a:endParaRPr>
          </a:p>
          <a:p>
            <a:pPr>
              <a:buClr>
                <a:srgbClr val="008FC5"/>
              </a:buClr>
              <a:buFont typeface="Wingdings" panose="05000000000000000000" pitchFamily="2" charset="2"/>
              <a:buChar char="§"/>
            </a:pPr>
            <a:r>
              <a:rPr lang="en-US">
                <a:latin typeface="Calibri "/>
              </a:rPr>
              <a:t> </a:t>
            </a:r>
            <a:r>
              <a:rPr lang="en-US" sz="1200">
                <a:solidFill>
                  <a:schemeClr val="tx1"/>
                </a:solidFill>
                <a:latin typeface="Calibri "/>
              </a:rPr>
              <a:t>the investigation demonstrated situations in which improper testing led to missed diagnosis of acute infection </a:t>
            </a:r>
            <a:r>
              <a:rPr lang="en-US" sz="1200">
                <a:solidFill>
                  <a:schemeClr val="tx1"/>
                </a:solidFill>
                <a:latin typeface="Calibri "/>
                <a:sym typeface="Wingdings" panose="05000000000000000000" pitchFamily="2" charset="2"/>
              </a:rPr>
              <a:t>which led to a health alert to providers educating them on HIV diagnostic testing and acute infection</a:t>
            </a:r>
            <a:endParaRPr lang="en-US" sz="1200">
              <a:solidFill>
                <a:schemeClr val="tx1"/>
              </a:solidFill>
              <a:latin typeface="Calibri "/>
            </a:endParaRPr>
          </a:p>
          <a:p>
            <a:pPr lvl="1">
              <a:buClr>
                <a:srgbClr val="008FC5"/>
              </a:buClr>
              <a:buFont typeface="Wingdings" panose="05000000000000000000" pitchFamily="2" charset="2"/>
              <a:buChar char="§"/>
            </a:pPr>
            <a:r>
              <a:rPr lang="en-US" sz="1200">
                <a:solidFill>
                  <a:schemeClr val="tx1"/>
                </a:solidFill>
                <a:latin typeface="Calibri "/>
                <a:sym typeface="Wingdings" panose="05000000000000000000" pitchFamily="2" charset="2"/>
              </a:rPr>
              <a:t>Acute infection is the earliest stage of HIV infection and is accompanied by very high viral loads</a:t>
            </a:r>
            <a:endParaRPr lang="en-US" sz="1200">
              <a:solidFill>
                <a:schemeClr val="tx1"/>
              </a:solidFill>
              <a:latin typeface="Calibri "/>
            </a:endParaRPr>
          </a:p>
          <a:p>
            <a:pPr lvl="1">
              <a:buClr>
                <a:srgbClr val="008FC5"/>
              </a:buClr>
              <a:buFont typeface="Wingdings" panose="05000000000000000000" pitchFamily="2" charset="2"/>
              <a:buNone/>
            </a:pPr>
            <a:endParaRPr lang="en-US" sz="1200">
              <a:solidFill>
                <a:schemeClr val="tx1"/>
              </a:solidFill>
              <a:latin typeface="Calibri "/>
              <a:sym typeface="Wingdings" panose="05000000000000000000" pitchFamily="2" charset="2"/>
            </a:endParaRPr>
          </a:p>
          <a:p>
            <a:pPr lvl="0">
              <a:buClr>
                <a:srgbClr val="008FC5"/>
              </a:buClr>
              <a:buFont typeface="Wingdings" panose="05000000000000000000" pitchFamily="2" charset="2"/>
              <a:buChar char="§"/>
            </a:pPr>
            <a:r>
              <a:rPr lang="en-US" sz="1200">
                <a:solidFill>
                  <a:schemeClr val="tx1"/>
                </a:solidFill>
                <a:latin typeface="Calibri "/>
                <a:sym typeface="Wingdings" panose="05000000000000000000" pitchFamily="2" charset="2"/>
              </a:rPr>
              <a:t>The Investigation demonstrated a lack of access to </a:t>
            </a:r>
            <a:r>
              <a:rPr lang="en-US" sz="1200" err="1">
                <a:solidFill>
                  <a:schemeClr val="tx1"/>
                </a:solidFill>
                <a:latin typeface="Calibri "/>
                <a:sym typeface="Wingdings" panose="05000000000000000000" pitchFamily="2" charset="2"/>
              </a:rPr>
              <a:t>PrEP</a:t>
            </a:r>
            <a:r>
              <a:rPr lang="en-US" sz="1200">
                <a:solidFill>
                  <a:schemeClr val="tx1"/>
                </a:solidFill>
                <a:latin typeface="Calibri "/>
                <a:sym typeface="Wingdings" panose="05000000000000000000" pitchFamily="2" charset="2"/>
              </a:rPr>
              <a:t>  which led to a health alert educating providers on </a:t>
            </a:r>
            <a:r>
              <a:rPr lang="en-US" sz="1200" err="1">
                <a:solidFill>
                  <a:schemeClr val="tx1"/>
                </a:solidFill>
                <a:latin typeface="Calibri "/>
                <a:sym typeface="Wingdings" panose="05000000000000000000" pitchFamily="2" charset="2"/>
              </a:rPr>
              <a:t>PrEP</a:t>
            </a:r>
            <a:r>
              <a:rPr lang="en-US" sz="1200">
                <a:solidFill>
                  <a:schemeClr val="tx1"/>
                </a:solidFill>
                <a:latin typeface="Calibri "/>
                <a:sym typeface="Wingdings" panose="05000000000000000000" pitchFamily="2" charset="2"/>
              </a:rPr>
              <a:t> and redirecting funds to scale up access in specific regions of the city</a:t>
            </a:r>
            <a:endParaRPr lang="en-US" sz="1200">
              <a:solidFill>
                <a:schemeClr val="tx1"/>
              </a:solidFill>
              <a:latin typeface="Calibri "/>
            </a:endParaRPr>
          </a:p>
          <a:p>
            <a:pPr lvl="0">
              <a:buClr>
                <a:srgbClr val="008FC5"/>
              </a:buClr>
              <a:buFont typeface="Wingdings" panose="05000000000000000000" pitchFamily="2" charset="2"/>
              <a:buNone/>
            </a:pPr>
            <a:endParaRPr lang="en-US" sz="1200">
              <a:solidFill>
                <a:schemeClr val="tx1"/>
              </a:solidFill>
              <a:latin typeface="Calibri "/>
              <a:sym typeface="Wingdings" panose="05000000000000000000" pitchFamily="2" charset="2"/>
            </a:endParaRPr>
          </a:p>
          <a:p>
            <a:pPr>
              <a:buClr>
                <a:srgbClr val="008FC5"/>
              </a:buClr>
              <a:buFont typeface="Wingdings" panose="05000000000000000000" pitchFamily="2" charset="2"/>
              <a:buChar char="§"/>
            </a:pPr>
            <a:r>
              <a:rPr lang="en-US" sz="1200">
                <a:solidFill>
                  <a:schemeClr val="tx1"/>
                </a:solidFill>
                <a:latin typeface="Calibri "/>
                <a:sym typeface="Wingdings" panose="05000000000000000000" pitchFamily="2" charset="2"/>
              </a:rPr>
              <a:t>The Findings </a:t>
            </a:r>
            <a:r>
              <a:rPr lang="en-US" sz="1200" u="sng">
                <a:solidFill>
                  <a:schemeClr val="tx1"/>
                </a:solidFill>
                <a:latin typeface="Calibri "/>
                <a:sym typeface="Wingdings" panose="05000000000000000000" pitchFamily="2" charset="2"/>
              </a:rPr>
              <a:t>led to signing San Antonio on as </a:t>
            </a:r>
            <a:r>
              <a:rPr lang="en-US" sz="1200">
                <a:solidFill>
                  <a:schemeClr val="tx1"/>
                </a:solidFill>
                <a:latin typeface="Calibri "/>
                <a:sym typeface="Wingdings" panose="05000000000000000000" pitchFamily="2" charset="2"/>
              </a:rPr>
              <a:t>a Fast-Track City </a:t>
            </a:r>
            <a:r>
              <a:rPr lang="en-US" sz="1200" b="0" i="0">
                <a:solidFill>
                  <a:srgbClr val="000000"/>
                </a:solidFill>
                <a:effectLst/>
                <a:latin typeface="Calibri "/>
              </a:rPr>
              <a:t>which led </a:t>
            </a:r>
            <a:r>
              <a:rPr lang="en-US" sz="1200">
                <a:solidFill>
                  <a:schemeClr val="tx1"/>
                </a:solidFill>
                <a:latin typeface="Calibri "/>
                <a:sym typeface="Wingdings" panose="05000000000000000000" pitchFamily="2" charset="2"/>
              </a:rPr>
              <a:t>to a new coalition of community, providers, and public health. Fast Track City is an international effort to end HIV as a public health threat by the year 2030.</a:t>
            </a:r>
            <a:r>
              <a:rPr lang="en-US">
                <a:solidFill>
                  <a:srgbClr val="000000"/>
                </a:solidFill>
                <a:latin typeface="Calibri "/>
              </a:rPr>
              <a:t> </a:t>
            </a:r>
            <a:endParaRPr lang="en-US" sz="1200" b="0" i="0">
              <a:solidFill>
                <a:srgbClr val="000000"/>
              </a:solidFill>
              <a:effectLst/>
              <a:latin typeface="Calibri "/>
            </a:endParaRPr>
          </a:p>
          <a:p>
            <a:pPr lvl="0">
              <a:buClr>
                <a:srgbClr val="008FC5"/>
              </a:buClr>
              <a:buFont typeface="Wingdings" panose="05000000000000000000" pitchFamily="2" charset="2"/>
              <a:buChar char="§"/>
            </a:pPr>
            <a:endParaRPr lang="en-US" sz="1200" b="0" i="0">
              <a:solidFill>
                <a:srgbClr val="000000"/>
              </a:solidFill>
              <a:effectLst/>
              <a:latin typeface="Calibri "/>
            </a:endParaRPr>
          </a:p>
          <a:p>
            <a:pPr lvl="0">
              <a:buClr>
                <a:srgbClr val="008FC5"/>
              </a:buClr>
              <a:buFont typeface="Wingdings" panose="05000000000000000000" pitchFamily="2" charset="2"/>
              <a:buNone/>
            </a:pPr>
            <a:r>
              <a:rPr lang="en-US" sz="1200">
                <a:latin typeface="Calibri "/>
              </a:rPr>
              <a:t>Interestingly, following this outbreak the community came together to form The End Stigma End HIV Alliance of San Antonio. They are a collaboration of all the HIV and AIDS organizations in San Antonio that are committed to destigmatizing and ending the HIV epidemic. We will hear from them next week about the work that they are doing in this area.</a:t>
            </a:r>
          </a:p>
          <a:p>
            <a:r>
              <a:rPr lang="en-US" sz="1200">
                <a:latin typeface="Calibri "/>
              </a:rPr>
              <a:t>~~~~~~~~~~</a:t>
            </a:r>
          </a:p>
          <a:p>
            <a:r>
              <a:rPr lang="en-US" b="1">
                <a:latin typeface="Calibri "/>
              </a:rPr>
              <a:t>Reference, if needed- not meant to be read with the slide</a:t>
            </a:r>
            <a:endParaRPr lang="en-US" sz="1200" b="1">
              <a:latin typeface="Calibri "/>
            </a:endParaRPr>
          </a:p>
          <a:p>
            <a:r>
              <a:rPr lang="en-US" sz="1050">
                <a:latin typeface="Calibri "/>
              </a:rPr>
              <a:t>Pre-exposure prophylaxis (or </a:t>
            </a:r>
            <a:r>
              <a:rPr lang="en-US" sz="1050" err="1">
                <a:latin typeface="Calibri "/>
              </a:rPr>
              <a:t>PrEP</a:t>
            </a:r>
            <a:r>
              <a:rPr lang="en-US" sz="1050">
                <a:latin typeface="Calibri "/>
              </a:rPr>
              <a:t>) is a way for people who do not have HIV but who are at very high risk of getting HIV to prevent HIV infection by taking a pill every day. When someone is exposed to HIV through sex or injection drug use, the medicines in </a:t>
            </a:r>
            <a:r>
              <a:rPr lang="en-US" sz="1050" err="1">
                <a:latin typeface="Calibri "/>
              </a:rPr>
              <a:t>PrEP</a:t>
            </a:r>
            <a:r>
              <a:rPr lang="en-US" sz="1050">
                <a:latin typeface="Calibri "/>
              </a:rPr>
              <a:t> can work to keep the virus from establishing a permanent infection.</a:t>
            </a:r>
          </a:p>
          <a:p>
            <a:endParaRPr lang="en-US" sz="1050">
              <a:latin typeface="Calibri "/>
            </a:endParaRPr>
          </a:p>
          <a:p>
            <a:r>
              <a:rPr lang="en-US" sz="1050">
                <a:latin typeface="Calibri "/>
              </a:rPr>
              <a:t>When taken daily, </a:t>
            </a:r>
            <a:r>
              <a:rPr lang="en-US" sz="1050" err="1">
                <a:latin typeface="Calibri "/>
              </a:rPr>
              <a:t>PrEP</a:t>
            </a:r>
            <a:r>
              <a:rPr lang="en-US" sz="1050">
                <a:latin typeface="Calibri "/>
              </a:rPr>
              <a:t> is highly effective for preventing HIV. Studies have shown that </a:t>
            </a:r>
            <a:r>
              <a:rPr lang="en-US" sz="1050" err="1">
                <a:latin typeface="Calibri "/>
              </a:rPr>
              <a:t>PrEP</a:t>
            </a:r>
            <a:r>
              <a:rPr lang="en-US" sz="1050">
                <a:latin typeface="Calibri "/>
              </a:rPr>
              <a:t> reduces the risk of getting HIV from sex by about 99% when taken daily. Among people who inject drugs, </a:t>
            </a:r>
            <a:r>
              <a:rPr lang="en-US" sz="1050" err="1">
                <a:latin typeface="Calibri "/>
              </a:rPr>
              <a:t>PrEP</a:t>
            </a:r>
            <a:r>
              <a:rPr lang="en-US" sz="1050">
                <a:latin typeface="Calibri "/>
              </a:rPr>
              <a:t> reduces the risk of getting HIV by at least 74% when taken daily. </a:t>
            </a:r>
            <a:r>
              <a:rPr lang="en-US" sz="1050" err="1">
                <a:latin typeface="Calibri "/>
              </a:rPr>
              <a:t>PrEP</a:t>
            </a:r>
            <a:r>
              <a:rPr lang="en-US" sz="1050">
                <a:latin typeface="Calibri "/>
              </a:rPr>
              <a:t> is much less effective if it is not taken consistently.</a:t>
            </a:r>
          </a:p>
          <a:p>
            <a:endParaRPr lang="en-US" sz="1050">
              <a:latin typeface="Calibri "/>
            </a:endParaRPr>
          </a:p>
          <a:p>
            <a:endParaRPr lang="en-US" sz="1050">
              <a:latin typeface="Calibri "/>
            </a:endParaRPr>
          </a:p>
          <a:p>
            <a:r>
              <a:rPr lang="en-US" sz="1050">
                <a:latin typeface="Calibri "/>
                <a:hlinkClick r:id="rId3"/>
              </a:rPr>
              <a:t>https://www.cdc.gov/hiv/risk/prep/index.html</a:t>
            </a:r>
            <a:endParaRPr lang="en-US" sz="1050">
              <a:latin typeface="Calibri "/>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95</a:t>
            </a:fld>
            <a:endParaRPr lang="en-US"/>
          </a:p>
        </p:txBody>
      </p:sp>
    </p:spTree>
    <p:extLst>
      <p:ext uri="{BB962C8B-B14F-4D97-AF65-F5344CB8AC3E}">
        <p14:creationId xmlns:p14="http://schemas.microsoft.com/office/powerpoint/2010/main" val="1182473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
              </a:rPr>
              <a:t>This slide shows an example of a state that identified the need to work with a group that high rates but smaller numbers of people with HIV.</a:t>
            </a:r>
          </a:p>
          <a:p>
            <a:endParaRPr lang="en-US" sz="1200">
              <a:latin typeface="Calibri "/>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27251F"/>
                </a:solidFill>
                <a:latin typeface="Calibri Light" panose="020F0302020204030204" pitchFamily="34" charset="0"/>
                <a:ea typeface="Calibri" panose="020F0502020204030204" pitchFamily="34" charset="0"/>
                <a:cs typeface="Calibri Light" panose="020F0302020204030204" pitchFamily="34" charset="0"/>
              </a:rPr>
              <a:t>In early 2019, HIV was diagnosed in three people screened at the Native American Community Clinic (NACC) in Minneapolis, Minnesota.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Open Sans" panose="020B0606030504020204" pitchFamily="34" charset="0"/>
              </a:rPr>
              <a:t>During the previous decade, the clinic had only seen a handful of clients with HIV – so discovering three new diagnoses in just a few months was noteworthy.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Open Sans" panose="020B0606030504020204" pitchFamily="34" charset="0"/>
              </a:rPr>
              <a:t>Later that same year, the Minnesota Department of Health (MDH) conducted an analysis showing that over the past nine months there had been 18 HIV diagnoses in Minneapolis and neighboring St. Paul among people who inject drugs, more than three times the total in a typical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Open Sans" panose="020B0606030504020204" pitchFamily="34" charset="0"/>
              </a:rPr>
              <a:t>This unusual increase prompted the state to initiate a cluster investigation.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Open Sans" panose="020B0606030504020204" pitchFamily="34" charset="0"/>
              </a:rPr>
              <a:t>Using tools including partner services interviews and expanded HIV testing within homeless encampments and at harm reduction clinics, health officials had uncovered 26 linked cases by early 2021. They found that nearly half of the diagnoses were among young Native Americans, who typically make up less than 5 percent of people with HIV diagnosed in Minnesota each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27251F"/>
                </a:solidFill>
                <a:latin typeface="Calibri Light" panose="020F0302020204030204" pitchFamily="34" charset="0"/>
                <a:ea typeface="Calibri" panose="020F0502020204030204" pitchFamily="34" charset="0"/>
                <a:cs typeface="Calibri Light" panose="020F0302020204030204" pitchFamily="34" charset="0"/>
              </a:rPr>
              <a:t>“Native Americans don’t really show up in HIV data in our area, because the number of infections is so small compared with other groups,” says Dr. Kari Rabie, NACC’s medical director.  “So there hasn’t been a focused strategy to support them. This outbreak made their needs visible in a way we hadn’t seen before.”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Open Sans" panose="020B0606030504020204" pitchFamily="34" charset="0"/>
              </a:rPr>
              <a:t>Rabie notes that while rates of HIV have typically been low, the Native American community faces a host of health challenges rooted in historical trauma. And because community members are tightly interconnected, once HIV was introduced, it was easy for the virus to be transmitted, especially among people who inject drugs.</a:t>
            </a:r>
            <a:endParaRPr lang="en-US" sz="1200" b="0" i="0">
              <a:solidFill>
                <a:srgbClr val="27251F"/>
              </a:solidFill>
              <a:effectLst/>
              <a:latin typeface="Calibri Light" panose="020F0302020204030204" pitchFamily="34" charset="0"/>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Open Sans" panose="020B0606030504020204" pitchFamily="34" charset="0"/>
              </a:rPr>
              <a:t>The HIV outbreak response in Minneapolis has underscored the importance of addressing social determinants of health. To meet the needs of its clients, the Native American Community Clinic (NACC) improved its capacity and now offers comprehensive, culturally affirming HIV care.</a:t>
            </a:r>
            <a:endParaRPr lang="en-US" sz="1200" b="0" i="0">
              <a:solidFill>
                <a:srgbClr val="27251F"/>
              </a:solidFill>
              <a:effectLst/>
              <a:latin typeface="Calibri Light" panose="020F0302020204030204" pitchFamily="34" charset="0"/>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27251F"/>
                </a:solidFill>
                <a:effectLst/>
                <a:latin typeface="Calibri Light" panose="020F0302020204030204" pitchFamily="34" charset="0"/>
                <a:ea typeface="Calibri" panose="020F0502020204030204" pitchFamily="34" charset="0"/>
                <a:cs typeface="Calibri Light" panose="020F0302020204030204" pitchFamily="34" charset="0"/>
              </a:rPr>
              <a:t>I recommend reading what they learned and how they responded by going to the HD Spotlight reference in the bottom of this slide</a:t>
            </a:r>
            <a:endParaRPr lang="en-US" sz="1200">
              <a:solidFill>
                <a:srgbClr val="27251F"/>
              </a:solidFill>
              <a:latin typeface="Calibri Light" panose="020F0302020204030204" pitchFamily="34" charset="0"/>
              <a:ea typeface="Calibri" panose="020F0502020204030204" pitchFamily="34" charset="0"/>
              <a:cs typeface="Calibri Light" panose="020F0302020204030204" pitchFamily="34" charset="0"/>
            </a:endParaRPr>
          </a:p>
          <a:p>
            <a:endParaRPr lang="en-US" sz="1200">
              <a:latin typeface="Calibri "/>
            </a:endParaRPr>
          </a:p>
          <a:p>
            <a:endParaRPr lang="en-US" sz="1200">
              <a:latin typeface="Calibri "/>
            </a:endParaRP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96</a:t>
            </a:fld>
            <a:endParaRPr lang="en-US"/>
          </a:p>
        </p:txBody>
      </p:sp>
    </p:spTree>
    <p:extLst>
      <p:ext uri="{BB962C8B-B14F-4D97-AF65-F5344CB8AC3E}">
        <p14:creationId xmlns:p14="http://schemas.microsoft.com/office/powerpoint/2010/main" val="14117842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
              </a:rPr>
              <a:t>This slide shows an example of the experience a high prevalence state had with responding to the needs of the people identified as being part of the cluster, including the need to change staffing to ramp up service delivery</a:t>
            </a:r>
          </a:p>
          <a:p>
            <a:endParaRPr lang="en-US" sz="1200">
              <a:latin typeface="Calibri "/>
            </a:endParaRPr>
          </a:p>
          <a:p>
            <a:r>
              <a:rPr lang="en-US" sz="1200">
                <a:latin typeface="Calibri "/>
              </a:rPr>
              <a:t>They reported that </a:t>
            </a:r>
          </a:p>
          <a:p>
            <a:pPr marL="483306" marR="483306"/>
            <a:r>
              <a:rPr lang="en-US" sz="1200" i="1">
                <a:solidFill>
                  <a:srgbClr val="27251F"/>
                </a:solidFill>
                <a:latin typeface="Calibri "/>
                <a:ea typeface="Calibri" panose="020F0502020204030204" pitchFamily="34" charset="0"/>
                <a:cs typeface="Calibri Light" panose="020F0302020204030204" pitchFamily="34" charset="0"/>
              </a:rPr>
              <a:t>“The individuals exposed to HIV </a:t>
            </a:r>
            <a:r>
              <a:rPr lang="en-US" sz="1200" i="1" u="sng">
                <a:solidFill>
                  <a:srgbClr val="27251F"/>
                </a:solidFill>
                <a:latin typeface="Calibri "/>
                <a:ea typeface="Calibri" panose="020F0502020204030204" pitchFamily="34" charset="0"/>
                <a:cs typeface="Calibri Light" panose="020F0302020204030204" pitchFamily="34" charset="0"/>
              </a:rPr>
              <a:t>identified via cluster response </a:t>
            </a:r>
            <a:r>
              <a:rPr lang="en-US" sz="1200" i="1">
                <a:solidFill>
                  <a:srgbClr val="27251F"/>
                </a:solidFill>
                <a:latin typeface="Calibri "/>
                <a:ea typeface="Calibri" panose="020F0502020204030204" pitchFamily="34" charset="0"/>
                <a:cs typeface="Calibri Light" panose="020F0302020204030204" pitchFamily="34" charset="0"/>
              </a:rPr>
              <a:t>were highly vulnerable and presented with complex needs  such as homelessness, poverty, active drug use, transactional sex work, exposure to violence, and food insecurity. </a:t>
            </a:r>
          </a:p>
          <a:p>
            <a:pPr marL="483306" marR="483306"/>
            <a:endParaRPr lang="en-US" sz="1200" i="1">
              <a:solidFill>
                <a:srgbClr val="27251F"/>
              </a:solidFill>
              <a:latin typeface="Calibri "/>
              <a:ea typeface="Calibri" panose="020F0502020204030204" pitchFamily="34" charset="0"/>
              <a:cs typeface="Calibri Light" panose="020F0302020204030204" pitchFamily="34" charset="0"/>
            </a:endParaRPr>
          </a:p>
          <a:p>
            <a:pPr marL="483306" marR="483306"/>
            <a:r>
              <a:rPr lang="en-US" sz="1200" i="1">
                <a:solidFill>
                  <a:srgbClr val="27251F"/>
                </a:solidFill>
                <a:latin typeface="Calibri "/>
                <a:ea typeface="Calibri" panose="020F0502020204030204" pitchFamily="34" charset="0"/>
                <a:cs typeface="Calibri Light" panose="020F0302020204030204" pitchFamily="34" charset="0"/>
              </a:rPr>
              <a:t>While these conditions may exist for other newly diagnosed and other HIV+ individuals, these vulnerabilities were particularly acute among those identified via cluster response activities. </a:t>
            </a:r>
          </a:p>
          <a:p>
            <a:pPr marL="483306" marR="483306"/>
            <a:endParaRPr lang="en-US" sz="1200" i="1">
              <a:solidFill>
                <a:srgbClr val="27251F"/>
              </a:solidFill>
              <a:latin typeface="Calibri "/>
              <a:ea typeface="Calibri" panose="020F0502020204030204" pitchFamily="34" charset="0"/>
              <a:cs typeface="Calibri Light" panose="020F0302020204030204" pitchFamily="34" charset="0"/>
            </a:endParaRPr>
          </a:p>
          <a:p>
            <a:pPr marL="483306" marR="483306"/>
            <a:r>
              <a:rPr lang="en-US" sz="1200" i="1">
                <a:solidFill>
                  <a:srgbClr val="27251F"/>
                </a:solidFill>
                <a:latin typeface="Calibri "/>
                <a:ea typeface="Calibri" panose="020F0502020204030204" pitchFamily="34" charset="0"/>
                <a:cs typeface="Calibri Light" panose="020F0302020204030204" pitchFamily="34" charset="0"/>
              </a:rPr>
              <a:t>We learned that any linkage service delivered by public health staff needed to </a:t>
            </a:r>
            <a:r>
              <a:rPr lang="en-US" sz="1200" i="1" u="sng">
                <a:solidFill>
                  <a:srgbClr val="27251F"/>
                </a:solidFill>
                <a:latin typeface="Calibri "/>
                <a:ea typeface="Calibri" panose="020F0502020204030204" pitchFamily="34" charset="0"/>
                <a:cs typeface="Calibri Light" panose="020F0302020204030204" pitchFamily="34" charset="0"/>
              </a:rPr>
              <a:t>anticipate </a:t>
            </a:r>
            <a:r>
              <a:rPr lang="en-US" sz="1200" i="1">
                <a:solidFill>
                  <a:srgbClr val="27251F"/>
                </a:solidFill>
                <a:latin typeface="Calibri "/>
                <a:ea typeface="Calibri" panose="020F0502020204030204" pitchFamily="34" charset="0"/>
                <a:cs typeface="Calibri Light" panose="020F0302020204030204" pitchFamily="34" charset="0"/>
              </a:rPr>
              <a:t>these needs and </a:t>
            </a:r>
            <a:r>
              <a:rPr lang="en-US" sz="1200" i="1" u="sng">
                <a:solidFill>
                  <a:srgbClr val="27251F"/>
                </a:solidFill>
                <a:latin typeface="Calibri "/>
                <a:ea typeface="Calibri" panose="020F0502020204030204" pitchFamily="34" charset="0"/>
                <a:cs typeface="Calibri Light" panose="020F0302020204030204" pitchFamily="34" charset="0"/>
              </a:rPr>
              <a:t>be prepared </a:t>
            </a:r>
            <a:r>
              <a:rPr lang="en-US" sz="1200" i="1">
                <a:solidFill>
                  <a:srgbClr val="27251F"/>
                </a:solidFill>
                <a:latin typeface="Calibri "/>
                <a:ea typeface="Calibri" panose="020F0502020204030204" pitchFamily="34" charset="0"/>
                <a:cs typeface="Calibri Light" panose="020F0302020204030204" pitchFamily="34" charset="0"/>
              </a:rPr>
              <a:t>to connect individuals not only to medical evaluation and treatment services, but to social supports and benefits advocacy.”</a:t>
            </a:r>
          </a:p>
          <a:p>
            <a:endParaRPr lang="en-US" sz="1200">
              <a:latin typeface="Calibri "/>
            </a:endParaRPr>
          </a:p>
          <a:p>
            <a:endParaRPr lang="en-US" sz="1200">
              <a:latin typeface="Calibri "/>
            </a:endParaRPr>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97</a:t>
            </a:fld>
            <a:endParaRPr lang="en-US"/>
          </a:p>
        </p:txBody>
      </p:sp>
    </p:spTree>
    <p:extLst>
      <p:ext uri="{BB962C8B-B14F-4D97-AF65-F5344CB8AC3E}">
        <p14:creationId xmlns:p14="http://schemas.microsoft.com/office/powerpoint/2010/main" val="1038834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latin typeface="Calibri "/>
              </a:rPr>
              <a:t>This slide shows two examples of HD’s successfully intervening in a cluster:</a:t>
            </a:r>
          </a:p>
          <a:p>
            <a:pPr defTabSz="966612">
              <a:defRPr/>
            </a:pPr>
            <a:r>
              <a:rPr lang="en-US" sz="1200" b="1" i="0">
                <a:solidFill>
                  <a:srgbClr val="27251F"/>
                </a:solidFill>
                <a:latin typeface="Calibri "/>
                <a:ea typeface="Calibri" panose="020F0502020204030204" pitchFamily="34" charset="0"/>
                <a:cs typeface="Calibri Light" panose="020F0302020204030204" pitchFamily="34" charset="0"/>
              </a:rPr>
              <a:t>&lt;CLICK&gt;</a:t>
            </a:r>
          </a:p>
          <a:p>
            <a:pPr defTabSz="966612">
              <a:defRPr/>
            </a:pPr>
            <a:r>
              <a:rPr lang="en-US" sz="1200" i="0">
                <a:solidFill>
                  <a:srgbClr val="27251F"/>
                </a:solidFill>
                <a:latin typeface="Calibri "/>
                <a:ea typeface="Calibri" panose="020F0502020204030204" pitchFamily="34" charset="0"/>
                <a:cs typeface="Calibri Light" panose="020F0302020204030204" pitchFamily="34" charset="0"/>
              </a:rPr>
              <a:t>A </a:t>
            </a:r>
            <a:r>
              <a:rPr lang="en-US" sz="1200">
                <a:solidFill>
                  <a:srgbClr val="27251F"/>
                </a:solidFill>
                <a:latin typeface="Calibri "/>
                <a:ea typeface="Calibri" panose="020F0502020204030204" pitchFamily="34" charset="0"/>
                <a:cs typeface="Calibri Light" panose="020F0302020204030204" pitchFamily="34" charset="0"/>
              </a:rPr>
              <a:t>High prevalence state reported that </a:t>
            </a:r>
          </a:p>
          <a:p>
            <a:pPr defTabSz="966612">
              <a:defRPr/>
            </a:pPr>
            <a:r>
              <a:rPr lang="en-US" sz="1200" i="1">
                <a:solidFill>
                  <a:srgbClr val="27251F"/>
                </a:solidFill>
                <a:latin typeface="Calibri "/>
                <a:ea typeface="Calibri" panose="020F0502020204030204" pitchFamily="34" charset="0"/>
                <a:cs typeface="Calibri Light" panose="020F0302020204030204" pitchFamily="34" charset="0"/>
              </a:rPr>
              <a:t>“Through one of our cluster investigation efforts, our DIS were able to get the names of over 150 partners. </a:t>
            </a:r>
          </a:p>
          <a:p>
            <a:pPr defTabSz="966612">
              <a:defRPr/>
            </a:pPr>
            <a:endParaRPr lang="en-US" sz="1200" i="1">
              <a:solidFill>
                <a:srgbClr val="27251F"/>
              </a:solidFill>
              <a:latin typeface="Calibri "/>
              <a:ea typeface="Calibri" panose="020F0502020204030204" pitchFamily="34" charset="0"/>
              <a:cs typeface="Calibri Light" panose="020F0302020204030204" pitchFamily="34" charset="0"/>
            </a:endParaRPr>
          </a:p>
          <a:p>
            <a:pPr defTabSz="966612">
              <a:defRPr/>
            </a:pPr>
            <a:r>
              <a:rPr kumimoji="0" lang="en-US" sz="2000" b="0" i="1" u="none" strike="noStrike" kern="1200" cap="none" spc="0" normalizeH="0" baseline="0" noProof="0">
                <a:ln>
                  <a:noFill/>
                </a:ln>
                <a:solidFill>
                  <a:srgbClr val="27251F"/>
                </a:solidFill>
                <a:effectLst/>
                <a:uLnTx/>
                <a:uFillTx/>
                <a:latin typeface="Calibri Light" panose="020F0302020204030204" pitchFamily="34" charset="0"/>
                <a:ea typeface="Calibri" panose="020F0502020204030204" pitchFamily="34" charset="0"/>
                <a:cs typeface="Calibri Light" panose="020F0302020204030204" pitchFamily="34" charset="0"/>
              </a:rPr>
              <a:t>Over 1/3 of the named partners… were newly diagnosed as a result of field follow-up and partner service interviews”</a:t>
            </a:r>
          </a:p>
          <a:p>
            <a:pPr defTabSz="966612">
              <a:defRPr/>
            </a:pPr>
            <a:endParaRPr lang="en-US" sz="1200" i="1">
              <a:solidFill>
                <a:srgbClr val="27251F"/>
              </a:solidFill>
              <a:latin typeface="Calibri "/>
              <a:ea typeface="Calibri" panose="020F0502020204030204" pitchFamily="34" charset="0"/>
              <a:cs typeface="Calibri Light" panose="020F0302020204030204" pitchFamily="34" charset="0"/>
            </a:endParaRPr>
          </a:p>
          <a:p>
            <a:pPr defTabSz="966612">
              <a:defRPr/>
            </a:pPr>
            <a:r>
              <a:rPr lang="en-US" sz="1200" b="1" i="0">
                <a:solidFill>
                  <a:srgbClr val="27251F"/>
                </a:solidFill>
                <a:latin typeface="Calibri "/>
                <a:ea typeface="Calibri" panose="020F0502020204030204" pitchFamily="34" charset="0"/>
                <a:cs typeface="Calibri Light" panose="020F0302020204030204" pitchFamily="34" charset="0"/>
              </a:rPr>
              <a:t>&lt;CLICK&gt;</a:t>
            </a:r>
            <a:endParaRPr lang="en-US" sz="1200" i="1">
              <a:solidFill>
                <a:srgbClr val="27251F"/>
              </a:solidFill>
              <a:latin typeface="Calibri "/>
              <a:ea typeface="Calibri" panose="020F0502020204030204" pitchFamily="34" charset="0"/>
              <a:cs typeface="Calibri Light" panose="020F0302020204030204" pitchFamily="34" charset="0"/>
            </a:endParaRPr>
          </a:p>
          <a:p>
            <a:pPr defTabSz="966612">
              <a:defRPr/>
            </a:pPr>
            <a:r>
              <a:rPr lang="en-US" sz="1200">
                <a:solidFill>
                  <a:srgbClr val="27251F"/>
                </a:solidFill>
                <a:latin typeface="Calibri "/>
                <a:ea typeface="Calibri" panose="020F0502020204030204" pitchFamily="34" charset="0"/>
                <a:cs typeface="Calibri Light" panose="020F0302020204030204" pitchFamily="34" charset="0"/>
              </a:rPr>
              <a:t>A Low prevalence state reported that </a:t>
            </a:r>
          </a:p>
          <a:p>
            <a:pPr marL="457200" marR="45720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200" b="0" i="1" u="none" strike="noStrike" kern="1200" cap="none" spc="0" normalizeH="0" baseline="0" noProof="0">
                <a:ln>
                  <a:noFill/>
                </a:ln>
                <a:solidFill>
                  <a:srgbClr val="27251F"/>
                </a:solidFill>
                <a:effectLst/>
                <a:uLnTx/>
                <a:uFillTx/>
                <a:latin typeface="Calibri Light" panose="020F0302020204030204" pitchFamily="34" charset="0"/>
                <a:ea typeface="Calibri" panose="020F0502020204030204" pitchFamily="34" charset="0"/>
                <a:cs typeface="Calibri Light" panose="020F0302020204030204" pitchFamily="34" charset="0"/>
              </a:rPr>
              <a:t>“Fifty-two persons were included in our cluster investigation (including named partners) with 21 confirmed HIV [diagnoses]. </a:t>
            </a:r>
          </a:p>
          <a:p>
            <a:pPr marL="971550" marR="45720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
              <a:tabLst/>
              <a:defRPr/>
            </a:pPr>
            <a:r>
              <a:rPr kumimoji="0" lang="en-US" sz="2000" b="0" i="1" u="none" strike="noStrike" kern="1200" cap="none" spc="0" normalizeH="0" baseline="0" noProof="0">
                <a:ln>
                  <a:noFill/>
                </a:ln>
                <a:solidFill>
                  <a:srgbClr val="27251F"/>
                </a:solidFill>
                <a:effectLst/>
                <a:uLnTx/>
                <a:uFillTx/>
                <a:latin typeface="Calibri Light" panose="020F0302020204030204" pitchFamily="34" charset="0"/>
                <a:ea typeface="Calibri" panose="020F0502020204030204" pitchFamily="34" charset="0"/>
                <a:cs typeface="Calibri Light" panose="020F0302020204030204" pitchFamily="34" charset="0"/>
              </a:rPr>
              <a:t>Two new diagnoses of HIV were made as a direct result of being contacted, interviewed</a:t>
            </a:r>
          </a:p>
          <a:p>
            <a:pPr marL="971550" marR="45720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
              <a:tabLst/>
              <a:defRPr/>
            </a:pPr>
            <a:r>
              <a:rPr kumimoji="0" lang="en-US" sz="2000" b="0" i="1" u="none" strike="noStrike" kern="1200" cap="none" spc="0" normalizeH="0" baseline="0" noProof="0">
                <a:ln>
                  <a:noFill/>
                </a:ln>
                <a:solidFill>
                  <a:srgbClr val="27251F"/>
                </a:solidFill>
                <a:effectLst/>
                <a:uLnTx/>
                <a:uFillTx/>
                <a:latin typeface="Calibri Light" panose="020F0302020204030204" pitchFamily="34" charset="0"/>
                <a:ea typeface="Calibri" panose="020F0502020204030204" pitchFamily="34" charset="0"/>
                <a:cs typeface="Calibri Light" panose="020F0302020204030204" pitchFamily="34" charset="0"/>
              </a:rPr>
              <a:t>19 named partners were confirmed [not to have] HIV, of those, 11 were referred to, and confirmed to have accessed </a:t>
            </a:r>
            <a:r>
              <a:rPr kumimoji="0" lang="en-US" sz="2000" b="0" i="1" u="none" strike="noStrike" kern="1200" cap="none" spc="0" normalizeH="0" baseline="0" noProof="0" err="1">
                <a:ln>
                  <a:noFill/>
                </a:ln>
                <a:solidFill>
                  <a:srgbClr val="27251F"/>
                </a:solidFill>
                <a:effectLst/>
                <a:uLnTx/>
                <a:uFillTx/>
                <a:latin typeface="Calibri Light" panose="020F0302020204030204" pitchFamily="34" charset="0"/>
                <a:ea typeface="Calibri" panose="020F0502020204030204" pitchFamily="34" charset="0"/>
                <a:cs typeface="Calibri Light" panose="020F0302020204030204" pitchFamily="34" charset="0"/>
              </a:rPr>
              <a:t>PrEP</a:t>
            </a:r>
            <a:r>
              <a:rPr kumimoji="0" lang="en-US" sz="2000" b="0" i="1" u="none" strike="noStrike" kern="1200" cap="none" spc="0" normalizeH="0" baseline="0" noProof="0">
                <a:ln>
                  <a:noFill/>
                </a:ln>
                <a:solidFill>
                  <a:srgbClr val="27251F"/>
                </a:solidFill>
                <a:effectLst/>
                <a:uLnTx/>
                <a:uFillTx/>
                <a:latin typeface="Calibri Light" panose="020F0302020204030204" pitchFamily="34" charset="0"/>
                <a:ea typeface="Calibri" panose="020F0502020204030204" pitchFamily="34" charset="0"/>
                <a:cs typeface="Calibri Light" panose="020F0302020204030204" pitchFamily="34" charset="0"/>
              </a:rPr>
              <a:t> care services. </a:t>
            </a:r>
          </a:p>
          <a:p>
            <a:pPr marL="971550" marR="45720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
              <a:tabLst/>
              <a:defRPr/>
            </a:pPr>
            <a:r>
              <a:rPr kumimoji="0" lang="en-US" sz="2000" b="0" i="1" u="none" strike="noStrike" kern="1200" cap="none" spc="0" normalizeH="0" baseline="0" noProof="0">
                <a:ln>
                  <a:noFill/>
                </a:ln>
                <a:solidFill>
                  <a:srgbClr val="27251F"/>
                </a:solidFill>
                <a:effectLst/>
                <a:uLnTx/>
                <a:uFillTx/>
                <a:latin typeface="Calibri Light" panose="020F0302020204030204" pitchFamily="34" charset="0"/>
                <a:ea typeface="Calibri" panose="020F0502020204030204" pitchFamily="34" charset="0"/>
                <a:cs typeface="Calibri Light" panose="020F0302020204030204" pitchFamily="34" charset="0"/>
              </a:rPr>
              <a:t>Seven previously diagnosed individuals became virally suppressed.”</a:t>
            </a:r>
          </a:p>
          <a:p>
            <a:pPr marL="181240" marR="483306"/>
            <a:endParaRPr lang="en-US" sz="1200" i="1">
              <a:solidFill>
                <a:srgbClr val="27251F"/>
              </a:solidFill>
              <a:latin typeface="Calibri "/>
              <a:ea typeface="Calibri" panose="020F0502020204030204" pitchFamily="34" charset="0"/>
              <a:cs typeface="Calibri Light" panose="020F0302020204030204" pitchFamily="34" charset="0"/>
            </a:endParaRP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98</a:t>
            </a:fld>
            <a:endParaRPr lang="en-US"/>
          </a:p>
        </p:txBody>
      </p:sp>
    </p:spTree>
    <p:extLst>
      <p:ext uri="{BB962C8B-B14F-4D97-AF65-F5344CB8AC3E}">
        <p14:creationId xmlns:p14="http://schemas.microsoft.com/office/powerpoint/2010/main" val="32335173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Before</a:t>
            </a:r>
            <a:r>
              <a:rPr lang="en-US" baseline="0"/>
              <a:t> our break, we discussed the integration of health department, providers and community-based organizations in responding to clusters</a:t>
            </a:r>
            <a:endParaRPr lang="en-US"/>
          </a:p>
          <a:p>
            <a:pPr defTabSz="966612">
              <a:defRPr/>
            </a:pPr>
            <a:endParaRPr lang="en-US"/>
          </a:p>
          <a:p>
            <a:pPr defTabSz="966612">
              <a:defRPr/>
            </a:pPr>
            <a:r>
              <a:rPr lang="en-US"/>
              <a:t>We momentarily mentioned community engagement, and in this Section, I want to dive into this topic more deeply. To minimize potential harms and maximize benefits, both robust data protection </a:t>
            </a:r>
            <a:r>
              <a:rPr lang="en-US" b="1"/>
              <a:t>and</a:t>
            </a:r>
            <a:r>
              <a:rPr lang="en-US"/>
              <a:t> community engagement are essential to successfully responding to a cluster.</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99</a:t>
            </a:fld>
            <a:endParaRPr lang="en-US"/>
          </a:p>
        </p:txBody>
      </p:sp>
    </p:spTree>
    <p:extLst>
      <p:ext uri="{BB962C8B-B14F-4D97-AF65-F5344CB8AC3E}">
        <p14:creationId xmlns:p14="http://schemas.microsoft.com/office/powerpoint/2010/main" val="33219425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Let’s look at this slide again and ask how we integrate community input into cluster response. </a:t>
            </a:r>
          </a:p>
          <a:p>
            <a:pPr defTabSz="966612">
              <a:defRPr/>
            </a:pPr>
            <a:endParaRPr lang="en-US"/>
          </a:p>
          <a:p>
            <a:pPr defTabSz="966612">
              <a:defRPr/>
            </a:pPr>
            <a:r>
              <a:rPr lang="en-US" b="1"/>
              <a:t>&lt;CLICK&gt;</a:t>
            </a:r>
          </a:p>
          <a:p>
            <a:pPr defTabSz="966612">
              <a:defRPr/>
            </a:pPr>
            <a:r>
              <a:rPr lang="en-US"/>
              <a:t>This process is usually called community engagement and doing it well and consistently can help support the HDs successful response to a cluster, improve community and health department relationships and improve the health of the community</a:t>
            </a:r>
          </a:p>
          <a:p>
            <a:pPr defTabSz="966612">
              <a:defRPr/>
            </a:pPr>
            <a:endParaRPr lang="en-US"/>
          </a:p>
          <a:p>
            <a:endParaRPr lang="en-US"/>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100</a:t>
            </a:fld>
            <a:endParaRPr lang="en-US"/>
          </a:p>
        </p:txBody>
      </p:sp>
    </p:spTree>
    <p:extLst>
      <p:ext uri="{BB962C8B-B14F-4D97-AF65-F5344CB8AC3E}">
        <p14:creationId xmlns:p14="http://schemas.microsoft.com/office/powerpoint/2010/main" val="16870797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is The community?</a:t>
            </a:r>
          </a:p>
          <a:p>
            <a:r>
              <a:rPr lang="en-US"/>
              <a:t>The word means different things to different people and varies by context.</a:t>
            </a:r>
          </a:p>
          <a:p>
            <a:endParaRPr lang="en-US"/>
          </a:p>
          <a:p>
            <a:r>
              <a:rPr lang="en-US"/>
              <a:t>Generally included in</a:t>
            </a:r>
            <a:r>
              <a:rPr lang="en-US" b="1"/>
              <a:t> this </a:t>
            </a:r>
            <a:r>
              <a:rPr lang="en-US"/>
              <a:t>context are:</a:t>
            </a:r>
          </a:p>
          <a:p>
            <a:r>
              <a:rPr lang="en-US"/>
              <a:t> </a:t>
            </a:r>
          </a:p>
          <a:p>
            <a:pPr marL="181240" indent="-181240">
              <a:buFont typeface="Arial" panose="020B0604020202020204" pitchFamily="34" charset="0"/>
              <a:buChar char="•"/>
            </a:pPr>
            <a:r>
              <a:rPr lang="en-US"/>
              <a:t>People living with or affected by HIV and their families:</a:t>
            </a:r>
          </a:p>
          <a:p>
            <a:pPr marL="664546" lvl="1" indent="-181240">
              <a:buFont typeface="Arial" panose="020B0604020202020204" pitchFamily="34" charset="0"/>
              <a:buChar char="•"/>
            </a:pPr>
            <a:r>
              <a:rPr lang="en-US"/>
              <a:t>Should reflect the local epidemiology and vary by:</a:t>
            </a:r>
          </a:p>
          <a:p>
            <a:pPr marL="1147852" lvl="2" indent="-181240">
              <a:buFont typeface="Arial" panose="020B0604020202020204" pitchFamily="34" charset="0"/>
              <a:buChar char="•"/>
            </a:pPr>
            <a:r>
              <a:rPr lang="en-US"/>
              <a:t>Age, race, ethnicity, sex, gender identity, sexual orientation, class/income</a:t>
            </a:r>
          </a:p>
          <a:p>
            <a:endParaRPr lang="en-US"/>
          </a:p>
          <a:p>
            <a:pPr marL="664546" lvl="1" indent="-181240">
              <a:buFont typeface="Arial" panose="020B0604020202020204" pitchFamily="34" charset="0"/>
              <a:buChar char="•"/>
            </a:pPr>
            <a:r>
              <a:rPr lang="en-US"/>
              <a:t>Ideally having a range of backgrounds and experiences with HIV prevention and care services</a:t>
            </a:r>
          </a:p>
          <a:p>
            <a:r>
              <a:rPr lang="en-US" sz="1200" b="1" i="0">
                <a:solidFill>
                  <a:srgbClr val="27251F"/>
                </a:solidFill>
                <a:latin typeface="Calibri "/>
                <a:ea typeface="Calibri" panose="020F0502020204030204" pitchFamily="34" charset="0"/>
                <a:cs typeface="Calibri Light" panose="020F0302020204030204" pitchFamily="34" charset="0"/>
              </a:rPr>
              <a:t>&lt;CLICK&gt;</a:t>
            </a:r>
            <a:endParaRPr lang="en-US"/>
          </a:p>
          <a:p>
            <a:pPr marL="181240" indent="-181240">
              <a:buFont typeface="Arial" panose="020B0604020202020204" pitchFamily="34" charset="0"/>
              <a:buChar char="•"/>
            </a:pPr>
            <a:r>
              <a:rPr lang="en-US"/>
              <a:t>Members of populations disproportionately affected by HIV</a:t>
            </a:r>
          </a:p>
          <a:p>
            <a:endParaRPr lang="en-US"/>
          </a:p>
          <a:p>
            <a:pPr marL="181240" indent="-181240">
              <a:buFont typeface="Arial" panose="020B0604020202020204" pitchFamily="34" charset="0"/>
              <a:buChar char="•"/>
            </a:pPr>
            <a:r>
              <a:rPr lang="en-US"/>
              <a:t>HIV service providers and other community-based organizations (CBOs). </a:t>
            </a:r>
          </a:p>
          <a:p>
            <a:endParaRPr lang="en-US"/>
          </a:p>
          <a:p>
            <a:pPr marL="181240" indent="-181240">
              <a:buFont typeface="Arial" panose="020B0604020202020204" pitchFamily="34" charset="0"/>
              <a:buChar char="•"/>
            </a:pPr>
            <a:r>
              <a:rPr lang="en-US"/>
              <a:t>Members of the public with an interest in HIV prevention and care</a:t>
            </a:r>
          </a:p>
          <a:p>
            <a:endParaRPr lang="en-US"/>
          </a:p>
          <a:p>
            <a:r>
              <a:rPr lang="en-US"/>
              <a:t>Age is a characteristic that has not been sufficiently addressed in considering who should be involved in community engagement work and HDs should actively promote the inclusion of people in their 20s and early 30’s who can have a different opinion on HIV prevention work than those who are older and traditionally involved in working with health departments.</a:t>
            </a:r>
          </a:p>
          <a:p>
            <a:endParaRPr lang="en-US"/>
          </a:p>
          <a:p>
            <a:r>
              <a:rPr lang="en-US"/>
              <a:t>At a minimum, community members should reflect the epidemic in the area. The next few slides describe this.</a:t>
            </a:r>
          </a:p>
          <a:p>
            <a:endParaRPr lang="en-US"/>
          </a:p>
        </p:txBody>
      </p:sp>
      <p:sp>
        <p:nvSpPr>
          <p:cNvPr id="4" name="Slide Number Placeholder 3"/>
          <p:cNvSpPr>
            <a:spLocks noGrp="1"/>
          </p:cNvSpPr>
          <p:nvPr>
            <p:ph type="sldNum" sz="quarter" idx="5"/>
          </p:nvPr>
        </p:nvSpPr>
        <p:spPr/>
        <p:txBody>
          <a:bodyPr/>
          <a:lstStyle/>
          <a:p>
            <a:fld id="{E7210376-4FB3-4079-A926-CD40E1E62342}" type="slidenum">
              <a:rPr lang="en-US" smtClean="0"/>
              <a:t>101</a:t>
            </a:fld>
            <a:endParaRPr lang="en-US"/>
          </a:p>
        </p:txBody>
      </p:sp>
    </p:spTree>
    <p:extLst>
      <p:ext uri="{BB962C8B-B14F-4D97-AF65-F5344CB8AC3E}">
        <p14:creationId xmlns:p14="http://schemas.microsoft.com/office/powerpoint/2010/main" val="1496256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descr="Icon&#10;&#10;Description automatically generated with medium confidence">
            <a:extLst>
              <a:ext uri="{FF2B5EF4-FFF2-40B4-BE49-F238E27FC236}">
                <a16:creationId xmlns:a16="http://schemas.microsoft.com/office/drawing/2014/main" id="{1D29A146-E7FD-CDBA-25F3-D56761D515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405455" y="2427857"/>
            <a:ext cx="7381090" cy="1554864"/>
          </a:xfrm>
          <a:prstGeom prst="rect">
            <a:avLst/>
          </a:prstGeom>
        </p:spPr>
        <p:txBody>
          <a:bodyPr anchor="b">
            <a:noAutofit/>
          </a:bodyPr>
          <a:lstStyle>
            <a:lvl1pPr algn="ctr">
              <a:defRPr lang="en-US" sz="4400" b="0" kern="1200" dirty="0">
                <a:solidFill>
                  <a:schemeClr val="bg1"/>
                </a:solidFill>
                <a:latin typeface="Corbel" panose="020B0503020204020204" pitchFamily="34" charset="0"/>
                <a:ea typeface="+mn-ea"/>
                <a:cs typeface="Arial" panose="020B0604020202020204" pitchFamily="34" charset="0"/>
              </a:defRPr>
            </a:lvl1pPr>
          </a:lstStyle>
          <a:p>
            <a:r>
              <a:rPr lang="en-US"/>
              <a:t>Click to edit</a:t>
            </a:r>
            <a:br>
              <a:rPr lang="en-US"/>
            </a:br>
            <a:r>
              <a:rPr lang="en-US"/>
              <a:t>master title slide</a:t>
            </a:r>
          </a:p>
        </p:txBody>
      </p:sp>
    </p:spTree>
    <p:extLst>
      <p:ext uri="{BB962C8B-B14F-4D97-AF65-F5344CB8AC3E}">
        <p14:creationId xmlns:p14="http://schemas.microsoft.com/office/powerpoint/2010/main" val="2970575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D66977BE-8EF1-B58C-EB5B-EE0F435621DD}"/>
              </a:ext>
            </a:extLst>
          </p:cNvPr>
          <p:cNvSpPr/>
          <p:nvPr userDrawn="1"/>
        </p:nvSpPr>
        <p:spPr>
          <a:xfrm>
            <a:off x="0" y="0"/>
            <a:ext cx="4444999" cy="6858000"/>
          </a:xfrm>
          <a:prstGeom prst="roundRect">
            <a:avLst>
              <a:gd name="adj" fmla="val 0"/>
            </a:avLst>
          </a:prstGeom>
          <a:gradFill>
            <a:gsLst>
              <a:gs pos="0">
                <a:schemeClr val="tx2"/>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nchorCtr="0"/>
          <a:lstStyle/>
          <a:p>
            <a:pPr lvl="0" algn="ctr">
              <a:defRPr/>
            </a:pPr>
            <a:endParaRPr lang="en-US">
              <a:solidFill>
                <a:schemeClr val="bg1"/>
              </a:solidFill>
              <a:latin typeface="Corbel" panose="020B0503020204020204" pitchFamily="34" charset="0"/>
            </a:endParaRPr>
          </a:p>
        </p:txBody>
      </p:sp>
      <p:sp>
        <p:nvSpPr>
          <p:cNvPr id="10" name="Text Placeholder 3"/>
          <p:cNvSpPr>
            <a:spLocks noGrp="1"/>
          </p:cNvSpPr>
          <p:nvPr>
            <p:ph type="body" sz="half" idx="2"/>
          </p:nvPr>
        </p:nvSpPr>
        <p:spPr>
          <a:xfrm>
            <a:off x="5176298" y="1712420"/>
            <a:ext cx="6118029" cy="3433160"/>
          </a:xfrm>
          <a:prstGeom prst="rect">
            <a:avLst/>
          </a:prstGeom>
        </p:spPr>
        <p:txBody>
          <a:bodyPr lIns="0">
            <a:noAutofit/>
          </a:bodyPr>
          <a:lstStyle>
            <a:lvl1pPr marL="0" indent="0">
              <a:lnSpc>
                <a:spcPts val="2400"/>
              </a:lnSpc>
              <a:buNone/>
              <a:defRPr sz="2000">
                <a:solidFill>
                  <a:schemeClr val="tx2"/>
                </a:solidFill>
                <a:latin typeface="Corbel" panose="020B05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p:cNvSpPr>
            <a:spLocks noGrp="1"/>
          </p:cNvSpPr>
          <p:nvPr>
            <p:ph type="title" hasCustomPrompt="1"/>
          </p:nvPr>
        </p:nvSpPr>
        <p:spPr>
          <a:xfrm>
            <a:off x="738188" y="1712420"/>
            <a:ext cx="3356734" cy="1386389"/>
          </a:xfrm>
          <a:prstGeom prst="rect">
            <a:avLst/>
          </a:prstGeom>
        </p:spPr>
        <p:txBody>
          <a:bodyPr lIns="0" anchor="t" anchorCtr="0">
            <a:noAutofit/>
          </a:bodyPr>
          <a:lstStyle>
            <a:lvl1pPr algn="l">
              <a:defRPr baseline="0">
                <a:solidFill>
                  <a:schemeClr val="bg1"/>
                </a:solidFill>
              </a:defRPr>
            </a:lvl1pPr>
          </a:lstStyle>
          <a:p>
            <a:r>
              <a:rPr lang="en-US"/>
              <a:t>Title Here</a:t>
            </a:r>
          </a:p>
        </p:txBody>
      </p:sp>
      <p:sp>
        <p:nvSpPr>
          <p:cNvPr id="8" name="Slide Number Placeholder 5">
            <a:extLst>
              <a:ext uri="{FF2B5EF4-FFF2-40B4-BE49-F238E27FC236}">
                <a16:creationId xmlns:a16="http://schemas.microsoft.com/office/drawing/2014/main" id="{A3C54FB2-08E0-65A4-7AE5-95DCD6247994}"/>
              </a:ext>
            </a:extLst>
          </p:cNvPr>
          <p:cNvSpPr>
            <a:spLocks noGrp="1"/>
          </p:cNvSpPr>
          <p:nvPr>
            <p:ph type="sldNum" sz="quarter" idx="12"/>
          </p:nvPr>
        </p:nvSpPr>
        <p:spPr>
          <a:xfrm>
            <a:off x="11648661" y="6472555"/>
            <a:ext cx="409876" cy="210784"/>
          </a:xfrm>
        </p:spPr>
        <p:txBody>
          <a:bodyPr lIns="0" tIns="0" rIns="0" bIns="0" anchor="b" anchorCtr="0"/>
          <a:lstStyle>
            <a:lvl1pPr algn="l">
              <a:defRPr>
                <a:solidFill>
                  <a:schemeClr val="tx2"/>
                </a:solidFill>
              </a:defRPr>
            </a:lvl1pPr>
          </a:lstStyle>
          <a:p>
            <a:fld id="{DB15D044-B35F-4A77-B573-9EB4C86BF88C}" type="slidenum">
              <a:rPr lang="en-US" smtClean="0"/>
              <a:pPr/>
              <a:t>‹#›</a:t>
            </a:fld>
            <a:endParaRPr lang="en-US"/>
          </a:p>
        </p:txBody>
      </p:sp>
      <p:pic>
        <p:nvPicPr>
          <p:cNvPr id="9" name="Picture 8">
            <a:extLst>
              <a:ext uri="{FF2B5EF4-FFF2-40B4-BE49-F238E27FC236}">
                <a16:creationId xmlns:a16="http://schemas.microsoft.com/office/drawing/2014/main" id="{94A1DB99-427F-2976-C3F9-CEAC790190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299" y="6349117"/>
            <a:ext cx="1526649" cy="508883"/>
          </a:xfrm>
          <a:prstGeom prst="rect">
            <a:avLst/>
          </a:prstGeom>
        </p:spPr>
      </p:pic>
      <p:sp>
        <p:nvSpPr>
          <p:cNvPr id="12" name="TextBox 11">
            <a:extLst>
              <a:ext uri="{FF2B5EF4-FFF2-40B4-BE49-F238E27FC236}">
                <a16:creationId xmlns:a16="http://schemas.microsoft.com/office/drawing/2014/main" id="{2842919A-60BA-277D-9A26-B5008F4A85A3}"/>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bg1"/>
                </a:solidFill>
                <a:latin typeface="Corbel" panose="020B0503020204020204" pitchFamily="34" charset="0"/>
              </a:rPr>
              <a:t>LEARNING SERIES: HIV CLUSTER RESPONSE</a:t>
            </a:r>
          </a:p>
        </p:txBody>
      </p:sp>
      <p:cxnSp>
        <p:nvCxnSpPr>
          <p:cNvPr id="13" name="Straight Connector 12">
            <a:extLst>
              <a:ext uri="{FF2B5EF4-FFF2-40B4-BE49-F238E27FC236}">
                <a16:creationId xmlns:a16="http://schemas.microsoft.com/office/drawing/2014/main" id="{37A2777B-8B6D-D40E-D28E-646300A2778F}"/>
              </a:ext>
            </a:extLst>
          </p:cNvPr>
          <p:cNvCxnSpPr>
            <a:cxnSpLocks/>
          </p:cNvCxnSpPr>
          <p:nvPr userDrawn="1"/>
        </p:nvCxnSpPr>
        <p:spPr>
          <a:xfrm>
            <a:off x="1615997" y="6416703"/>
            <a:ext cx="0" cy="282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91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D66977BE-8EF1-B58C-EB5B-EE0F435621DD}"/>
              </a:ext>
            </a:extLst>
          </p:cNvPr>
          <p:cNvSpPr/>
          <p:nvPr userDrawn="1"/>
        </p:nvSpPr>
        <p:spPr>
          <a:xfrm>
            <a:off x="0" y="0"/>
            <a:ext cx="12192000" cy="6858000"/>
          </a:xfrm>
          <a:prstGeom prst="roundRect">
            <a:avLst>
              <a:gd name="adj" fmla="val 0"/>
            </a:avLst>
          </a:prstGeom>
          <a:gradFill>
            <a:gsLst>
              <a:gs pos="0">
                <a:schemeClr val="tx2"/>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nchorCtr="0"/>
          <a:lstStyle/>
          <a:p>
            <a:pPr lvl="0" algn="ctr">
              <a:defRPr/>
            </a:pPr>
            <a:endParaRPr lang="en-US">
              <a:solidFill>
                <a:schemeClr val="bg1"/>
              </a:solidFill>
              <a:latin typeface="Corbel" panose="020B0503020204020204" pitchFamily="34" charset="0"/>
            </a:endParaRPr>
          </a:p>
        </p:txBody>
      </p:sp>
      <p:sp>
        <p:nvSpPr>
          <p:cNvPr id="10" name="Text Placeholder 3"/>
          <p:cNvSpPr>
            <a:spLocks noGrp="1"/>
          </p:cNvSpPr>
          <p:nvPr>
            <p:ph type="body" sz="half" idx="2"/>
          </p:nvPr>
        </p:nvSpPr>
        <p:spPr>
          <a:xfrm>
            <a:off x="738188" y="2553194"/>
            <a:ext cx="10556140" cy="3040084"/>
          </a:xfrm>
          <a:prstGeom prst="rect">
            <a:avLst/>
          </a:prstGeom>
        </p:spPr>
        <p:txBody>
          <a:bodyPr lIns="0">
            <a:noAutofit/>
          </a:bodyPr>
          <a:lstStyle>
            <a:lvl1pPr marL="0" indent="0">
              <a:lnSpc>
                <a:spcPts val="2400"/>
              </a:lnSpc>
              <a:buNone/>
              <a:defRPr sz="2000">
                <a:solidFill>
                  <a:schemeClr val="bg1"/>
                </a:solidFill>
                <a:latin typeface="Corbel" panose="020B05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p:cNvSpPr>
            <a:spLocks noGrp="1"/>
          </p:cNvSpPr>
          <p:nvPr>
            <p:ph type="title" hasCustomPrompt="1"/>
          </p:nvPr>
        </p:nvSpPr>
        <p:spPr>
          <a:xfrm>
            <a:off x="738187" y="1712421"/>
            <a:ext cx="10556139" cy="650770"/>
          </a:xfrm>
          <a:prstGeom prst="rect">
            <a:avLst/>
          </a:prstGeom>
        </p:spPr>
        <p:txBody>
          <a:bodyPr lIns="0" anchor="t" anchorCtr="0">
            <a:noAutofit/>
          </a:bodyPr>
          <a:lstStyle>
            <a:lvl1pPr algn="l">
              <a:defRPr baseline="0">
                <a:solidFill>
                  <a:schemeClr val="bg1"/>
                </a:solidFill>
              </a:defRPr>
            </a:lvl1pPr>
          </a:lstStyle>
          <a:p>
            <a:r>
              <a:rPr lang="en-US"/>
              <a:t>Title Here</a:t>
            </a:r>
          </a:p>
        </p:txBody>
      </p:sp>
      <p:sp>
        <p:nvSpPr>
          <p:cNvPr id="8" name="Slide Number Placeholder 5">
            <a:extLst>
              <a:ext uri="{FF2B5EF4-FFF2-40B4-BE49-F238E27FC236}">
                <a16:creationId xmlns:a16="http://schemas.microsoft.com/office/drawing/2014/main" id="{A3C54FB2-08E0-65A4-7AE5-95DCD6247994}"/>
              </a:ext>
            </a:extLst>
          </p:cNvPr>
          <p:cNvSpPr>
            <a:spLocks noGrp="1"/>
          </p:cNvSpPr>
          <p:nvPr>
            <p:ph type="sldNum" sz="quarter" idx="12"/>
          </p:nvPr>
        </p:nvSpPr>
        <p:spPr>
          <a:xfrm>
            <a:off x="11351331" y="6524175"/>
            <a:ext cx="707206" cy="186650"/>
          </a:xfrm>
        </p:spPr>
        <p:txBody>
          <a:bodyPr lIns="0" tIns="0" rIns="0" bIns="0" anchor="b" anchorCtr="0"/>
          <a:lstStyle>
            <a:lvl1pPr algn="l">
              <a:defRPr>
                <a:solidFill>
                  <a:schemeClr val="bg1"/>
                </a:solidFill>
              </a:defRPr>
            </a:lvl1pPr>
          </a:lstStyle>
          <a:p>
            <a:fld id="{DB15D044-B35F-4A77-B573-9EB4C86BF88C}" type="slidenum">
              <a:rPr lang="en-US" smtClean="0"/>
              <a:pPr/>
              <a:t>‹#›</a:t>
            </a:fld>
            <a:endParaRPr lang="en-US"/>
          </a:p>
        </p:txBody>
      </p:sp>
      <p:pic>
        <p:nvPicPr>
          <p:cNvPr id="9" name="Picture 8">
            <a:extLst>
              <a:ext uri="{FF2B5EF4-FFF2-40B4-BE49-F238E27FC236}">
                <a16:creationId xmlns:a16="http://schemas.microsoft.com/office/drawing/2014/main" id="{94A1DB99-427F-2976-C3F9-CEAC790190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299" y="6349117"/>
            <a:ext cx="1526649" cy="508883"/>
          </a:xfrm>
          <a:prstGeom prst="rect">
            <a:avLst/>
          </a:prstGeom>
        </p:spPr>
      </p:pic>
      <p:sp>
        <p:nvSpPr>
          <p:cNvPr id="12" name="TextBox 11">
            <a:extLst>
              <a:ext uri="{FF2B5EF4-FFF2-40B4-BE49-F238E27FC236}">
                <a16:creationId xmlns:a16="http://schemas.microsoft.com/office/drawing/2014/main" id="{2842919A-60BA-277D-9A26-B5008F4A85A3}"/>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bg1"/>
                </a:solidFill>
                <a:latin typeface="Corbel" panose="020B0503020204020204" pitchFamily="34" charset="0"/>
              </a:rPr>
              <a:t>LEARNING SERIES: HIV CLUSTER RESPONSE</a:t>
            </a:r>
          </a:p>
        </p:txBody>
      </p:sp>
      <p:cxnSp>
        <p:nvCxnSpPr>
          <p:cNvPr id="13" name="Straight Connector 12">
            <a:extLst>
              <a:ext uri="{FF2B5EF4-FFF2-40B4-BE49-F238E27FC236}">
                <a16:creationId xmlns:a16="http://schemas.microsoft.com/office/drawing/2014/main" id="{37A2777B-8B6D-D40E-D28E-646300A2778F}"/>
              </a:ext>
            </a:extLst>
          </p:cNvPr>
          <p:cNvCxnSpPr>
            <a:cxnSpLocks/>
          </p:cNvCxnSpPr>
          <p:nvPr userDrawn="1"/>
        </p:nvCxnSpPr>
        <p:spPr>
          <a:xfrm>
            <a:off x="1615997" y="6416703"/>
            <a:ext cx="0" cy="282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2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439E4-F779-38F9-D5B0-0E6F707505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BC64E436-E5E0-0476-F5A6-46AB8A626B79}"/>
              </a:ext>
            </a:extLst>
          </p:cNvPr>
          <p:cNvSpPr/>
          <p:nvPr userDrawn="1"/>
        </p:nvSpPr>
        <p:spPr>
          <a:xfrm>
            <a:off x="55659" y="6162261"/>
            <a:ext cx="4993419" cy="695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p:nvPr>
        </p:nvSpPr>
        <p:spPr>
          <a:xfrm>
            <a:off x="4965700" y="2012601"/>
            <a:ext cx="6328628" cy="3433160"/>
          </a:xfrm>
          <a:prstGeom prst="rect">
            <a:avLst/>
          </a:prstGeom>
        </p:spPr>
        <p:txBody>
          <a:bodyPr lIns="0">
            <a:noAutofit/>
          </a:bodyPr>
          <a:lstStyle>
            <a:lvl1pPr marL="0" indent="0">
              <a:buNone/>
              <a:defRPr sz="2000">
                <a:solidFill>
                  <a:schemeClr val="bg1"/>
                </a:solidFill>
                <a:latin typeface="Corbel" panose="020B05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p:cNvSpPr>
            <a:spLocks noGrp="1"/>
          </p:cNvSpPr>
          <p:nvPr>
            <p:ph type="title" hasCustomPrompt="1"/>
          </p:nvPr>
        </p:nvSpPr>
        <p:spPr>
          <a:xfrm>
            <a:off x="738188" y="2012600"/>
            <a:ext cx="3186112" cy="3148679"/>
          </a:xfrm>
          <a:prstGeom prst="rect">
            <a:avLst/>
          </a:prstGeom>
        </p:spPr>
        <p:txBody>
          <a:bodyPr lIns="0" anchor="t" anchorCtr="0">
            <a:noAutofit/>
          </a:bodyPr>
          <a:lstStyle>
            <a:lvl1pPr algn="l">
              <a:defRPr baseline="0">
                <a:solidFill>
                  <a:schemeClr val="tx2"/>
                </a:solidFill>
              </a:defRPr>
            </a:lvl1pPr>
          </a:lstStyle>
          <a:p>
            <a:r>
              <a:rPr lang="en-US"/>
              <a:t>Title Here</a:t>
            </a:r>
          </a:p>
        </p:txBody>
      </p:sp>
      <p:pic>
        <p:nvPicPr>
          <p:cNvPr id="6" name="Picture 5" descr="A black background with grey letters&#10;&#10;Description automatically generated">
            <a:extLst>
              <a:ext uri="{FF2B5EF4-FFF2-40B4-BE49-F238E27FC236}">
                <a16:creationId xmlns:a16="http://schemas.microsoft.com/office/drawing/2014/main" id="{63D40B81-28EF-BEA9-773E-E7875ECC94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299" y="6349117"/>
            <a:ext cx="1526650" cy="508883"/>
          </a:xfrm>
          <a:prstGeom prst="rect">
            <a:avLst/>
          </a:prstGeom>
        </p:spPr>
      </p:pic>
      <p:sp>
        <p:nvSpPr>
          <p:cNvPr id="7" name="TextBox 6">
            <a:extLst>
              <a:ext uri="{FF2B5EF4-FFF2-40B4-BE49-F238E27FC236}">
                <a16:creationId xmlns:a16="http://schemas.microsoft.com/office/drawing/2014/main" id="{880A6151-EA2D-DFE2-35FA-CEBB955022A5}"/>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tx2"/>
                </a:solidFill>
                <a:latin typeface="Corbel" panose="020B0503020204020204" pitchFamily="34" charset="0"/>
              </a:rPr>
              <a:t>LEARNING SERIES: HIV CLUSTER RESPONSE</a:t>
            </a:r>
          </a:p>
        </p:txBody>
      </p:sp>
      <p:cxnSp>
        <p:nvCxnSpPr>
          <p:cNvPr id="8" name="Straight Connector 7">
            <a:extLst>
              <a:ext uri="{FF2B5EF4-FFF2-40B4-BE49-F238E27FC236}">
                <a16:creationId xmlns:a16="http://schemas.microsoft.com/office/drawing/2014/main" id="{601114E5-E645-B1DC-C484-4A42D32F5DDC}"/>
              </a:ext>
            </a:extLst>
          </p:cNvPr>
          <p:cNvCxnSpPr>
            <a:cxnSpLocks/>
          </p:cNvCxnSpPr>
          <p:nvPr userDrawn="1"/>
        </p:nvCxnSpPr>
        <p:spPr>
          <a:xfrm>
            <a:off x="1615997" y="6416703"/>
            <a:ext cx="0" cy="2825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2AFAFF63-0786-8ABF-FAB1-1A5187D62660}"/>
              </a:ext>
            </a:extLst>
          </p:cNvPr>
          <p:cNvSpPr>
            <a:spLocks noGrp="1"/>
          </p:cNvSpPr>
          <p:nvPr>
            <p:ph type="sldNum" sz="quarter" idx="12"/>
          </p:nvPr>
        </p:nvSpPr>
        <p:spPr>
          <a:xfrm>
            <a:off x="11648661" y="6472555"/>
            <a:ext cx="409876" cy="210784"/>
          </a:xfrm>
        </p:spPr>
        <p:txBody>
          <a:bodyPr lIns="0" tIns="0" rIns="0" bIns="0" anchor="b" anchorCtr="0"/>
          <a:lstStyle>
            <a:lvl1pPr algn="l">
              <a:defRPr>
                <a:solidFill>
                  <a:schemeClr val="bg1"/>
                </a:solidFill>
              </a:defRPr>
            </a:lvl1pPr>
          </a:lstStyle>
          <a:p>
            <a:fld id="{DB15D044-B35F-4A77-B573-9EB4C86BF88C}" type="slidenum">
              <a:rPr lang="en-US" smtClean="0"/>
              <a:pPr/>
              <a:t>‹#›</a:t>
            </a:fld>
            <a:endParaRPr lang="en-US"/>
          </a:p>
        </p:txBody>
      </p:sp>
    </p:spTree>
    <p:extLst>
      <p:ext uri="{BB962C8B-B14F-4D97-AF65-F5344CB8AC3E}">
        <p14:creationId xmlns:p14="http://schemas.microsoft.com/office/powerpoint/2010/main" val="181130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51751-EF07-4207-AC7E-8E4046C68D24}"/>
              </a:ext>
            </a:extLst>
          </p:cNvPr>
          <p:cNvSpPr>
            <a:spLocks noGrp="1"/>
          </p:cNvSpPr>
          <p:nvPr>
            <p:ph type="dt" sz="half" idx="10"/>
          </p:nvPr>
        </p:nvSpPr>
        <p:spPr/>
        <p:txBody>
          <a:bodyPr/>
          <a:lstStyle/>
          <a:p>
            <a:fld id="{2991FFAB-05AB-41AC-BA2B-0815D5E9B971}" type="datetimeFigureOut">
              <a:rPr lang="en-US" smtClean="0"/>
              <a:t>3/21/2024</a:t>
            </a:fld>
            <a:endParaRPr lang="en-US"/>
          </a:p>
        </p:txBody>
      </p:sp>
      <p:sp>
        <p:nvSpPr>
          <p:cNvPr id="3" name="Footer Placeholder 2">
            <a:extLst>
              <a:ext uri="{FF2B5EF4-FFF2-40B4-BE49-F238E27FC236}">
                <a16:creationId xmlns:a16="http://schemas.microsoft.com/office/drawing/2014/main" id="{C38E87C9-3922-42ED-A74A-04AF38004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DF7954-6211-46ED-AE81-0E66CA9D589E}"/>
              </a:ext>
            </a:extLst>
          </p:cNvPr>
          <p:cNvSpPr>
            <a:spLocks noGrp="1"/>
          </p:cNvSpPr>
          <p:nvPr>
            <p:ph type="sldNum" sz="quarter" idx="12"/>
          </p:nvPr>
        </p:nvSpPr>
        <p:spPr/>
        <p:txBody>
          <a:bodyPr/>
          <a:lstStyle/>
          <a:p>
            <a:fld id="{A6375DDA-7F89-43D2-A184-711BB5BC3E3B}" type="slidenum">
              <a:rPr lang="en-US" smtClean="0"/>
              <a:t>‹#›</a:t>
            </a:fld>
            <a:endParaRPr lang="en-US"/>
          </a:p>
        </p:txBody>
      </p:sp>
    </p:spTree>
    <p:extLst>
      <p:ext uri="{BB962C8B-B14F-4D97-AF65-F5344CB8AC3E}">
        <p14:creationId xmlns:p14="http://schemas.microsoft.com/office/powerpoint/2010/main" val="2449268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0" y="6329966"/>
            <a:ext cx="12192000" cy="52803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Date Placeholder 3"/>
          <p:cNvSpPr>
            <a:spLocks noGrp="1"/>
          </p:cNvSpPr>
          <p:nvPr>
            <p:ph type="dt" sz="half" idx="10"/>
          </p:nvPr>
        </p:nvSpPr>
        <p:spPr>
          <a:xfrm>
            <a:off x="831851" y="6492875"/>
            <a:ext cx="2743200" cy="365125"/>
          </a:xfrm>
          <a:prstGeom prst="rect">
            <a:avLst/>
          </a:prstGeom>
        </p:spPr>
        <p:txBody>
          <a:bodyPr/>
          <a:lstStyle>
            <a:lvl1pPr>
              <a:defRPr lang="en-US" sz="1200" kern="1200" dirty="0">
                <a:solidFill>
                  <a:schemeClr val="tx1">
                    <a:tint val="75000"/>
                  </a:schemeClr>
                </a:solidFill>
                <a:latin typeface="+mn-lt"/>
                <a:ea typeface="+mn-ea"/>
                <a:cs typeface="+mn-cs"/>
              </a:defRPr>
            </a:lvl1pPr>
          </a:lstStyle>
          <a:p>
            <a:endParaRPr lang="en-US"/>
          </a:p>
        </p:txBody>
      </p:sp>
      <p:sp>
        <p:nvSpPr>
          <p:cNvPr id="8" name="Slide Number Placeholder 5"/>
          <p:cNvSpPr>
            <a:spLocks noGrp="1"/>
          </p:cNvSpPr>
          <p:nvPr>
            <p:ph type="sldNum" sz="quarter" idx="12"/>
          </p:nvPr>
        </p:nvSpPr>
        <p:spPr>
          <a:xfrm>
            <a:off x="8652728" y="6492875"/>
            <a:ext cx="2743200" cy="365125"/>
          </a:xfrm>
        </p:spPr>
        <p:txBody>
          <a:bodyPr/>
          <a:lstStyle/>
          <a:p>
            <a:fld id="{DB15D044-B35F-4A77-B573-9EB4C86BF88C}"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00" y="6492875"/>
            <a:ext cx="1371600" cy="334092"/>
          </a:xfrm>
          <a:prstGeom prst="rect">
            <a:avLst/>
          </a:prstGeom>
        </p:spPr>
      </p:pic>
      <p:sp>
        <p:nvSpPr>
          <p:cNvPr id="10" name="Text Placeholder 3"/>
          <p:cNvSpPr>
            <a:spLocks noGrp="1"/>
          </p:cNvSpPr>
          <p:nvPr>
            <p:ph type="body" sz="half" idx="2"/>
          </p:nvPr>
        </p:nvSpPr>
        <p:spPr>
          <a:xfrm>
            <a:off x="839788" y="1436914"/>
            <a:ext cx="10556140" cy="4432074"/>
          </a:xfrm>
          <a:prstGeom prst="rect">
            <a:avLst/>
          </a:prstGeom>
        </p:spPr>
        <p:txBody>
          <a:bodyPr>
            <a:normAutofit/>
          </a:bodyPr>
          <a:lstStyle>
            <a:lvl1pPr marL="285750" indent="-285750">
              <a:buClr>
                <a:srgbClr val="0070C0"/>
              </a:buClr>
              <a:buFont typeface="Wingdings" panose="05000000000000000000" pitchFamily="2" charset="2"/>
              <a:buChar char="§"/>
              <a:defRPr sz="2800">
                <a:latin typeface="+mj-lt"/>
              </a:defRPr>
            </a:lvl1pPr>
            <a:lvl2pPr marL="742950" indent="-285750">
              <a:buClr>
                <a:srgbClr val="0070C0"/>
              </a:buClr>
              <a:buSzPct val="75000"/>
              <a:buFont typeface="Wingdings" panose="05000000000000000000" pitchFamily="2" charset="2"/>
              <a:buChar char="§"/>
              <a:defRPr sz="2400">
                <a:latin typeface="+mj-lt"/>
              </a:defRPr>
            </a:lvl2pPr>
            <a:lvl3pPr marL="914400" indent="0">
              <a:buClr>
                <a:srgbClr val="0070C0"/>
              </a:buClr>
              <a:buSzPct val="75000"/>
              <a:buFont typeface="Courier New" panose="02070309020205020404" pitchFamily="49" charse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Sub bullet</a:t>
            </a:r>
          </a:p>
          <a:p>
            <a:pPr lvl="2"/>
            <a:endParaRPr lang="en-US"/>
          </a:p>
          <a:p>
            <a:pPr lvl="2"/>
            <a:endParaRPr lang="en-US"/>
          </a:p>
          <a:p>
            <a:pPr lvl="2"/>
            <a:endParaRPr lang="en-US"/>
          </a:p>
        </p:txBody>
      </p:sp>
      <p:sp>
        <p:nvSpPr>
          <p:cNvPr id="11" name="Title 1"/>
          <p:cNvSpPr>
            <a:spLocks noGrp="1"/>
          </p:cNvSpPr>
          <p:nvPr>
            <p:ph type="title" hasCustomPrompt="1"/>
          </p:nvPr>
        </p:nvSpPr>
        <p:spPr>
          <a:xfrm>
            <a:off x="1097706" y="365127"/>
            <a:ext cx="9996589" cy="643174"/>
          </a:xfrm>
          <a:prstGeom prst="rect">
            <a:avLst/>
          </a:prstGeom>
        </p:spPr>
        <p:txBody>
          <a:bodyPr/>
          <a:lstStyle>
            <a:lvl1pPr algn="ctr">
              <a:defRPr baseline="0">
                <a:solidFill>
                  <a:srgbClr val="262626"/>
                </a:solidFill>
              </a:defRPr>
            </a:lvl1pPr>
          </a:lstStyle>
          <a:p>
            <a:r>
              <a:rPr lang="en-US"/>
              <a:t>TITLE HERE</a:t>
            </a:r>
          </a:p>
        </p:txBody>
      </p:sp>
      <p:cxnSp>
        <p:nvCxnSpPr>
          <p:cNvPr id="12" name="Straight Connector 11" descr="Slide Title Footer Bar" title="Slide Title Footer Bar"/>
          <p:cNvCxnSpPr/>
          <p:nvPr userDrawn="1"/>
        </p:nvCxnSpPr>
        <p:spPr>
          <a:xfrm>
            <a:off x="1094199" y="1008300"/>
            <a:ext cx="9996588" cy="0"/>
          </a:xfrm>
          <a:prstGeom prst="line">
            <a:avLst/>
          </a:prstGeom>
          <a:ln w="28575">
            <a:solidFill>
              <a:srgbClr val="008F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10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Shape, icon&#10;&#10;Description automatically generated with medium confidence">
            <a:extLst>
              <a:ext uri="{FF2B5EF4-FFF2-40B4-BE49-F238E27FC236}">
                <a16:creationId xmlns:a16="http://schemas.microsoft.com/office/drawing/2014/main" id="{DE313B79-1A5D-1A9D-B961-09058FE3F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33854" y="2407920"/>
            <a:ext cx="10343745" cy="1375275"/>
          </a:xfrm>
          <a:prstGeom prst="rect">
            <a:avLst/>
          </a:prstGeom>
        </p:spPr>
        <p:txBody>
          <a:bodyPr anchor="b">
            <a:noAutofit/>
          </a:bodyPr>
          <a:lstStyle>
            <a:lvl1pPr algn="ctr">
              <a:defRPr lang="en-US" sz="4400" b="0" kern="1200" dirty="0">
                <a:solidFill>
                  <a:schemeClr val="tx2"/>
                </a:solidFill>
                <a:latin typeface="Corbel" panose="020B0503020204020204" pitchFamily="34" charset="0"/>
                <a:ea typeface="+mn-ea"/>
                <a:cs typeface="Arial" panose="020B0604020202020204" pitchFamily="34" charset="0"/>
              </a:defRPr>
            </a:lvl1pPr>
          </a:lstStyle>
          <a:p>
            <a:r>
              <a:rPr lang="en-US"/>
              <a:t>Click to edit</a:t>
            </a:r>
            <a:br>
              <a:rPr lang="en-US"/>
            </a:br>
            <a:r>
              <a:rPr lang="en-US"/>
              <a:t>master title slide</a:t>
            </a:r>
          </a:p>
        </p:txBody>
      </p:sp>
    </p:spTree>
    <p:extLst>
      <p:ext uri="{BB962C8B-B14F-4D97-AF65-F5344CB8AC3E}">
        <p14:creationId xmlns:p14="http://schemas.microsoft.com/office/powerpoint/2010/main" val="2388541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C38F2E-9166-F317-6461-6F955F27A7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Title 1"/>
          <p:cNvSpPr>
            <a:spLocks noGrp="1"/>
          </p:cNvSpPr>
          <p:nvPr>
            <p:ph type="ctrTitle" hasCustomPrompt="1"/>
          </p:nvPr>
        </p:nvSpPr>
        <p:spPr>
          <a:xfrm>
            <a:off x="2001520" y="2121363"/>
            <a:ext cx="9266353" cy="2035681"/>
          </a:xfrm>
          <a:prstGeom prst="rect">
            <a:avLst/>
          </a:prstGeom>
        </p:spPr>
        <p:txBody>
          <a:bodyPr anchor="b" anchorCtr="0">
            <a:noAutofit/>
          </a:bodyPr>
          <a:lstStyle>
            <a:lvl1pPr algn="l">
              <a:defRPr lang="en-US" sz="4400" b="0" kern="1200" dirty="0">
                <a:solidFill>
                  <a:schemeClr val="bg1"/>
                </a:solidFill>
                <a:latin typeface="Corbel" panose="020B0503020204020204" pitchFamily="34" charset="0"/>
                <a:ea typeface="+mn-ea"/>
                <a:cs typeface="+mn-cs"/>
              </a:defRPr>
            </a:lvl1pPr>
          </a:lstStyle>
          <a:p>
            <a:r>
              <a:rPr lang="en-US"/>
              <a:t>Click To Edit</a:t>
            </a:r>
            <a:br>
              <a:rPr lang="en-US"/>
            </a:br>
            <a:r>
              <a:rPr lang="en-US"/>
              <a:t>Section Title Slide</a:t>
            </a:r>
          </a:p>
        </p:txBody>
      </p:sp>
      <p:pic>
        <p:nvPicPr>
          <p:cNvPr id="2" name="Picture 1" descr="Application&#10;&#10;Description automatically generated with low confidence">
            <a:extLst>
              <a:ext uri="{FF2B5EF4-FFF2-40B4-BE49-F238E27FC236}">
                <a16:creationId xmlns:a16="http://schemas.microsoft.com/office/drawing/2014/main" id="{00E4E9F8-1798-3CD0-463E-E6558357E2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7975" r="55000" b="11533"/>
          <a:stretch/>
        </p:blipFill>
        <p:spPr>
          <a:xfrm>
            <a:off x="0" y="6138407"/>
            <a:ext cx="5486400" cy="719593"/>
          </a:xfrm>
          <a:prstGeom prst="rect">
            <a:avLst/>
          </a:prstGeom>
        </p:spPr>
      </p:pic>
      <p:pic>
        <p:nvPicPr>
          <p:cNvPr id="3" name="Picture 2">
            <a:extLst>
              <a:ext uri="{FF2B5EF4-FFF2-40B4-BE49-F238E27FC236}">
                <a16:creationId xmlns:a16="http://schemas.microsoft.com/office/drawing/2014/main" id="{15B1C6AB-55D0-906A-4D03-D066A640BB6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299" y="6349117"/>
            <a:ext cx="1526649" cy="508883"/>
          </a:xfrm>
          <a:prstGeom prst="rect">
            <a:avLst/>
          </a:prstGeom>
        </p:spPr>
      </p:pic>
      <p:sp>
        <p:nvSpPr>
          <p:cNvPr id="4" name="TextBox 3">
            <a:extLst>
              <a:ext uri="{FF2B5EF4-FFF2-40B4-BE49-F238E27FC236}">
                <a16:creationId xmlns:a16="http://schemas.microsoft.com/office/drawing/2014/main" id="{B1AC0B7E-2967-1BD1-CE72-77ACCEDBA271}"/>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bg1"/>
                </a:solidFill>
                <a:latin typeface="Corbel" panose="020B0503020204020204" pitchFamily="34" charset="0"/>
              </a:rPr>
              <a:t>LEARNING SERIES: HIV CLUSTER RESPONSE</a:t>
            </a:r>
          </a:p>
        </p:txBody>
      </p:sp>
      <p:cxnSp>
        <p:nvCxnSpPr>
          <p:cNvPr id="6" name="Straight Connector 5">
            <a:extLst>
              <a:ext uri="{FF2B5EF4-FFF2-40B4-BE49-F238E27FC236}">
                <a16:creationId xmlns:a16="http://schemas.microsoft.com/office/drawing/2014/main" id="{15DAD8F5-19D2-030E-93F4-51DC1823EF79}"/>
              </a:ext>
            </a:extLst>
          </p:cNvPr>
          <p:cNvCxnSpPr>
            <a:cxnSpLocks/>
          </p:cNvCxnSpPr>
          <p:nvPr userDrawn="1"/>
        </p:nvCxnSpPr>
        <p:spPr>
          <a:xfrm>
            <a:off x="1615997" y="6416703"/>
            <a:ext cx="0" cy="282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53F89F5-76D8-31A9-26A5-F0BC79B5E9E5}"/>
              </a:ext>
            </a:extLst>
          </p:cNvPr>
          <p:cNvSpPr>
            <a:spLocks noGrp="1"/>
          </p:cNvSpPr>
          <p:nvPr>
            <p:ph type="sldNum" sz="quarter" idx="12"/>
          </p:nvPr>
        </p:nvSpPr>
        <p:spPr>
          <a:xfrm>
            <a:off x="11648661" y="6472555"/>
            <a:ext cx="409876" cy="210784"/>
          </a:xfrm>
        </p:spPr>
        <p:txBody>
          <a:bodyPr lIns="0" tIns="0" rIns="0" bIns="0" anchor="b" anchorCtr="0"/>
          <a:lstStyle>
            <a:lvl1pPr algn="l">
              <a:defRPr>
                <a:solidFill>
                  <a:schemeClr val="tx2"/>
                </a:solidFill>
              </a:defRPr>
            </a:lvl1pPr>
          </a:lstStyle>
          <a:p>
            <a:fld id="{DB15D044-B35F-4A77-B573-9EB4C86BF88C}" type="slidenum">
              <a:rPr lang="en-US" smtClean="0"/>
              <a:pPr/>
              <a:t>‹#›</a:t>
            </a:fld>
            <a:endParaRPr lang="en-US"/>
          </a:p>
        </p:txBody>
      </p:sp>
    </p:spTree>
    <p:extLst>
      <p:ext uri="{BB962C8B-B14F-4D97-AF65-F5344CB8AC3E}">
        <p14:creationId xmlns:p14="http://schemas.microsoft.com/office/powerpoint/2010/main" val="48105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C38F2E-9166-F317-6461-6F955F27A7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14CA1F4-2ACA-3080-B0CB-DFE638FABF9B}"/>
              </a:ext>
            </a:extLst>
          </p:cNvPr>
          <p:cNvSpPr/>
          <p:nvPr userDrawn="1"/>
        </p:nvSpPr>
        <p:spPr>
          <a:xfrm>
            <a:off x="97299" y="6209969"/>
            <a:ext cx="4919974" cy="6480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hasCustomPrompt="1"/>
          </p:nvPr>
        </p:nvSpPr>
        <p:spPr>
          <a:xfrm>
            <a:off x="2001520" y="2121363"/>
            <a:ext cx="9266353" cy="2035681"/>
          </a:xfrm>
          <a:prstGeom prst="rect">
            <a:avLst/>
          </a:prstGeom>
        </p:spPr>
        <p:txBody>
          <a:bodyPr anchor="b" anchorCtr="0">
            <a:noAutofit/>
          </a:bodyPr>
          <a:lstStyle>
            <a:lvl1pPr algn="l">
              <a:defRPr lang="en-US" sz="4400" b="0" kern="1200" dirty="0">
                <a:solidFill>
                  <a:schemeClr val="tx2"/>
                </a:solidFill>
                <a:latin typeface="Corbel" panose="020B0503020204020204" pitchFamily="34" charset="0"/>
                <a:ea typeface="+mn-ea"/>
                <a:cs typeface="+mn-cs"/>
              </a:defRPr>
            </a:lvl1pPr>
          </a:lstStyle>
          <a:p>
            <a:r>
              <a:rPr lang="en-US"/>
              <a:t>Click To Edit</a:t>
            </a:r>
            <a:br>
              <a:rPr lang="en-US"/>
            </a:br>
            <a:r>
              <a:rPr lang="en-US"/>
              <a:t>Section Title Slide</a:t>
            </a:r>
          </a:p>
        </p:txBody>
      </p:sp>
      <p:pic>
        <p:nvPicPr>
          <p:cNvPr id="3" name="Picture 2">
            <a:extLst>
              <a:ext uri="{FF2B5EF4-FFF2-40B4-BE49-F238E27FC236}">
                <a16:creationId xmlns:a16="http://schemas.microsoft.com/office/drawing/2014/main" id="{066E810C-1808-18A4-44C4-F73867349A8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7299" y="6349117"/>
            <a:ext cx="1526649" cy="508883"/>
          </a:xfrm>
          <a:prstGeom prst="rect">
            <a:avLst/>
          </a:prstGeom>
        </p:spPr>
      </p:pic>
      <p:sp>
        <p:nvSpPr>
          <p:cNvPr id="4" name="TextBox 3">
            <a:extLst>
              <a:ext uri="{FF2B5EF4-FFF2-40B4-BE49-F238E27FC236}">
                <a16:creationId xmlns:a16="http://schemas.microsoft.com/office/drawing/2014/main" id="{8B59478A-C7A0-33AE-9ADF-5F39CB45A853}"/>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tx2"/>
                </a:solidFill>
                <a:latin typeface="Corbel" panose="020B0503020204020204" pitchFamily="34" charset="0"/>
              </a:rPr>
              <a:t>LEARNING SERIES: HIV CLUSTER RESPONSE</a:t>
            </a:r>
          </a:p>
        </p:txBody>
      </p:sp>
      <p:cxnSp>
        <p:nvCxnSpPr>
          <p:cNvPr id="6" name="Straight Connector 5">
            <a:extLst>
              <a:ext uri="{FF2B5EF4-FFF2-40B4-BE49-F238E27FC236}">
                <a16:creationId xmlns:a16="http://schemas.microsoft.com/office/drawing/2014/main" id="{C0077E80-33F2-A3E0-E4BC-CFAF5037FE78}"/>
              </a:ext>
            </a:extLst>
          </p:cNvPr>
          <p:cNvCxnSpPr>
            <a:cxnSpLocks/>
          </p:cNvCxnSpPr>
          <p:nvPr userDrawn="1"/>
        </p:nvCxnSpPr>
        <p:spPr>
          <a:xfrm>
            <a:off x="1615997" y="6416703"/>
            <a:ext cx="0" cy="2825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FF8E48DA-F175-8188-2A8C-BDAA5231661A}"/>
              </a:ext>
            </a:extLst>
          </p:cNvPr>
          <p:cNvSpPr>
            <a:spLocks noGrp="1"/>
          </p:cNvSpPr>
          <p:nvPr>
            <p:ph type="sldNum" sz="quarter" idx="12"/>
          </p:nvPr>
        </p:nvSpPr>
        <p:spPr>
          <a:xfrm>
            <a:off x="11648661" y="6472555"/>
            <a:ext cx="409876" cy="210784"/>
          </a:xfrm>
        </p:spPr>
        <p:txBody>
          <a:bodyPr lIns="0" tIns="0" rIns="0" bIns="0" anchor="b" anchorCtr="0"/>
          <a:lstStyle>
            <a:lvl1pPr algn="l">
              <a:defRPr>
                <a:solidFill>
                  <a:schemeClr val="bg1"/>
                </a:solidFill>
              </a:defRPr>
            </a:lvl1pPr>
          </a:lstStyle>
          <a:p>
            <a:fld id="{DB15D044-B35F-4A77-B573-9EB4C86BF88C}" type="slidenum">
              <a:rPr lang="en-US" smtClean="0"/>
              <a:pPr/>
              <a:t>‹#›</a:t>
            </a:fld>
            <a:endParaRPr lang="en-US"/>
          </a:p>
        </p:txBody>
      </p:sp>
    </p:spTree>
    <p:extLst>
      <p:ext uri="{BB962C8B-B14F-4D97-AF65-F5344CB8AC3E}">
        <p14:creationId xmlns:p14="http://schemas.microsoft.com/office/powerpoint/2010/main" val="635458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4" name="Picture 3" descr="Application&#10;&#10;Description automatically generated with low confidence">
            <a:extLst>
              <a:ext uri="{FF2B5EF4-FFF2-40B4-BE49-F238E27FC236}">
                <a16:creationId xmlns:a16="http://schemas.microsoft.com/office/drawing/2014/main" id="{FAD439E4-F779-38F9-D5B0-0E6F707505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3"/>
          <p:cNvSpPr>
            <a:spLocks noGrp="1"/>
          </p:cNvSpPr>
          <p:nvPr>
            <p:ph type="body" sz="half" idx="2"/>
          </p:nvPr>
        </p:nvSpPr>
        <p:spPr>
          <a:xfrm>
            <a:off x="768668" y="2459641"/>
            <a:ext cx="10556140" cy="3433160"/>
          </a:xfrm>
          <a:prstGeom prst="rect">
            <a:avLst/>
          </a:prstGeom>
        </p:spPr>
        <p:txBody>
          <a:bodyPr lIns="0">
            <a:noAutofit/>
          </a:bodyPr>
          <a:lstStyle>
            <a:lvl1pPr marL="0" indent="0">
              <a:lnSpc>
                <a:spcPts val="2400"/>
              </a:lnSpc>
              <a:buNone/>
              <a:defRPr sz="2000">
                <a:solidFill>
                  <a:schemeClr val="bg1"/>
                </a:solidFill>
                <a:latin typeface="Corbel" panose="020B05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p:cNvSpPr>
            <a:spLocks noGrp="1"/>
          </p:cNvSpPr>
          <p:nvPr>
            <p:ph type="title" hasCustomPrompt="1"/>
          </p:nvPr>
        </p:nvSpPr>
        <p:spPr>
          <a:xfrm>
            <a:off x="768668" y="1406286"/>
            <a:ext cx="10556140" cy="643174"/>
          </a:xfrm>
          <a:prstGeom prst="rect">
            <a:avLst/>
          </a:prstGeom>
        </p:spPr>
        <p:txBody>
          <a:bodyPr lIns="0" anchor="b" anchorCtr="0">
            <a:noAutofit/>
          </a:bodyPr>
          <a:lstStyle>
            <a:lvl1pPr algn="l">
              <a:defRPr baseline="0">
                <a:solidFill>
                  <a:schemeClr val="bg1"/>
                </a:solidFill>
              </a:defRPr>
            </a:lvl1pPr>
          </a:lstStyle>
          <a:p>
            <a:r>
              <a:rPr lang="en-US"/>
              <a:t>Title Here</a:t>
            </a:r>
          </a:p>
        </p:txBody>
      </p:sp>
      <p:pic>
        <p:nvPicPr>
          <p:cNvPr id="2" name="Picture 1" descr="Application&#10;&#10;Description automatically generated with low confidence">
            <a:extLst>
              <a:ext uri="{FF2B5EF4-FFF2-40B4-BE49-F238E27FC236}">
                <a16:creationId xmlns:a16="http://schemas.microsoft.com/office/drawing/2014/main" id="{07F13E6B-A8BB-DB3D-B537-0F4729CF81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75" r="55000" b="11533"/>
          <a:stretch/>
        </p:blipFill>
        <p:spPr>
          <a:xfrm>
            <a:off x="0" y="6138407"/>
            <a:ext cx="5486400" cy="719593"/>
          </a:xfrm>
          <a:prstGeom prst="rect">
            <a:avLst/>
          </a:prstGeom>
        </p:spPr>
      </p:pic>
      <p:pic>
        <p:nvPicPr>
          <p:cNvPr id="3" name="Picture 2">
            <a:extLst>
              <a:ext uri="{FF2B5EF4-FFF2-40B4-BE49-F238E27FC236}">
                <a16:creationId xmlns:a16="http://schemas.microsoft.com/office/drawing/2014/main" id="{A4B3D202-A261-F880-6136-B91F32985F1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7299" y="6349117"/>
            <a:ext cx="1526649" cy="508883"/>
          </a:xfrm>
          <a:prstGeom prst="rect">
            <a:avLst/>
          </a:prstGeom>
        </p:spPr>
      </p:pic>
      <p:sp>
        <p:nvSpPr>
          <p:cNvPr id="6" name="TextBox 5">
            <a:extLst>
              <a:ext uri="{FF2B5EF4-FFF2-40B4-BE49-F238E27FC236}">
                <a16:creationId xmlns:a16="http://schemas.microsoft.com/office/drawing/2014/main" id="{D36BCCE9-319D-BB59-A546-AFAB3767B72A}"/>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bg1"/>
                </a:solidFill>
                <a:latin typeface="Corbel" panose="020B0503020204020204" pitchFamily="34" charset="0"/>
              </a:rPr>
              <a:t>LEARNING SERIES: HIV CLUSTER RESPONSE</a:t>
            </a:r>
          </a:p>
        </p:txBody>
      </p:sp>
      <p:cxnSp>
        <p:nvCxnSpPr>
          <p:cNvPr id="7" name="Straight Connector 6">
            <a:extLst>
              <a:ext uri="{FF2B5EF4-FFF2-40B4-BE49-F238E27FC236}">
                <a16:creationId xmlns:a16="http://schemas.microsoft.com/office/drawing/2014/main" id="{00367899-FEEF-BFD4-6790-13D992B3710C}"/>
              </a:ext>
            </a:extLst>
          </p:cNvPr>
          <p:cNvCxnSpPr>
            <a:cxnSpLocks/>
          </p:cNvCxnSpPr>
          <p:nvPr userDrawn="1"/>
        </p:nvCxnSpPr>
        <p:spPr>
          <a:xfrm>
            <a:off x="1615997" y="6416703"/>
            <a:ext cx="0" cy="282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BA7D1248-84CD-AAF0-0F32-1836340E884C}"/>
              </a:ext>
            </a:extLst>
          </p:cNvPr>
          <p:cNvSpPr>
            <a:spLocks noGrp="1"/>
          </p:cNvSpPr>
          <p:nvPr>
            <p:ph type="sldNum" sz="quarter" idx="12"/>
          </p:nvPr>
        </p:nvSpPr>
        <p:spPr>
          <a:xfrm>
            <a:off x="11648661" y="6472555"/>
            <a:ext cx="409876" cy="210784"/>
          </a:xfrm>
        </p:spPr>
        <p:txBody>
          <a:bodyPr lIns="0" tIns="0" rIns="0" bIns="0" anchor="b" anchorCtr="0"/>
          <a:lstStyle>
            <a:lvl1pPr algn="l">
              <a:defRPr>
                <a:solidFill>
                  <a:schemeClr val="bg1"/>
                </a:solidFill>
              </a:defRPr>
            </a:lvl1pPr>
          </a:lstStyle>
          <a:p>
            <a:fld id="{DB15D044-B35F-4A77-B573-9EB4C86BF88C}" type="slidenum">
              <a:rPr lang="en-US" smtClean="0"/>
              <a:pPr/>
              <a:t>‹#›</a:t>
            </a:fld>
            <a:endParaRPr lang="en-US"/>
          </a:p>
        </p:txBody>
      </p:sp>
    </p:spTree>
    <p:extLst>
      <p:ext uri="{BB962C8B-B14F-4D97-AF65-F5344CB8AC3E}">
        <p14:creationId xmlns:p14="http://schemas.microsoft.com/office/powerpoint/2010/main" val="79593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2" name="Picture 1" descr="Application&#10;&#10;Description automatically generated with low confidence">
            <a:extLst>
              <a:ext uri="{FF2B5EF4-FFF2-40B4-BE49-F238E27FC236}">
                <a16:creationId xmlns:a16="http://schemas.microsoft.com/office/drawing/2014/main" id="{B218DC5C-A911-5118-5539-2BA0B6B486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673100" y="1955398"/>
            <a:ext cx="5181600" cy="4026739"/>
          </a:xfrm>
          <a:prstGeom prst="rect">
            <a:avLst/>
          </a:prstGeom>
        </p:spPr>
        <p:txBody>
          <a:bodyPr>
            <a:noAutofit/>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vl5pPr>
              <a:defRPr>
                <a:solidFill>
                  <a:schemeClr val="bg1"/>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07100" y="1955398"/>
            <a:ext cx="5181600" cy="4026739"/>
          </a:xfrm>
          <a:prstGeom prst="rect">
            <a:avLst/>
          </a:prstGeom>
        </p:spPr>
        <p:txBody>
          <a:bodyPr>
            <a:noAutofit/>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vl5pPr>
              <a:defRPr>
                <a:solidFill>
                  <a:schemeClr val="bg1"/>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73100" y="1135872"/>
            <a:ext cx="10256095" cy="643174"/>
          </a:xfrm>
          <a:prstGeom prst="rect">
            <a:avLst/>
          </a:prstGeom>
        </p:spPr>
        <p:txBody>
          <a:bodyPr lIns="0" anchor="b" anchorCtr="0">
            <a:noAutofit/>
          </a:bodyPr>
          <a:lstStyle>
            <a:lvl1pPr algn="l">
              <a:defRPr baseline="0">
                <a:solidFill>
                  <a:schemeClr val="bg1"/>
                </a:solidFill>
                <a:latin typeface="Corbel" panose="020B0503020204020204" pitchFamily="34" charset="0"/>
              </a:defRPr>
            </a:lvl1pPr>
          </a:lstStyle>
          <a:p>
            <a:r>
              <a:rPr lang="en-US"/>
              <a:t>Title Here</a:t>
            </a:r>
          </a:p>
        </p:txBody>
      </p:sp>
      <p:sp>
        <p:nvSpPr>
          <p:cNvPr id="20" name="Date Placeholder 3">
            <a:extLst>
              <a:ext uri="{FF2B5EF4-FFF2-40B4-BE49-F238E27FC236}">
                <a16:creationId xmlns:a16="http://schemas.microsoft.com/office/drawing/2014/main" id="{F262D694-673D-D44D-B673-A071D435A7D2}"/>
              </a:ext>
            </a:extLst>
          </p:cNvPr>
          <p:cNvSpPr txBox="1">
            <a:spLocks/>
          </p:cNvSpPr>
          <p:nvPr userDrawn="1"/>
        </p:nvSpPr>
        <p:spPr>
          <a:xfrm>
            <a:off x="874297" y="646184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200" kern="1200" dirty="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6" name="Picture 5" descr="Application&#10;&#10;Description automatically generated with low confidence">
            <a:extLst>
              <a:ext uri="{FF2B5EF4-FFF2-40B4-BE49-F238E27FC236}">
                <a16:creationId xmlns:a16="http://schemas.microsoft.com/office/drawing/2014/main" id="{36624ED5-6DD6-F08B-0558-1A935C67C7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75" r="55000" b="11533"/>
          <a:stretch/>
        </p:blipFill>
        <p:spPr>
          <a:xfrm>
            <a:off x="0" y="6138407"/>
            <a:ext cx="5486400" cy="719593"/>
          </a:xfrm>
          <a:prstGeom prst="rect">
            <a:avLst/>
          </a:prstGeom>
        </p:spPr>
      </p:pic>
      <p:pic>
        <p:nvPicPr>
          <p:cNvPr id="7" name="Picture 6">
            <a:extLst>
              <a:ext uri="{FF2B5EF4-FFF2-40B4-BE49-F238E27FC236}">
                <a16:creationId xmlns:a16="http://schemas.microsoft.com/office/drawing/2014/main" id="{A9CE7758-B53C-E2A2-6097-939537F07E0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7299" y="6349117"/>
            <a:ext cx="1526649" cy="508883"/>
          </a:xfrm>
          <a:prstGeom prst="rect">
            <a:avLst/>
          </a:prstGeom>
        </p:spPr>
      </p:pic>
      <p:sp>
        <p:nvSpPr>
          <p:cNvPr id="8" name="TextBox 7">
            <a:extLst>
              <a:ext uri="{FF2B5EF4-FFF2-40B4-BE49-F238E27FC236}">
                <a16:creationId xmlns:a16="http://schemas.microsoft.com/office/drawing/2014/main" id="{61A4B8EF-D24D-BB56-BA3B-9FBAEAD1D561}"/>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bg1"/>
                </a:solidFill>
                <a:latin typeface="Corbel" panose="020B0503020204020204" pitchFamily="34" charset="0"/>
              </a:rPr>
              <a:t>LEARNING SERIES: HIV CLUSTER RESPONSE</a:t>
            </a:r>
          </a:p>
        </p:txBody>
      </p:sp>
      <p:cxnSp>
        <p:nvCxnSpPr>
          <p:cNvPr id="9" name="Straight Connector 8">
            <a:extLst>
              <a:ext uri="{FF2B5EF4-FFF2-40B4-BE49-F238E27FC236}">
                <a16:creationId xmlns:a16="http://schemas.microsoft.com/office/drawing/2014/main" id="{FFA34156-0C8A-2F5D-57BF-380B840573CC}"/>
              </a:ext>
            </a:extLst>
          </p:cNvPr>
          <p:cNvCxnSpPr>
            <a:cxnSpLocks/>
          </p:cNvCxnSpPr>
          <p:nvPr userDrawn="1"/>
        </p:nvCxnSpPr>
        <p:spPr>
          <a:xfrm>
            <a:off x="1615997" y="6416703"/>
            <a:ext cx="0" cy="282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B71450C-24EA-0A9A-2368-904B9C4C977A}"/>
              </a:ext>
            </a:extLst>
          </p:cNvPr>
          <p:cNvSpPr>
            <a:spLocks noGrp="1"/>
          </p:cNvSpPr>
          <p:nvPr>
            <p:ph type="sldNum" sz="quarter" idx="12"/>
          </p:nvPr>
        </p:nvSpPr>
        <p:spPr>
          <a:xfrm>
            <a:off x="11648661" y="6472555"/>
            <a:ext cx="409876" cy="210784"/>
          </a:xfrm>
        </p:spPr>
        <p:txBody>
          <a:bodyPr lIns="0" tIns="0" rIns="0" bIns="0" anchor="b" anchorCtr="0"/>
          <a:lstStyle>
            <a:lvl1pPr algn="l">
              <a:defRPr>
                <a:solidFill>
                  <a:schemeClr val="bg1"/>
                </a:solidFill>
              </a:defRPr>
            </a:lvl1pPr>
          </a:lstStyle>
          <a:p>
            <a:fld id="{DB15D044-B35F-4A77-B573-9EB4C86BF88C}" type="slidenum">
              <a:rPr lang="en-US" smtClean="0"/>
              <a:pPr/>
              <a:t>‹#›</a:t>
            </a:fld>
            <a:endParaRPr lang="en-US"/>
          </a:p>
        </p:txBody>
      </p:sp>
    </p:spTree>
    <p:extLst>
      <p:ext uri="{BB962C8B-B14F-4D97-AF65-F5344CB8AC3E}">
        <p14:creationId xmlns:p14="http://schemas.microsoft.com/office/powerpoint/2010/main" val="3265939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439E4-F779-38F9-D5B0-0E6F707505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3"/>
          <p:cNvSpPr>
            <a:spLocks noGrp="1"/>
          </p:cNvSpPr>
          <p:nvPr>
            <p:ph type="body" sz="half" idx="2"/>
          </p:nvPr>
        </p:nvSpPr>
        <p:spPr>
          <a:xfrm>
            <a:off x="768668" y="1971961"/>
            <a:ext cx="10556140" cy="3433160"/>
          </a:xfrm>
          <a:prstGeom prst="rect">
            <a:avLst/>
          </a:prstGeom>
        </p:spPr>
        <p:txBody>
          <a:bodyPr lIns="0">
            <a:noAutofit/>
          </a:bodyPr>
          <a:lstStyle>
            <a:lvl1pPr marL="0" indent="0">
              <a:lnSpc>
                <a:spcPts val="2400"/>
              </a:lnSpc>
              <a:buNone/>
              <a:defRPr sz="2000">
                <a:solidFill>
                  <a:schemeClr val="tx2"/>
                </a:solidFill>
                <a:latin typeface="Corbel" panose="020B05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p:cNvSpPr>
            <a:spLocks noGrp="1"/>
          </p:cNvSpPr>
          <p:nvPr>
            <p:ph type="title" hasCustomPrompt="1"/>
          </p:nvPr>
        </p:nvSpPr>
        <p:spPr>
          <a:xfrm>
            <a:off x="768668" y="918606"/>
            <a:ext cx="10556140" cy="643174"/>
          </a:xfrm>
          <a:prstGeom prst="rect">
            <a:avLst/>
          </a:prstGeom>
        </p:spPr>
        <p:txBody>
          <a:bodyPr lIns="0" anchor="b" anchorCtr="0">
            <a:noAutofit/>
          </a:bodyPr>
          <a:lstStyle>
            <a:lvl1pPr algn="l">
              <a:defRPr baseline="0">
                <a:solidFill>
                  <a:schemeClr val="tx2"/>
                </a:solidFill>
              </a:defRPr>
            </a:lvl1pPr>
          </a:lstStyle>
          <a:p>
            <a:r>
              <a:rPr lang="en-US"/>
              <a:t>Title Here</a:t>
            </a:r>
          </a:p>
        </p:txBody>
      </p:sp>
      <p:pic>
        <p:nvPicPr>
          <p:cNvPr id="3" name="Picture 2" descr="Application&#10;&#10;Description automatically generated with low confidence">
            <a:extLst>
              <a:ext uri="{FF2B5EF4-FFF2-40B4-BE49-F238E27FC236}">
                <a16:creationId xmlns:a16="http://schemas.microsoft.com/office/drawing/2014/main" id="{681B342D-513D-B931-5E9F-D485C69655F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7975" r="55000" b="11533"/>
          <a:stretch/>
        </p:blipFill>
        <p:spPr>
          <a:xfrm>
            <a:off x="0" y="6138407"/>
            <a:ext cx="5486400" cy="719593"/>
          </a:xfrm>
          <a:prstGeom prst="rect">
            <a:avLst/>
          </a:prstGeom>
        </p:spPr>
      </p:pic>
      <p:pic>
        <p:nvPicPr>
          <p:cNvPr id="5" name="Picture 4">
            <a:extLst>
              <a:ext uri="{FF2B5EF4-FFF2-40B4-BE49-F238E27FC236}">
                <a16:creationId xmlns:a16="http://schemas.microsoft.com/office/drawing/2014/main" id="{5D88CAD2-8790-F46E-241A-C11B5ABDC82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299" y="6349117"/>
            <a:ext cx="1526649" cy="508883"/>
          </a:xfrm>
          <a:prstGeom prst="rect">
            <a:avLst/>
          </a:prstGeom>
        </p:spPr>
      </p:pic>
      <p:sp>
        <p:nvSpPr>
          <p:cNvPr id="6" name="TextBox 5">
            <a:extLst>
              <a:ext uri="{FF2B5EF4-FFF2-40B4-BE49-F238E27FC236}">
                <a16:creationId xmlns:a16="http://schemas.microsoft.com/office/drawing/2014/main" id="{1E53CE1C-CEAD-8D9A-CEF1-96AFC60FBE81}"/>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bg1"/>
                </a:solidFill>
                <a:latin typeface="Corbel" panose="020B0503020204020204" pitchFamily="34" charset="0"/>
              </a:rPr>
              <a:t>LEARNING SERIES: HIV CLUSTER RESPONSE</a:t>
            </a:r>
          </a:p>
        </p:txBody>
      </p:sp>
      <p:cxnSp>
        <p:nvCxnSpPr>
          <p:cNvPr id="7" name="Straight Connector 6">
            <a:extLst>
              <a:ext uri="{FF2B5EF4-FFF2-40B4-BE49-F238E27FC236}">
                <a16:creationId xmlns:a16="http://schemas.microsoft.com/office/drawing/2014/main" id="{DEA86CBF-F020-0957-CE21-9EF9260BEA49}"/>
              </a:ext>
            </a:extLst>
          </p:cNvPr>
          <p:cNvCxnSpPr>
            <a:cxnSpLocks/>
          </p:cNvCxnSpPr>
          <p:nvPr userDrawn="1"/>
        </p:nvCxnSpPr>
        <p:spPr>
          <a:xfrm>
            <a:off x="1615997" y="6416703"/>
            <a:ext cx="0" cy="282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5BD8EE2C-5BB6-F6BE-1FF7-92CB6C11B158}"/>
              </a:ext>
            </a:extLst>
          </p:cNvPr>
          <p:cNvSpPr>
            <a:spLocks noGrp="1"/>
          </p:cNvSpPr>
          <p:nvPr>
            <p:ph type="sldNum" sz="quarter" idx="12"/>
          </p:nvPr>
        </p:nvSpPr>
        <p:spPr>
          <a:xfrm>
            <a:off x="11648661" y="6472555"/>
            <a:ext cx="409876" cy="210784"/>
          </a:xfrm>
        </p:spPr>
        <p:txBody>
          <a:bodyPr lIns="0" tIns="0" rIns="0" bIns="0" anchor="b" anchorCtr="0"/>
          <a:lstStyle>
            <a:lvl1pPr algn="l">
              <a:defRPr>
                <a:solidFill>
                  <a:schemeClr val="tx2"/>
                </a:solidFill>
              </a:defRPr>
            </a:lvl1pPr>
          </a:lstStyle>
          <a:p>
            <a:fld id="{DB15D044-B35F-4A77-B573-9EB4C86BF88C}" type="slidenum">
              <a:rPr lang="en-US" smtClean="0"/>
              <a:pPr/>
              <a:t>‹#›</a:t>
            </a:fld>
            <a:endParaRPr lang="en-US"/>
          </a:p>
        </p:txBody>
      </p:sp>
    </p:spTree>
    <p:extLst>
      <p:ext uri="{BB962C8B-B14F-4D97-AF65-F5344CB8AC3E}">
        <p14:creationId xmlns:p14="http://schemas.microsoft.com/office/powerpoint/2010/main" val="368687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7C49A8-B084-F59C-F035-95C2D8D7F2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837" t="90287" b="2293"/>
          <a:stretch/>
        </p:blipFill>
        <p:spPr>
          <a:xfrm>
            <a:off x="5588442" y="6333214"/>
            <a:ext cx="6603558" cy="508884"/>
          </a:xfrm>
          <a:prstGeom prst="rect">
            <a:avLst/>
          </a:prstGeom>
        </p:spPr>
      </p:pic>
      <p:pic>
        <p:nvPicPr>
          <p:cNvPr id="4" name="Picture 3">
            <a:extLst>
              <a:ext uri="{FF2B5EF4-FFF2-40B4-BE49-F238E27FC236}">
                <a16:creationId xmlns:a16="http://schemas.microsoft.com/office/drawing/2014/main" id="{FAD439E4-F779-38F9-D5B0-0E6F707505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4696"/>
          <a:stretch/>
        </p:blipFill>
        <p:spPr>
          <a:xfrm>
            <a:off x="0" y="0"/>
            <a:ext cx="12192000" cy="1049572"/>
          </a:xfrm>
          <a:prstGeom prst="rect">
            <a:avLst/>
          </a:prstGeom>
        </p:spPr>
      </p:pic>
      <p:sp>
        <p:nvSpPr>
          <p:cNvPr id="10" name="Text Placeholder 3"/>
          <p:cNvSpPr>
            <a:spLocks noGrp="1"/>
          </p:cNvSpPr>
          <p:nvPr>
            <p:ph type="body" sz="half" idx="2"/>
          </p:nvPr>
        </p:nvSpPr>
        <p:spPr>
          <a:xfrm>
            <a:off x="738188" y="2297081"/>
            <a:ext cx="10556140" cy="3433160"/>
          </a:xfrm>
          <a:prstGeom prst="rect">
            <a:avLst/>
          </a:prstGeom>
        </p:spPr>
        <p:txBody>
          <a:bodyPr lIns="0">
            <a:noAutofit/>
          </a:bodyPr>
          <a:lstStyle>
            <a:lvl1pPr marL="0" indent="0">
              <a:lnSpc>
                <a:spcPts val="2400"/>
              </a:lnSpc>
              <a:buNone/>
              <a:defRPr sz="2000">
                <a:solidFill>
                  <a:schemeClr val="tx2"/>
                </a:solidFill>
                <a:latin typeface="Corbel" panose="020B05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p:cNvSpPr>
            <a:spLocks noGrp="1"/>
          </p:cNvSpPr>
          <p:nvPr>
            <p:ph type="title" hasCustomPrompt="1"/>
          </p:nvPr>
        </p:nvSpPr>
        <p:spPr>
          <a:xfrm>
            <a:off x="738188" y="1243726"/>
            <a:ext cx="10556140" cy="643174"/>
          </a:xfrm>
          <a:prstGeom prst="rect">
            <a:avLst/>
          </a:prstGeom>
        </p:spPr>
        <p:txBody>
          <a:bodyPr lIns="0" anchor="b" anchorCtr="0">
            <a:noAutofit/>
          </a:bodyPr>
          <a:lstStyle>
            <a:lvl1pPr algn="l">
              <a:defRPr baseline="0">
                <a:solidFill>
                  <a:schemeClr val="tx2"/>
                </a:solidFill>
              </a:defRPr>
            </a:lvl1pPr>
          </a:lstStyle>
          <a:p>
            <a:r>
              <a:rPr lang="en-US"/>
              <a:t>Title Here</a:t>
            </a:r>
          </a:p>
        </p:txBody>
      </p:sp>
      <p:sp>
        <p:nvSpPr>
          <p:cNvPr id="5" name="Slide Number Placeholder 5">
            <a:extLst>
              <a:ext uri="{FF2B5EF4-FFF2-40B4-BE49-F238E27FC236}">
                <a16:creationId xmlns:a16="http://schemas.microsoft.com/office/drawing/2014/main" id="{EB0C4E69-BC2B-04C9-B945-4AE3B278927C}"/>
              </a:ext>
            </a:extLst>
          </p:cNvPr>
          <p:cNvSpPr>
            <a:spLocks noGrp="1"/>
          </p:cNvSpPr>
          <p:nvPr>
            <p:ph type="sldNum" sz="quarter" idx="12"/>
          </p:nvPr>
        </p:nvSpPr>
        <p:spPr>
          <a:xfrm>
            <a:off x="11648661" y="6472555"/>
            <a:ext cx="409876" cy="210784"/>
          </a:xfrm>
        </p:spPr>
        <p:txBody>
          <a:bodyPr lIns="0" tIns="0" rIns="0" bIns="0" anchor="b" anchorCtr="0"/>
          <a:lstStyle>
            <a:lvl1pPr algn="l">
              <a:defRPr>
                <a:solidFill>
                  <a:schemeClr val="tx2"/>
                </a:solidFill>
              </a:defRPr>
            </a:lvl1pPr>
          </a:lstStyle>
          <a:p>
            <a:fld id="{DB15D044-B35F-4A77-B573-9EB4C86BF88C}" type="slidenum">
              <a:rPr lang="en-US" smtClean="0"/>
              <a:pPr/>
              <a:t>‹#›</a:t>
            </a:fld>
            <a:endParaRPr lang="en-US"/>
          </a:p>
        </p:txBody>
      </p:sp>
      <p:pic>
        <p:nvPicPr>
          <p:cNvPr id="6" name="Picture 5" descr="A black background with grey letters&#10;&#10;Description automatically generated">
            <a:extLst>
              <a:ext uri="{FF2B5EF4-FFF2-40B4-BE49-F238E27FC236}">
                <a16:creationId xmlns:a16="http://schemas.microsoft.com/office/drawing/2014/main" id="{6D7CD1CE-3622-5477-F58B-3EB2FEA73D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299" y="6349117"/>
            <a:ext cx="1526650" cy="508883"/>
          </a:xfrm>
          <a:prstGeom prst="rect">
            <a:avLst/>
          </a:prstGeom>
        </p:spPr>
      </p:pic>
      <p:sp>
        <p:nvSpPr>
          <p:cNvPr id="12" name="TextBox 11">
            <a:extLst>
              <a:ext uri="{FF2B5EF4-FFF2-40B4-BE49-F238E27FC236}">
                <a16:creationId xmlns:a16="http://schemas.microsoft.com/office/drawing/2014/main" id="{BC635497-BC9D-9084-A699-95702D4E7CDB}"/>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tx2"/>
                </a:solidFill>
                <a:latin typeface="Corbel" panose="020B0503020204020204" pitchFamily="34" charset="0"/>
              </a:rPr>
              <a:t>LEARNING SERIES: HIV CLUSTER RESPONSE</a:t>
            </a:r>
          </a:p>
        </p:txBody>
      </p:sp>
      <p:cxnSp>
        <p:nvCxnSpPr>
          <p:cNvPr id="13" name="Straight Connector 12">
            <a:extLst>
              <a:ext uri="{FF2B5EF4-FFF2-40B4-BE49-F238E27FC236}">
                <a16:creationId xmlns:a16="http://schemas.microsoft.com/office/drawing/2014/main" id="{8383D393-86F8-DFEC-391C-0E5269B0D51B}"/>
              </a:ext>
            </a:extLst>
          </p:cNvPr>
          <p:cNvCxnSpPr>
            <a:cxnSpLocks/>
          </p:cNvCxnSpPr>
          <p:nvPr userDrawn="1"/>
        </p:nvCxnSpPr>
        <p:spPr>
          <a:xfrm>
            <a:off x="1615997" y="6416703"/>
            <a:ext cx="0" cy="2825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868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738188" y="2012601"/>
            <a:ext cx="10556140" cy="3433160"/>
          </a:xfrm>
          <a:prstGeom prst="rect">
            <a:avLst/>
          </a:prstGeom>
        </p:spPr>
        <p:txBody>
          <a:bodyPr lIns="0">
            <a:noAutofit/>
          </a:bodyPr>
          <a:lstStyle>
            <a:lvl1pPr marL="0" indent="0">
              <a:lnSpc>
                <a:spcPts val="2400"/>
              </a:lnSpc>
              <a:buNone/>
              <a:defRPr sz="2000">
                <a:solidFill>
                  <a:schemeClr val="tx2"/>
                </a:solidFill>
                <a:latin typeface="Corbel" panose="020B05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p:cNvSpPr>
            <a:spLocks noGrp="1"/>
          </p:cNvSpPr>
          <p:nvPr>
            <p:ph type="title" hasCustomPrompt="1"/>
          </p:nvPr>
        </p:nvSpPr>
        <p:spPr>
          <a:xfrm>
            <a:off x="738188" y="959246"/>
            <a:ext cx="10556140" cy="643174"/>
          </a:xfrm>
          <a:prstGeom prst="rect">
            <a:avLst/>
          </a:prstGeom>
        </p:spPr>
        <p:txBody>
          <a:bodyPr lIns="0" anchor="b" anchorCtr="0">
            <a:noAutofit/>
          </a:bodyPr>
          <a:lstStyle>
            <a:lvl1pPr algn="l">
              <a:defRPr baseline="0">
                <a:solidFill>
                  <a:schemeClr val="tx2"/>
                </a:solidFill>
              </a:defRPr>
            </a:lvl1pPr>
          </a:lstStyle>
          <a:p>
            <a:r>
              <a:rPr lang="en-US"/>
              <a:t>Title Here</a:t>
            </a:r>
          </a:p>
        </p:txBody>
      </p:sp>
      <p:sp>
        <p:nvSpPr>
          <p:cNvPr id="8" name="Slide Number Placeholder 5">
            <a:extLst>
              <a:ext uri="{FF2B5EF4-FFF2-40B4-BE49-F238E27FC236}">
                <a16:creationId xmlns:a16="http://schemas.microsoft.com/office/drawing/2014/main" id="{A3C54FB2-08E0-65A4-7AE5-95DCD6247994}"/>
              </a:ext>
            </a:extLst>
          </p:cNvPr>
          <p:cNvSpPr>
            <a:spLocks noGrp="1"/>
          </p:cNvSpPr>
          <p:nvPr>
            <p:ph type="sldNum" sz="quarter" idx="12"/>
          </p:nvPr>
        </p:nvSpPr>
        <p:spPr>
          <a:xfrm>
            <a:off x="11648661" y="6472555"/>
            <a:ext cx="409876" cy="210784"/>
          </a:xfrm>
        </p:spPr>
        <p:txBody>
          <a:bodyPr lIns="0" tIns="0" rIns="0" bIns="0" anchor="b" anchorCtr="0"/>
          <a:lstStyle>
            <a:lvl1pPr algn="l">
              <a:defRPr>
                <a:solidFill>
                  <a:schemeClr val="tx2"/>
                </a:solidFill>
              </a:defRPr>
            </a:lvl1pPr>
          </a:lstStyle>
          <a:p>
            <a:fld id="{DB15D044-B35F-4A77-B573-9EB4C86BF88C}" type="slidenum">
              <a:rPr lang="en-US" smtClean="0"/>
              <a:pPr/>
              <a:t>‹#›</a:t>
            </a:fld>
            <a:endParaRPr lang="en-US"/>
          </a:p>
        </p:txBody>
      </p:sp>
      <p:pic>
        <p:nvPicPr>
          <p:cNvPr id="9" name="Picture 8" descr="A black background with grey letters&#10;&#10;Description automatically generated">
            <a:extLst>
              <a:ext uri="{FF2B5EF4-FFF2-40B4-BE49-F238E27FC236}">
                <a16:creationId xmlns:a16="http://schemas.microsoft.com/office/drawing/2014/main" id="{94A1DB99-427F-2976-C3F9-CEAC790190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99" y="6349117"/>
            <a:ext cx="1526650" cy="508883"/>
          </a:xfrm>
          <a:prstGeom prst="rect">
            <a:avLst/>
          </a:prstGeom>
        </p:spPr>
      </p:pic>
      <p:sp>
        <p:nvSpPr>
          <p:cNvPr id="12" name="TextBox 11">
            <a:extLst>
              <a:ext uri="{FF2B5EF4-FFF2-40B4-BE49-F238E27FC236}">
                <a16:creationId xmlns:a16="http://schemas.microsoft.com/office/drawing/2014/main" id="{2842919A-60BA-277D-9A26-B5008F4A85A3}"/>
              </a:ext>
            </a:extLst>
          </p:cNvPr>
          <p:cNvSpPr txBox="1"/>
          <p:nvPr userDrawn="1"/>
        </p:nvSpPr>
        <p:spPr>
          <a:xfrm>
            <a:off x="1623948" y="6472753"/>
            <a:ext cx="2679586" cy="261610"/>
          </a:xfrm>
          <a:prstGeom prst="rect">
            <a:avLst/>
          </a:prstGeom>
          <a:noFill/>
        </p:spPr>
        <p:txBody>
          <a:bodyPr wrap="square" rIns="0" rtlCol="0">
            <a:spAutoFit/>
          </a:bodyPr>
          <a:lstStyle/>
          <a:p>
            <a:pPr algn="r"/>
            <a:r>
              <a:rPr lang="en-US" sz="1050">
                <a:solidFill>
                  <a:schemeClr val="tx2"/>
                </a:solidFill>
                <a:latin typeface="Corbel" panose="020B0503020204020204" pitchFamily="34" charset="0"/>
              </a:rPr>
              <a:t>LEARNING SERIES: HIV CLUSTER RESPONSE</a:t>
            </a:r>
          </a:p>
        </p:txBody>
      </p:sp>
      <p:cxnSp>
        <p:nvCxnSpPr>
          <p:cNvPr id="13" name="Straight Connector 12">
            <a:extLst>
              <a:ext uri="{FF2B5EF4-FFF2-40B4-BE49-F238E27FC236}">
                <a16:creationId xmlns:a16="http://schemas.microsoft.com/office/drawing/2014/main" id="{37A2777B-8B6D-D40E-D28E-646300A2778F}"/>
              </a:ext>
            </a:extLst>
          </p:cNvPr>
          <p:cNvCxnSpPr>
            <a:cxnSpLocks/>
          </p:cNvCxnSpPr>
          <p:nvPr userDrawn="1"/>
        </p:nvCxnSpPr>
        <p:spPr>
          <a:xfrm>
            <a:off x="1615997" y="6416703"/>
            <a:ext cx="0" cy="2825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211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tint val="75000"/>
                  </a:schemeClr>
                </a:solidFill>
                <a:latin typeface="Corbel" panose="020B0503020204020204" pitchFamily="34" charset="0"/>
                <a:cs typeface="Arial" panose="020B0604020202020204" pitchFamily="34" charset="0"/>
              </a:defRPr>
            </a:lvl1pPr>
          </a:lstStyle>
          <a:p>
            <a:fld id="{C764DE79-268F-4C1A-8933-263129D2AF90}" type="datetimeFigureOut">
              <a:rPr lang="en-US" smtClean="0"/>
              <a:pPr/>
              <a:t>3/21/2024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tint val="75000"/>
                  </a:schemeClr>
                </a:solidFill>
                <a:latin typeface="Corbel" panose="020B0503020204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tint val="75000"/>
                  </a:schemeClr>
                </a:solidFill>
                <a:latin typeface="Corbel" panose="020B0503020204020204" pitchFamily="34" charset="0"/>
                <a:cs typeface="Arial" panose="020B0604020202020204" pitchFamily="34" charset="0"/>
              </a:defRPr>
            </a:lvl1pPr>
          </a:lstStyle>
          <a:p>
            <a:fld id="{DB15D044-B35F-4A77-B573-9EB4C86BF88C}" type="slidenum">
              <a:rPr lang="en-US" smtClean="0"/>
              <a:pPr/>
              <a:t>‹#›</a:t>
            </a:fld>
            <a:endParaRPr lang="en-US"/>
          </a:p>
        </p:txBody>
      </p:sp>
    </p:spTree>
    <p:extLst>
      <p:ext uri="{BB962C8B-B14F-4D97-AF65-F5344CB8AC3E}">
        <p14:creationId xmlns:p14="http://schemas.microsoft.com/office/powerpoint/2010/main" val="3897787874"/>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63" r:id="rId3"/>
    <p:sldLayoutId id="2147483694" r:id="rId4"/>
    <p:sldLayoutId id="2147483682" r:id="rId5"/>
    <p:sldLayoutId id="2147483664" r:id="rId6"/>
    <p:sldLayoutId id="2147483687" r:id="rId7"/>
    <p:sldLayoutId id="2147483689" r:id="rId8"/>
    <p:sldLayoutId id="2147483690" r:id="rId9"/>
    <p:sldLayoutId id="2147483695" r:id="rId10"/>
    <p:sldLayoutId id="2147483696" r:id="rId11"/>
    <p:sldLayoutId id="2147483693" r:id="rId12"/>
    <p:sldLayoutId id="2147483697" r:id="rId13"/>
    <p:sldLayoutId id="2147483698" r:id="rId14"/>
  </p:sldLayoutIdLst>
  <p:hf hdr="0" ftr="0" dt="0"/>
  <p:txStyles>
    <p:titleStyle>
      <a:lvl1pPr algn="l" defTabSz="914400" rtl="0" eaLnBrk="1" latinLnBrk="0" hangingPunct="1">
        <a:lnSpc>
          <a:spcPct val="90000"/>
        </a:lnSpc>
        <a:spcBef>
          <a:spcPct val="0"/>
        </a:spcBef>
        <a:buNone/>
        <a:defRPr sz="3600" kern="1200">
          <a:solidFill>
            <a:schemeClr val="tx1"/>
          </a:solidFill>
          <a:latin typeface="Corbel" panose="020B0503020204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bascom@nastad.org"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9.xml"/><Relationship Id="rId1" Type="http://schemas.openxmlformats.org/officeDocument/2006/relationships/slideLayout" Target="../slideLayouts/slideLayout9.xml"/><Relationship Id="rId6" Type="http://schemas.openxmlformats.org/officeDocument/2006/relationships/hyperlink" Target="http://bhocpartners.org/"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102.xml.rels><?xml version="1.0" encoding="UTF-8" standalone="yes"?>
<Relationships xmlns="http://schemas.openxmlformats.org/package/2006/relationships"><Relationship Id="rId3" Type="http://schemas.openxmlformats.org/officeDocument/2006/relationships/hyperlink" Target="http://www.nmac.org/wp-content/uploads/2012/08/NMAC-Community-Engagement-Toolkit-Web.pdf" TargetMode="External"/><Relationship Id="rId2" Type="http://schemas.openxmlformats.org/officeDocument/2006/relationships/notesSlide" Target="../notesSlides/notesSlide100.xml"/><Relationship Id="rId1" Type="http://schemas.openxmlformats.org/officeDocument/2006/relationships/slideLayout" Target="../slideLayouts/slideLayout10.xml"/><Relationship Id="rId4" Type="http://schemas.openxmlformats.org/officeDocument/2006/relationships/image" Target="../media/image72.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3.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106.xml.rels><?xml version="1.0" encoding="UTF-8" standalone="yes"?>
<Relationships xmlns="http://schemas.openxmlformats.org/package/2006/relationships"><Relationship Id="rId3" Type="http://schemas.openxmlformats.org/officeDocument/2006/relationships/hyperlink" Target="https://www.seroproject.com/network-empowerment-project-groups/" TargetMode="External"/><Relationship Id="rId2" Type="http://schemas.openxmlformats.org/officeDocument/2006/relationships/notesSlide" Target="../notesSlides/notesSlide104.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hyperlink" Target="https://www.cdc.gov/hiv/policies/law/states/exposure.html" TargetMode="External"/><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114.xml"/><Relationship Id="rId1" Type="http://schemas.openxmlformats.org/officeDocument/2006/relationships/slideLayout" Target="../slideLayouts/slideLayout11.xml"/><Relationship Id="rId6" Type="http://schemas.openxmlformats.org/officeDocument/2006/relationships/image" Target="../media/image63.jpeg"/><Relationship Id="rId5" Type="http://schemas.microsoft.com/office/2007/relationships/hdphoto" Target="../media/hdphoto2.wdp"/><Relationship Id="rId4" Type="http://schemas.openxmlformats.org/officeDocument/2006/relationships/image" Target="../media/image62.png"/></Relationships>
</file>

<file path=ppt/slides/_rels/slide1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5.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mc/articles/PMC3490562/pdf/AJPH.2011.300297.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4.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4.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6.xml"/><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0.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132.xml"/><Relationship Id="rId1" Type="http://schemas.openxmlformats.org/officeDocument/2006/relationships/slideLayout" Target="../slideLayouts/slideLayout9.xml"/><Relationship Id="rId6" Type="http://schemas.openxmlformats.org/officeDocument/2006/relationships/image" Target="../media/image85.png"/><Relationship Id="rId5" Type="http://schemas.openxmlformats.org/officeDocument/2006/relationships/image" Target="../media/image820.png"/><Relationship Id="rId4" Type="http://schemas.openxmlformats.org/officeDocument/2006/relationships/customXml" Target="../ink/ink1.xml"/><Relationship Id="rId9" Type="http://schemas.openxmlformats.org/officeDocument/2006/relationships/image" Target="../media/image88.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5.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7.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9.xml"/><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3" Type="http://schemas.openxmlformats.org/officeDocument/2006/relationships/hyperlink" Target="https://www.stigmaindex.org/country-reports/#/m/US-LA" TargetMode="External"/><Relationship Id="rId2" Type="http://schemas.openxmlformats.org/officeDocument/2006/relationships/notesSlide" Target="../notesSlides/notesSlide150.xml"/><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1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hyperlink" Target="https://www.hivlawandpolicy.org/resources/we-are-people-not-clusters-edwin-j-bernard-et-al-american-journal-bioethics-2020#:~:text=We%20are%20People,%20Not%20Clusters!,%20Edwin%20J.%20Bernard,no%20longer%20treated%20as%20threats%20to%20the%20public." TargetMode="External"/><Relationship Id="rId2" Type="http://schemas.openxmlformats.org/officeDocument/2006/relationships/notesSlide" Target="../notesSlides/notesSlide152.xml"/><Relationship Id="rId1" Type="http://schemas.openxmlformats.org/officeDocument/2006/relationships/slideLayout" Target="../slideLayouts/slideLayout9.xml"/><Relationship Id="rId4" Type="http://schemas.openxmlformats.org/officeDocument/2006/relationships/hyperlink" Target="https://www.thelancet.com/journals/lanhiv/article/PIIS2352-3018(20)30333-7/fulltext#%20" TargetMode="Externa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8" Type="http://schemas.openxmlformats.org/officeDocument/2006/relationships/hyperlink" Target="https://californiaptc.com/capacity-building-assistance/deconstructing-homophobia-and-transphobia/" TargetMode="External"/><Relationship Id="rId3" Type="http://schemas.openxmlformats.org/officeDocument/2006/relationships/hyperlink" Target="https://www.nastad.org/nastad-stigma-toolkit" TargetMode="External"/><Relationship Id="rId7" Type="http://schemas.openxmlformats.org/officeDocument/2006/relationships/hyperlink" Target="https://www.pisab.org/" TargetMode="External"/><Relationship Id="rId2" Type="http://schemas.openxmlformats.org/officeDocument/2006/relationships/notesSlide" Target="../notesSlides/notesSlide154.xml"/><Relationship Id="rId1" Type="http://schemas.openxmlformats.org/officeDocument/2006/relationships/slideLayout" Target="../slideLayouts/slideLayout10.xml"/><Relationship Id="rId6" Type="http://schemas.openxmlformats.org/officeDocument/2006/relationships/hyperlink" Target="https://www.hptn.org/sites/default/files/inline-files/NIAID%20HIV%20Language%20Guide%20-%20March%202020.pdf" TargetMode="External"/><Relationship Id="rId5" Type="http://schemas.openxmlformats.org/officeDocument/2006/relationships/hyperlink" Target="https://www.seroproject.com/wp-content/uploads/2022/12/Update-Language-1.pdf" TargetMode="External"/><Relationship Id="rId4" Type="http://schemas.openxmlformats.org/officeDocument/2006/relationships/hyperlink" Target="https://www.avert.org/professionals/hiv-social-issues/stigma-discrimination"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hyperlink" Target="http://www.cdc.gov/mmwr/index.html"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https://www.cdc.gov/nchhstp/programintegration/docs/pcsidatasecurityguidelines.pdf" TargetMode="Externa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hyperlink" Target="http://www.hiv.gov/federal-response/ending-the-hiv-epidemic/overview" TargetMode="Externa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hyperlink" Target="http://bhocpartner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www.cdc.gov/hiv/programresources/guidance/cluster-outbreak/faq.html" TargetMode="External"/><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hyperlink" Target="https://www.cdc.gov/hiv/pdf/funding/announcements/ps18-1802/CDC-HIV-PS18-1802-AttachmentE-Detecting-Investigating-and-Responding-to-HIV-Transmission-clusters.pdf"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5.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87.xml"/><Relationship Id="rId1" Type="http://schemas.openxmlformats.org/officeDocument/2006/relationships/slideLayout" Target="../slideLayouts/slideLayout11.xml"/><Relationship Id="rId6" Type="http://schemas.openxmlformats.org/officeDocument/2006/relationships/image" Target="../media/image63.jpeg"/><Relationship Id="rId5" Type="http://schemas.microsoft.com/office/2007/relationships/hdphoto" Target="../media/hdphoto2.wdp"/><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3.xml"/><Relationship Id="rId1" Type="http://schemas.openxmlformats.org/officeDocument/2006/relationships/slideLayout" Target="../slideLayouts/slideLayout9.xml"/><Relationship Id="rId4" Type="http://schemas.openxmlformats.org/officeDocument/2006/relationships/hyperlink" Target="https://www.cdc.gov/hiv/risk/prep/index.html"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BD84F-8B6E-C6ED-1E3E-95828A8AD993}"/>
              </a:ext>
            </a:extLst>
          </p:cNvPr>
          <p:cNvSpPr>
            <a:spLocks noGrp="1"/>
          </p:cNvSpPr>
          <p:nvPr>
            <p:ph type="body" sz="half" idx="2"/>
          </p:nvPr>
        </p:nvSpPr>
        <p:spPr/>
        <p:txBody>
          <a:bodyPr vert="horz" lIns="0" tIns="45720" rIns="91440" bIns="45720" rtlCol="0" anchor="t">
            <a:noAutofit/>
          </a:bodyPr>
          <a:lstStyle/>
          <a:p>
            <a:pPr>
              <a:lnSpc>
                <a:spcPts val="1920"/>
              </a:lnSpc>
            </a:pPr>
            <a:r>
              <a:rPr lang="en-US" dirty="0">
                <a:latin typeface="Corbel"/>
                <a:cs typeface="Arial"/>
              </a:rPr>
              <a:t>NASTAD originally used a version of this presentation for a three-part webinar series for the Texas State Department of Health and Human Services in 2021. This slide set and the notes on each slide are intended for health department staff to use as a template to present foundational cluster detection and response (CDR) information to community partners and health department staff, either in-person or virtually. Certain slides in this deck that were originally populated with state-specific information are watermarked with “EXAMPLE” to emphasize they are templates/sample slides. Other slides (including the example slides) have bolded text in the notes section with suggestions for modifications the presenting health department(s) should make to customize the content based on jurisdiction-specific information. Slides, their accompanying notes, and slide animations may be adapted based on factors including the </a:t>
            </a:r>
            <a:r>
              <a:rPr lang="en-US" i="1" dirty="0">
                <a:latin typeface="Corbel"/>
                <a:cs typeface="Arial"/>
              </a:rPr>
              <a:t>audience, details of the jurisdiction's CDR work, and state/local policies</a:t>
            </a:r>
            <a:r>
              <a:rPr lang="en-US" dirty="0">
                <a:latin typeface="Corbel"/>
                <a:cs typeface="Arial"/>
              </a:rPr>
              <a:t>. We recommend consulting your health department’s legal counsel for expertise and assistance with the section on state HIV criminalization laws. If you have any questions about these slides, the original webinar series, or holding your own health department-led learning series, please contact Erin Bascom at </a:t>
            </a:r>
            <a:r>
              <a:rPr lang="en-US" dirty="0">
                <a:solidFill>
                  <a:schemeClr val="accent2"/>
                </a:solidFill>
                <a:latin typeface="Corbel"/>
                <a:cs typeface="Arial"/>
                <a:hlinkClick r:id="rId2">
                  <a:extLst>
                    <a:ext uri="{A12FA001-AC4F-418D-AE19-62706E023703}">
                      <ahyp:hlinkClr xmlns:ahyp="http://schemas.microsoft.com/office/drawing/2018/hyperlinkcolor" val="tx"/>
                    </a:ext>
                  </a:extLst>
                </a:hlinkClick>
              </a:rPr>
              <a:t>ebascom@nastad.org</a:t>
            </a:r>
            <a:r>
              <a:rPr lang="en-US" dirty="0">
                <a:latin typeface="Corbel"/>
                <a:cs typeface="Arial"/>
              </a:rPr>
              <a:t>. </a:t>
            </a:r>
          </a:p>
        </p:txBody>
      </p:sp>
      <p:sp>
        <p:nvSpPr>
          <p:cNvPr id="3" name="Title 2">
            <a:extLst>
              <a:ext uri="{FF2B5EF4-FFF2-40B4-BE49-F238E27FC236}">
                <a16:creationId xmlns:a16="http://schemas.microsoft.com/office/drawing/2014/main" id="{D112CFEF-5F27-0A09-EDCA-672D13778ADB}"/>
              </a:ext>
            </a:extLst>
          </p:cNvPr>
          <p:cNvSpPr>
            <a:spLocks noGrp="1"/>
          </p:cNvSpPr>
          <p:nvPr>
            <p:ph type="title"/>
          </p:nvPr>
        </p:nvSpPr>
        <p:spPr/>
        <p:txBody>
          <a:bodyPr/>
          <a:lstStyle/>
          <a:p>
            <a:r>
              <a:rPr lang="en-US"/>
              <a:t>How to Use this Resource</a:t>
            </a:r>
          </a:p>
        </p:txBody>
      </p:sp>
      <p:sp>
        <p:nvSpPr>
          <p:cNvPr id="4" name="Slide Number Placeholder 3">
            <a:extLst>
              <a:ext uri="{FF2B5EF4-FFF2-40B4-BE49-F238E27FC236}">
                <a16:creationId xmlns:a16="http://schemas.microsoft.com/office/drawing/2014/main" id="{054335ED-29C4-1A91-612F-821AB298D607}"/>
              </a:ext>
            </a:extLst>
          </p:cNvPr>
          <p:cNvSpPr>
            <a:spLocks noGrp="1"/>
          </p:cNvSpPr>
          <p:nvPr>
            <p:ph type="sldNum" sz="quarter" idx="12"/>
          </p:nvPr>
        </p:nvSpPr>
        <p:spPr>
          <a:xfrm>
            <a:off x="11648661" y="6472555"/>
            <a:ext cx="409876" cy="210784"/>
          </a:xfrm>
        </p:spPr>
        <p:txBody>
          <a:bodyPr/>
          <a:lstStyle/>
          <a:p>
            <a:fld id="{DB15D044-B35F-4A77-B573-9EB4C86BF88C}" type="slidenum">
              <a:rPr lang="en-US" smtClean="0"/>
              <a:pPr/>
              <a:t>1</a:t>
            </a:fld>
            <a:endParaRPr lang="en-US"/>
          </a:p>
        </p:txBody>
      </p:sp>
    </p:spTree>
    <p:extLst>
      <p:ext uri="{BB962C8B-B14F-4D97-AF65-F5344CB8AC3E}">
        <p14:creationId xmlns:p14="http://schemas.microsoft.com/office/powerpoint/2010/main" val="590057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8F2FCB-E60E-9AAE-6D46-0156CD25B79A}"/>
              </a:ext>
            </a:extLst>
          </p:cNvPr>
          <p:cNvSpPr>
            <a:spLocks noGrp="1"/>
          </p:cNvSpPr>
          <p:nvPr>
            <p:ph type="body" sz="half" idx="2"/>
          </p:nvPr>
        </p:nvSpPr>
        <p:spPr>
          <a:xfrm>
            <a:off x="399521" y="1712418"/>
            <a:ext cx="7499879" cy="4408982"/>
          </a:xfrm>
        </p:spPr>
        <p:txBody>
          <a:bodyPr vert="horz" lIns="0" tIns="45720" rIns="91440" bIns="45720" rtlCol="0" anchor="t">
            <a:noAutofit/>
          </a:bodyPr>
          <a:lstStyle/>
          <a:p>
            <a:r>
              <a:rPr lang="en-US"/>
              <a:t>Laws and rules governing communicable disease reporting reside at the state (city/county) level</a:t>
            </a:r>
          </a:p>
          <a:p>
            <a:r>
              <a:rPr lang="en-US"/>
              <a:t>The CDC and national organizations, like CSTE*, make recommendations, not state or local laws/rules</a:t>
            </a:r>
          </a:p>
          <a:p>
            <a:pPr marL="346075" indent="-228600">
              <a:spcBef>
                <a:spcPts val="400"/>
              </a:spcBef>
              <a:buFont typeface="Arial" panose="020B0604020202020204" pitchFamily="34" charset="0"/>
              <a:buChar char="•"/>
            </a:pPr>
            <a:r>
              <a:rPr lang="en-US"/>
              <a:t>Some data collection is required under federal funding agreements and is supported by guidance standards and technical assistance</a:t>
            </a:r>
          </a:p>
          <a:p>
            <a:r>
              <a:rPr lang="en-US" u="sng">
                <a:latin typeface="Corbel"/>
                <a:cs typeface="Arial"/>
              </a:rPr>
              <a:t>HIV Reporting</a:t>
            </a:r>
          </a:p>
          <a:p>
            <a:pPr marL="346075" indent="-228600">
              <a:spcBef>
                <a:spcPts val="400"/>
              </a:spcBef>
              <a:buFont typeface="Arial" panose="020B0604020202020204" pitchFamily="34" charset="0"/>
              <a:buChar char="•"/>
            </a:pPr>
            <a:r>
              <a:rPr lang="en-US"/>
              <a:t>The process of establishing a national HIV reporting system spanned 22 years</a:t>
            </a:r>
          </a:p>
          <a:p>
            <a:pPr marL="346075" indent="-228600">
              <a:spcBef>
                <a:spcPts val="400"/>
              </a:spcBef>
              <a:buFont typeface="Arial" panose="020B0604020202020204" pitchFamily="34" charset="0"/>
              <a:buChar char="•"/>
            </a:pPr>
            <a:r>
              <a:rPr lang="en-US"/>
              <a:t>40 HIV-related CSTE Position Statements over 34 years (1986-2020)</a:t>
            </a:r>
          </a:p>
          <a:p>
            <a:pPr marL="574675" indent="-228600">
              <a:spcBef>
                <a:spcPts val="400"/>
              </a:spcBef>
              <a:buFont typeface="Arial" panose="020B0604020202020204" pitchFamily="34" charset="0"/>
              <a:buChar char="•"/>
            </a:pPr>
            <a:r>
              <a:rPr lang="en-US" sz="1600">
                <a:latin typeface="Corbel"/>
                <a:cs typeface="Arial"/>
              </a:rPr>
              <a:t>https://www.cste.org/page/PositionStatements</a:t>
            </a:r>
          </a:p>
        </p:txBody>
      </p:sp>
      <p:sp>
        <p:nvSpPr>
          <p:cNvPr id="3" name="Title 2">
            <a:extLst>
              <a:ext uri="{FF2B5EF4-FFF2-40B4-BE49-F238E27FC236}">
                <a16:creationId xmlns:a16="http://schemas.microsoft.com/office/drawing/2014/main" id="{3DC93643-FE5D-1FE0-9527-73D59F6D67A0}"/>
              </a:ext>
            </a:extLst>
          </p:cNvPr>
          <p:cNvSpPr>
            <a:spLocks noGrp="1"/>
          </p:cNvSpPr>
          <p:nvPr>
            <p:ph type="title"/>
          </p:nvPr>
        </p:nvSpPr>
        <p:spPr>
          <a:xfrm>
            <a:off x="399521" y="959246"/>
            <a:ext cx="10556140" cy="643174"/>
          </a:xfrm>
        </p:spPr>
        <p:txBody>
          <a:bodyPr/>
          <a:lstStyle/>
          <a:p>
            <a:r>
              <a:rPr lang="en-US"/>
              <a:t>Disease Reporting: </a:t>
            </a:r>
            <a:br>
              <a:rPr lang="en-US"/>
            </a:br>
            <a:r>
              <a:rPr lang="en-US"/>
              <a:t>State and Federal Roles</a:t>
            </a:r>
          </a:p>
        </p:txBody>
      </p:sp>
      <p:sp>
        <p:nvSpPr>
          <p:cNvPr id="4" name="Slide Number Placeholder 3">
            <a:extLst>
              <a:ext uri="{FF2B5EF4-FFF2-40B4-BE49-F238E27FC236}">
                <a16:creationId xmlns:a16="http://schemas.microsoft.com/office/drawing/2014/main" id="{CB99EBC3-9DB9-2AF9-8848-B6B44444B882}"/>
              </a:ext>
            </a:extLst>
          </p:cNvPr>
          <p:cNvSpPr>
            <a:spLocks noGrp="1"/>
          </p:cNvSpPr>
          <p:nvPr>
            <p:ph type="sldNum" sz="quarter" idx="12"/>
          </p:nvPr>
        </p:nvSpPr>
        <p:spPr/>
        <p:txBody>
          <a:bodyPr/>
          <a:lstStyle/>
          <a:p>
            <a:fld id="{DB15D044-B35F-4A77-B573-9EB4C86BF88C}" type="slidenum">
              <a:rPr lang="en-US" smtClean="0"/>
              <a:pPr/>
              <a:t>10</a:t>
            </a:fld>
            <a:endParaRPr lang="en-US"/>
          </a:p>
        </p:txBody>
      </p:sp>
      <p:pic>
        <p:nvPicPr>
          <p:cNvPr id="6" name="Picture 5">
            <a:extLst>
              <a:ext uri="{FF2B5EF4-FFF2-40B4-BE49-F238E27FC236}">
                <a16:creationId xmlns:a16="http://schemas.microsoft.com/office/drawing/2014/main" id="{268871D8-6429-82D3-F800-C1397F7EA0B5}"/>
              </a:ext>
            </a:extLst>
          </p:cNvPr>
          <p:cNvPicPr>
            <a:picLocks noChangeAspect="1"/>
          </p:cNvPicPr>
          <p:nvPr/>
        </p:nvPicPr>
        <p:blipFill>
          <a:blip r:embed="rId3" cstate="print">
            <a:extLst>
              <a:ext uri="{28A0092B-C50C-407E-A947-70E740481C1C}">
                <a14:useLocalDpi xmlns:a14="http://schemas.microsoft.com/office/drawing/2010/main" val="0"/>
              </a:ext>
            </a:extLst>
          </a:blip>
          <a:srcRect t="5751" b="5751"/>
          <a:stretch/>
        </p:blipFill>
        <p:spPr>
          <a:xfrm rot="16200000">
            <a:off x="6743698" y="1409697"/>
            <a:ext cx="6858000" cy="4038603"/>
          </a:xfrm>
          <a:prstGeom prst="rect">
            <a:avLst/>
          </a:prstGeom>
        </p:spPr>
      </p:pic>
      <p:sp>
        <p:nvSpPr>
          <p:cNvPr id="7" name="TextBox 6">
            <a:extLst>
              <a:ext uri="{FF2B5EF4-FFF2-40B4-BE49-F238E27FC236}">
                <a16:creationId xmlns:a16="http://schemas.microsoft.com/office/drawing/2014/main" id="{11CE3F77-267C-EB07-65A9-AFF9B2BE3F40}"/>
              </a:ext>
            </a:extLst>
          </p:cNvPr>
          <p:cNvSpPr txBox="1"/>
          <p:nvPr/>
        </p:nvSpPr>
        <p:spPr>
          <a:xfrm>
            <a:off x="4787958" y="6451177"/>
            <a:ext cx="3231975" cy="276999"/>
          </a:xfrm>
          <a:prstGeom prst="rect">
            <a:avLst/>
          </a:prstGeom>
          <a:noFill/>
        </p:spPr>
        <p:txBody>
          <a:bodyPr wrap="none" rtlCol="0">
            <a:spAutoFit/>
          </a:bodyPr>
          <a:lstStyle/>
          <a:p>
            <a:pPr algn="r"/>
            <a:r>
              <a:rPr kumimoji="0" lang="en-US" sz="1200" b="0" i="0" u="none" strike="noStrike" kern="1200" cap="none" spc="0" normalizeH="0" baseline="0" noProof="0">
                <a:ln>
                  <a:noFill/>
                </a:ln>
                <a:solidFill>
                  <a:prstClr val="black"/>
                </a:solidFill>
                <a:effectLst/>
                <a:uLnTx/>
                <a:uFillTx/>
                <a:latin typeface="Corbel" panose="020B0503020204020204" pitchFamily="34" charset="0"/>
              </a:rPr>
              <a:t>*Council of State and Territorial Epidemiologists</a:t>
            </a:r>
          </a:p>
        </p:txBody>
      </p:sp>
    </p:spTree>
    <p:extLst>
      <p:ext uri="{BB962C8B-B14F-4D97-AF65-F5344CB8AC3E}">
        <p14:creationId xmlns:p14="http://schemas.microsoft.com/office/powerpoint/2010/main" val="19740063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9301D4-7A7E-DDE7-2DDE-124E7CD5895A}"/>
              </a:ext>
            </a:extLst>
          </p:cNvPr>
          <p:cNvSpPr/>
          <p:nvPr/>
        </p:nvSpPr>
        <p:spPr>
          <a:xfrm>
            <a:off x="4721412" y="0"/>
            <a:ext cx="758154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7D8926-44CB-B5AA-C6AE-586D942D3635}"/>
              </a:ext>
            </a:extLst>
          </p:cNvPr>
          <p:cNvSpPr/>
          <p:nvPr/>
        </p:nvSpPr>
        <p:spPr>
          <a:xfrm>
            <a:off x="8007927" y="2929430"/>
            <a:ext cx="2893623" cy="2893623"/>
          </a:xfrm>
          <a:prstGeom prst="ellipse">
            <a:avLst/>
          </a:prstGeom>
          <a:solidFill>
            <a:schemeClr val="accent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8FEB11-6962-15B8-82DE-CD3ACEEB8A60}"/>
              </a:ext>
            </a:extLst>
          </p:cNvPr>
          <p:cNvSpPr/>
          <p:nvPr/>
        </p:nvSpPr>
        <p:spPr>
          <a:xfrm>
            <a:off x="7093528" y="963976"/>
            <a:ext cx="2893623" cy="2893623"/>
          </a:xfrm>
          <a:prstGeom prst="ellipse">
            <a:avLst/>
          </a:prstGeom>
          <a:solidFill>
            <a:schemeClr val="accent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E028A45-5618-619C-F9EB-A0857151C11D}"/>
              </a:ext>
            </a:extLst>
          </p:cNvPr>
          <p:cNvSpPr/>
          <p:nvPr/>
        </p:nvSpPr>
        <p:spPr>
          <a:xfrm>
            <a:off x="6096000" y="2929430"/>
            <a:ext cx="2893623" cy="2893623"/>
          </a:xfrm>
          <a:prstGeom prst="ellipse">
            <a:avLst/>
          </a:prstGeom>
          <a:solidFill>
            <a:schemeClr val="accent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2EAC2BF-BEB7-667F-4298-8495104A7D4B}"/>
              </a:ext>
            </a:extLst>
          </p:cNvPr>
          <p:cNvSpPr/>
          <p:nvPr/>
        </p:nvSpPr>
        <p:spPr>
          <a:xfrm>
            <a:off x="7093528" y="1914723"/>
            <a:ext cx="2893623" cy="2893623"/>
          </a:xfrm>
          <a:prstGeom prst="ellipse">
            <a:avLst/>
          </a:prstGeom>
          <a:solidFill>
            <a:schemeClr val="accent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0183288-3916-1A8C-EA6B-311D2499496F}"/>
              </a:ext>
            </a:extLst>
          </p:cNvPr>
          <p:cNvSpPr>
            <a:spLocks noGrp="1"/>
          </p:cNvSpPr>
          <p:nvPr>
            <p:ph type="body" sz="half" idx="2"/>
          </p:nvPr>
        </p:nvSpPr>
        <p:spPr>
          <a:xfrm>
            <a:off x="7457644" y="3131328"/>
            <a:ext cx="2171267" cy="386215"/>
          </a:xfrm>
        </p:spPr>
        <p:txBody>
          <a:bodyPr rIns="0"/>
          <a:lstStyle/>
          <a:p>
            <a:pPr algn="ctr">
              <a:lnSpc>
                <a:spcPct val="100000"/>
              </a:lnSpc>
              <a:spcBef>
                <a:spcPts val="400"/>
              </a:spcBef>
            </a:pPr>
            <a:r>
              <a:rPr lang="en-US" sz="2400" b="1">
                <a:solidFill>
                  <a:schemeClr val="bg1"/>
                </a:solidFill>
              </a:rPr>
              <a:t>COMMUNITY</a:t>
            </a:r>
          </a:p>
        </p:txBody>
      </p:sp>
      <p:sp>
        <p:nvSpPr>
          <p:cNvPr id="3" name="Title 2">
            <a:extLst>
              <a:ext uri="{FF2B5EF4-FFF2-40B4-BE49-F238E27FC236}">
                <a16:creationId xmlns:a16="http://schemas.microsoft.com/office/drawing/2014/main" id="{5E6AF0B7-D615-DE1E-EF66-9E849F8F3299}"/>
              </a:ext>
            </a:extLst>
          </p:cNvPr>
          <p:cNvSpPr>
            <a:spLocks noGrp="1"/>
          </p:cNvSpPr>
          <p:nvPr>
            <p:ph type="title"/>
          </p:nvPr>
        </p:nvSpPr>
        <p:spPr>
          <a:xfrm>
            <a:off x="785240" y="1234775"/>
            <a:ext cx="3249368" cy="1413422"/>
          </a:xfrm>
        </p:spPr>
        <p:txBody>
          <a:bodyPr/>
          <a:lstStyle/>
          <a:p>
            <a:r>
              <a:rPr lang="en-US"/>
              <a:t>Responding to an HIV Cluster</a:t>
            </a:r>
          </a:p>
        </p:txBody>
      </p:sp>
      <p:sp>
        <p:nvSpPr>
          <p:cNvPr id="4" name="Slide Number Placeholder 3">
            <a:extLst>
              <a:ext uri="{FF2B5EF4-FFF2-40B4-BE49-F238E27FC236}">
                <a16:creationId xmlns:a16="http://schemas.microsoft.com/office/drawing/2014/main" id="{DCA35298-42C1-0884-0A8A-C0A79AE61742}"/>
              </a:ext>
            </a:extLst>
          </p:cNvPr>
          <p:cNvSpPr>
            <a:spLocks noGrp="1"/>
          </p:cNvSpPr>
          <p:nvPr>
            <p:ph type="sldNum" sz="quarter" idx="12"/>
          </p:nvPr>
        </p:nvSpPr>
        <p:spPr/>
        <p:txBody>
          <a:bodyPr/>
          <a:lstStyle/>
          <a:p>
            <a:fld id="{DB15D044-B35F-4A77-B573-9EB4C86BF88C}" type="slidenum">
              <a:rPr lang="en-US" smtClean="0"/>
              <a:pPr/>
              <a:t>100</a:t>
            </a:fld>
            <a:endParaRPr lang="en-US"/>
          </a:p>
        </p:txBody>
      </p:sp>
      <p:sp>
        <p:nvSpPr>
          <p:cNvPr id="9" name="Text Placeholder 1">
            <a:extLst>
              <a:ext uri="{FF2B5EF4-FFF2-40B4-BE49-F238E27FC236}">
                <a16:creationId xmlns:a16="http://schemas.microsoft.com/office/drawing/2014/main" id="{E41B4417-D43F-5960-6AE5-B64D1A55AB32}"/>
              </a:ext>
            </a:extLst>
          </p:cNvPr>
          <p:cNvSpPr txBox="1">
            <a:spLocks/>
          </p:cNvSpPr>
          <p:nvPr/>
        </p:nvSpPr>
        <p:spPr>
          <a:xfrm>
            <a:off x="6496763" y="4573980"/>
            <a:ext cx="1193530" cy="687991"/>
          </a:xfrm>
          <a:prstGeom prst="rect">
            <a:avLst/>
          </a:prstGeom>
        </p:spPr>
        <p:txBody>
          <a:bodyPr vert="horz" lIns="0" tIns="45720" rIns="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400"/>
              </a:spcBef>
            </a:pPr>
            <a:r>
              <a:rPr lang="en-US" sz="1800" b="1"/>
              <a:t>HIV CARE</a:t>
            </a:r>
          </a:p>
        </p:txBody>
      </p:sp>
      <p:sp>
        <p:nvSpPr>
          <p:cNvPr id="10" name="Text Placeholder 1">
            <a:extLst>
              <a:ext uri="{FF2B5EF4-FFF2-40B4-BE49-F238E27FC236}">
                <a16:creationId xmlns:a16="http://schemas.microsoft.com/office/drawing/2014/main" id="{28360B2E-DDC2-34C8-D7A6-C9D2166334B3}"/>
              </a:ext>
            </a:extLst>
          </p:cNvPr>
          <p:cNvSpPr txBox="1">
            <a:spLocks/>
          </p:cNvSpPr>
          <p:nvPr/>
        </p:nvSpPr>
        <p:spPr>
          <a:xfrm>
            <a:off x="8892580" y="4328838"/>
            <a:ext cx="1997095" cy="1052482"/>
          </a:xfrm>
          <a:prstGeom prst="rect">
            <a:avLst/>
          </a:prstGeom>
        </p:spPr>
        <p:txBody>
          <a:bodyPr vert="horz" lIns="0" tIns="45720" rIns="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400"/>
              </a:spcBef>
            </a:pPr>
            <a:r>
              <a:rPr lang="en-US" sz="1800" b="1"/>
              <a:t>HIV SURVEILLANCE DATA</a:t>
            </a:r>
          </a:p>
        </p:txBody>
      </p:sp>
      <p:sp>
        <p:nvSpPr>
          <p:cNvPr id="11" name="Text Placeholder 1">
            <a:extLst>
              <a:ext uri="{FF2B5EF4-FFF2-40B4-BE49-F238E27FC236}">
                <a16:creationId xmlns:a16="http://schemas.microsoft.com/office/drawing/2014/main" id="{B212107A-96AD-D05B-03AD-3D7AEB2FB3F4}"/>
              </a:ext>
            </a:extLst>
          </p:cNvPr>
          <p:cNvSpPr txBox="1">
            <a:spLocks/>
          </p:cNvSpPr>
          <p:nvPr/>
        </p:nvSpPr>
        <p:spPr>
          <a:xfrm>
            <a:off x="7526918" y="1651929"/>
            <a:ext cx="1997095" cy="1052482"/>
          </a:xfrm>
          <a:prstGeom prst="rect">
            <a:avLst/>
          </a:prstGeom>
        </p:spPr>
        <p:txBody>
          <a:bodyPr vert="horz" lIns="0" tIns="45720" rIns="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400"/>
              </a:spcBef>
            </a:pPr>
            <a:r>
              <a:rPr lang="en-US" sz="1800" b="1"/>
              <a:t>HIV PREVENTION &amp; PARTNER SERVICES</a:t>
            </a:r>
          </a:p>
        </p:txBody>
      </p:sp>
    </p:spTree>
    <p:extLst>
      <p:ext uri="{BB962C8B-B14F-4D97-AF65-F5344CB8AC3E}">
        <p14:creationId xmlns:p14="http://schemas.microsoft.com/office/powerpoint/2010/main" val="4169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A7BA78-3FA3-1D06-A29B-5D4EAAE297A7}"/>
              </a:ext>
            </a:extLst>
          </p:cNvPr>
          <p:cNvSpPr>
            <a:spLocks noGrp="1"/>
          </p:cNvSpPr>
          <p:nvPr>
            <p:ph type="body" sz="half" idx="2"/>
          </p:nvPr>
        </p:nvSpPr>
        <p:spPr>
          <a:xfrm>
            <a:off x="717914" y="1502186"/>
            <a:ext cx="6048645" cy="4276821"/>
          </a:xfrm>
        </p:spPr>
        <p:txBody>
          <a:bodyPr vert="horz" lIns="0" tIns="45720" rIns="91440" bIns="45720" rtlCol="0" anchor="t">
            <a:noAutofit/>
          </a:bodyPr>
          <a:lstStyle/>
          <a:p>
            <a:pPr marL="228600" indent="-228600">
              <a:lnSpc>
                <a:spcPct val="100000"/>
              </a:lnSpc>
              <a:spcBef>
                <a:spcPts val="400"/>
              </a:spcBef>
              <a:buFont typeface="Arial" panose="020B0604020202020204" pitchFamily="34" charset="0"/>
              <a:buChar char="•"/>
            </a:pPr>
            <a:r>
              <a:rPr lang="en-US"/>
              <a:t>People living with or affected by HIV and their families:</a:t>
            </a:r>
          </a:p>
          <a:p>
            <a:pPr marL="458788" indent="-230188">
              <a:lnSpc>
                <a:spcPct val="100000"/>
              </a:lnSpc>
              <a:spcBef>
                <a:spcPts val="400"/>
              </a:spcBef>
              <a:buFont typeface="Arial" panose="020B0604020202020204" pitchFamily="34" charset="0"/>
              <a:buChar char="•"/>
            </a:pPr>
            <a:r>
              <a:rPr lang="en-US"/>
              <a:t>Should reflect the local epidemiology and vary by:</a:t>
            </a:r>
          </a:p>
          <a:p>
            <a:pPr marL="687070" indent="-225425">
              <a:lnSpc>
                <a:spcPct val="100000"/>
              </a:lnSpc>
              <a:spcBef>
                <a:spcPts val="400"/>
              </a:spcBef>
              <a:buFont typeface="Arial" panose="020B0604020202020204" pitchFamily="34" charset="0"/>
              <a:buChar char="•"/>
            </a:pPr>
            <a:r>
              <a:rPr lang="en-US" sz="1800" i="1">
                <a:latin typeface="Corbel"/>
                <a:cs typeface="Arial"/>
              </a:rPr>
              <a:t>Age, race, ethnicity, sex, gender identity, sexual orientation, class/income</a:t>
            </a:r>
          </a:p>
          <a:p>
            <a:pPr marL="458788" indent="-230188">
              <a:lnSpc>
                <a:spcPct val="100000"/>
              </a:lnSpc>
              <a:spcBef>
                <a:spcPts val="400"/>
              </a:spcBef>
              <a:buFont typeface="Arial" panose="020B0604020202020204" pitchFamily="34" charset="0"/>
              <a:buChar char="•"/>
            </a:pPr>
            <a:r>
              <a:rPr lang="en-US">
                <a:latin typeface="Corbel"/>
                <a:cs typeface="Arial"/>
              </a:rPr>
              <a:t>Ideally have a range of backgrounds and experiences with HIV prevention and care services</a:t>
            </a:r>
          </a:p>
          <a:p>
            <a:pPr marL="228600" indent="-228600">
              <a:lnSpc>
                <a:spcPct val="100000"/>
              </a:lnSpc>
              <a:buFont typeface="Arial" panose="020B0604020202020204" pitchFamily="34" charset="0"/>
              <a:buChar char="•"/>
            </a:pPr>
            <a:r>
              <a:rPr lang="en-US">
                <a:latin typeface="Corbel"/>
                <a:cs typeface="Arial"/>
              </a:rPr>
              <a:t>Members of populations disproportionately affected by HIV</a:t>
            </a:r>
          </a:p>
          <a:p>
            <a:pPr marL="228600" indent="-228600">
              <a:lnSpc>
                <a:spcPct val="100000"/>
              </a:lnSpc>
              <a:buFont typeface="Arial" panose="020B0604020202020204" pitchFamily="34" charset="0"/>
              <a:buChar char="•"/>
            </a:pPr>
            <a:r>
              <a:rPr lang="en-US"/>
              <a:t>HIV service providers and other community-based organizations (CBOs). </a:t>
            </a:r>
          </a:p>
          <a:p>
            <a:pPr marL="228600" indent="-228600">
              <a:lnSpc>
                <a:spcPct val="100000"/>
              </a:lnSpc>
              <a:buFont typeface="Arial" panose="020B0604020202020204" pitchFamily="34" charset="0"/>
              <a:buChar char="•"/>
            </a:pPr>
            <a:r>
              <a:rPr lang="en-US"/>
              <a:t>Members of the public with an interest in HIV prevention and care</a:t>
            </a:r>
          </a:p>
          <a:p>
            <a:pPr>
              <a:lnSpc>
                <a:spcPct val="100000"/>
              </a:lnSpc>
            </a:pPr>
            <a:endParaRPr lang="en-US"/>
          </a:p>
        </p:txBody>
      </p:sp>
      <p:sp>
        <p:nvSpPr>
          <p:cNvPr id="3" name="Title 2">
            <a:extLst>
              <a:ext uri="{FF2B5EF4-FFF2-40B4-BE49-F238E27FC236}">
                <a16:creationId xmlns:a16="http://schemas.microsoft.com/office/drawing/2014/main" id="{27AD2914-3890-FAE0-516C-A045D97D5229}"/>
              </a:ext>
            </a:extLst>
          </p:cNvPr>
          <p:cNvSpPr>
            <a:spLocks noGrp="1"/>
          </p:cNvSpPr>
          <p:nvPr>
            <p:ph type="title"/>
          </p:nvPr>
        </p:nvSpPr>
        <p:spPr>
          <a:xfrm>
            <a:off x="624319" y="674239"/>
            <a:ext cx="10556140" cy="643174"/>
          </a:xfrm>
        </p:spPr>
        <p:txBody>
          <a:bodyPr/>
          <a:lstStyle/>
          <a:p>
            <a:r>
              <a:rPr lang="en-US"/>
              <a:t>Who is “The Community”?</a:t>
            </a:r>
          </a:p>
        </p:txBody>
      </p:sp>
      <p:sp>
        <p:nvSpPr>
          <p:cNvPr id="4" name="Slide Number Placeholder 3">
            <a:extLst>
              <a:ext uri="{FF2B5EF4-FFF2-40B4-BE49-F238E27FC236}">
                <a16:creationId xmlns:a16="http://schemas.microsoft.com/office/drawing/2014/main" id="{3EE897F4-09B4-3F29-27C5-F9755DC868AE}"/>
              </a:ext>
            </a:extLst>
          </p:cNvPr>
          <p:cNvSpPr>
            <a:spLocks noGrp="1"/>
          </p:cNvSpPr>
          <p:nvPr>
            <p:ph type="sldNum" sz="quarter" idx="12"/>
          </p:nvPr>
        </p:nvSpPr>
        <p:spPr/>
        <p:txBody>
          <a:bodyPr/>
          <a:lstStyle/>
          <a:p>
            <a:fld id="{DB15D044-B35F-4A77-B573-9EB4C86BF88C}" type="slidenum">
              <a:rPr lang="en-US" smtClean="0"/>
              <a:pPr/>
              <a:t>101</a:t>
            </a:fld>
            <a:endParaRPr lang="en-US"/>
          </a:p>
        </p:txBody>
      </p:sp>
      <p:pic>
        <p:nvPicPr>
          <p:cNvPr id="8" name="Picture 7" descr="A person and person laughing&#10;&#10;Description automatically generated">
            <a:extLst>
              <a:ext uri="{FF2B5EF4-FFF2-40B4-BE49-F238E27FC236}">
                <a16:creationId xmlns:a16="http://schemas.microsoft.com/office/drawing/2014/main" id="{6C352C1D-673B-0A6B-C8B9-7730C4C3C3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9" b="18742"/>
          <a:stretch/>
        </p:blipFill>
        <p:spPr>
          <a:xfrm>
            <a:off x="7137781" y="3218767"/>
            <a:ext cx="3267950" cy="3639233"/>
          </a:xfrm>
          <a:prstGeom prst="rect">
            <a:avLst/>
          </a:prstGeom>
        </p:spPr>
      </p:pic>
      <p:pic>
        <p:nvPicPr>
          <p:cNvPr id="12" name="Picture 11" descr="A person in a floral dress&#10;&#10;Description automatically generated">
            <a:extLst>
              <a:ext uri="{FF2B5EF4-FFF2-40B4-BE49-F238E27FC236}">
                <a16:creationId xmlns:a16="http://schemas.microsoft.com/office/drawing/2014/main" id="{FC67D384-1592-715D-641F-EAF31BBBE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39" t="5677" r="29978" b="14519"/>
          <a:stretch/>
        </p:blipFill>
        <p:spPr>
          <a:xfrm flipH="1">
            <a:off x="10485911" y="3218767"/>
            <a:ext cx="1706088" cy="3639233"/>
          </a:xfrm>
          <a:prstGeom prst="rect">
            <a:avLst/>
          </a:prstGeom>
        </p:spPr>
      </p:pic>
      <p:pic>
        <p:nvPicPr>
          <p:cNvPr id="16" name="Picture 15" descr="A person in a white coat handing a person a paper&#10;&#10;Description automatically generated">
            <a:extLst>
              <a:ext uri="{FF2B5EF4-FFF2-40B4-BE49-F238E27FC236}">
                <a16:creationId xmlns:a16="http://schemas.microsoft.com/office/drawing/2014/main" id="{381584E0-95B6-67A2-08B6-1A0EC21DC3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76" t="19090" r="2923"/>
          <a:stretch/>
        </p:blipFill>
        <p:spPr>
          <a:xfrm>
            <a:off x="7137780" y="2303"/>
            <a:ext cx="5054219" cy="3154125"/>
          </a:xfrm>
          <a:prstGeom prst="rect">
            <a:avLst/>
          </a:prstGeom>
        </p:spPr>
      </p:pic>
      <p:sp>
        <p:nvSpPr>
          <p:cNvPr id="17" name="TextBox 16">
            <a:extLst>
              <a:ext uri="{FF2B5EF4-FFF2-40B4-BE49-F238E27FC236}">
                <a16:creationId xmlns:a16="http://schemas.microsoft.com/office/drawing/2014/main" id="{9620921F-0A08-951D-4B01-6328DD716E2A}"/>
              </a:ext>
            </a:extLst>
          </p:cNvPr>
          <p:cNvSpPr txBox="1"/>
          <p:nvPr/>
        </p:nvSpPr>
        <p:spPr>
          <a:xfrm>
            <a:off x="7137780" y="6574182"/>
            <a:ext cx="6097978" cy="261610"/>
          </a:xfrm>
          <a:prstGeom prst="rect">
            <a:avLst/>
          </a:prstGeom>
          <a:noFill/>
        </p:spPr>
        <p:txBody>
          <a:bodyPr wrap="square">
            <a:spAutoFit/>
          </a:bodyPr>
          <a:lstStyle/>
          <a:p>
            <a:r>
              <a:rPr lang="en-US" sz="1050" b="0" i="0" u="sng" strike="noStrike">
                <a:effectLst/>
                <a:latin typeface="Corbel" panose="020B0503020204020204" pitchFamily="34" charset="0"/>
                <a:hlinkClick r:id="rId6">
                  <a:extLst>
                    <a:ext uri="{A12FA001-AC4F-418D-AE19-62706E023703}">
                      <ahyp:hlinkClr xmlns:ahyp="http://schemas.microsoft.com/office/drawing/2018/hyperlinkcolor" val="tx"/>
                    </a:ext>
                  </a:extLst>
                </a:hlinkClick>
              </a:rPr>
              <a:t>Photo </a:t>
            </a:r>
            <a:r>
              <a:rPr lang="en-US" sz="1050" u="sng">
                <a:latin typeface="Corbel" panose="020B0503020204020204" pitchFamily="34" charset="0"/>
                <a:hlinkClick r:id="rId6">
                  <a:extLst>
                    <a:ext uri="{A12FA001-AC4F-418D-AE19-62706E023703}">
                      <ahyp:hlinkClr xmlns:ahyp="http://schemas.microsoft.com/office/drawing/2018/hyperlinkcolor" val="tx"/>
                    </a:ext>
                  </a:extLst>
                </a:hlinkClick>
              </a:rPr>
              <a:t>credit: </a:t>
            </a:r>
            <a:r>
              <a:rPr lang="en-US" sz="1050" b="0" i="0" u="sng" strike="noStrike">
                <a:effectLst/>
                <a:latin typeface="Corbel" panose="020B0503020204020204" pitchFamily="34" charset="0"/>
                <a:hlinkClick r:id="rId6">
                  <a:extLst>
                    <a:ext uri="{A12FA001-AC4F-418D-AE19-62706E023703}">
                      <ahyp:hlinkClr xmlns:ahyp="http://schemas.microsoft.com/office/drawing/2018/hyperlinkcolor" val="tx"/>
                    </a:ext>
                  </a:extLst>
                </a:hlinkClick>
              </a:rPr>
              <a:t>Building Healthy Online Communities</a:t>
            </a:r>
            <a:r>
              <a:rPr lang="en-US" sz="1050" b="0" i="0">
                <a:effectLst/>
                <a:latin typeface="Corbel" panose="020B0503020204020204" pitchFamily="34" charset="0"/>
              </a:rPr>
              <a:t>’</a:t>
            </a:r>
            <a:endParaRPr lang="en-US" sz="1050">
              <a:latin typeface="Corbel" panose="020B0503020204020204" pitchFamily="34" charset="0"/>
            </a:endParaRPr>
          </a:p>
        </p:txBody>
      </p:sp>
    </p:spTree>
    <p:extLst>
      <p:ext uri="{BB962C8B-B14F-4D97-AF65-F5344CB8AC3E}">
        <p14:creationId xmlns:p14="http://schemas.microsoft.com/office/powerpoint/2010/main" val="324164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C420E-77EB-E434-159F-0CD701818FC6}"/>
              </a:ext>
            </a:extLst>
          </p:cNvPr>
          <p:cNvSpPr>
            <a:spLocks noGrp="1"/>
          </p:cNvSpPr>
          <p:nvPr>
            <p:ph type="body" sz="half" idx="2"/>
          </p:nvPr>
        </p:nvSpPr>
        <p:spPr>
          <a:xfrm>
            <a:off x="5084064" y="2547888"/>
            <a:ext cx="6681216" cy="2864381"/>
          </a:xfrm>
        </p:spPr>
        <p:txBody>
          <a:bodyPr/>
          <a:lstStyle/>
          <a:p>
            <a:pPr>
              <a:lnSpc>
                <a:spcPct val="100000"/>
              </a:lnSpc>
            </a:pPr>
            <a:r>
              <a:rPr lang="en-US" sz="2600"/>
              <a:t>“a process by which people are enabled to become actively and genuinely involved in defining the issues of concern to them, in making decisions about factors that affect their lives, in formulating and implementing policies, in planning, developing, and delivering services, and in taking action to achieve change.”</a:t>
            </a:r>
          </a:p>
        </p:txBody>
      </p:sp>
      <p:sp>
        <p:nvSpPr>
          <p:cNvPr id="3" name="Title 2">
            <a:extLst>
              <a:ext uri="{FF2B5EF4-FFF2-40B4-BE49-F238E27FC236}">
                <a16:creationId xmlns:a16="http://schemas.microsoft.com/office/drawing/2014/main" id="{0171F269-CA36-4072-8B21-0079B701BCA4}"/>
              </a:ext>
            </a:extLst>
          </p:cNvPr>
          <p:cNvSpPr>
            <a:spLocks noGrp="1"/>
          </p:cNvSpPr>
          <p:nvPr>
            <p:ph type="title"/>
          </p:nvPr>
        </p:nvSpPr>
        <p:spPr>
          <a:xfrm>
            <a:off x="738188" y="905117"/>
            <a:ext cx="3356734" cy="1386389"/>
          </a:xfrm>
        </p:spPr>
        <p:txBody>
          <a:bodyPr/>
          <a:lstStyle/>
          <a:p>
            <a:r>
              <a:rPr lang="en-US"/>
              <a:t>What is Community Engagement?</a:t>
            </a:r>
          </a:p>
        </p:txBody>
      </p:sp>
      <p:sp>
        <p:nvSpPr>
          <p:cNvPr id="4" name="Slide Number Placeholder 3">
            <a:extLst>
              <a:ext uri="{FF2B5EF4-FFF2-40B4-BE49-F238E27FC236}">
                <a16:creationId xmlns:a16="http://schemas.microsoft.com/office/drawing/2014/main" id="{62278633-0532-B082-E086-E14430AE2F77}"/>
              </a:ext>
            </a:extLst>
          </p:cNvPr>
          <p:cNvSpPr>
            <a:spLocks noGrp="1"/>
          </p:cNvSpPr>
          <p:nvPr>
            <p:ph type="sldNum" sz="quarter" idx="12"/>
          </p:nvPr>
        </p:nvSpPr>
        <p:spPr/>
        <p:txBody>
          <a:bodyPr/>
          <a:lstStyle/>
          <a:p>
            <a:fld id="{DB15D044-B35F-4A77-B573-9EB4C86BF88C}" type="slidenum">
              <a:rPr lang="en-US" smtClean="0"/>
              <a:pPr/>
              <a:t>102</a:t>
            </a:fld>
            <a:endParaRPr lang="en-US"/>
          </a:p>
        </p:txBody>
      </p:sp>
      <p:sp>
        <p:nvSpPr>
          <p:cNvPr id="7" name="TextBox 6">
            <a:extLst>
              <a:ext uri="{FF2B5EF4-FFF2-40B4-BE49-F238E27FC236}">
                <a16:creationId xmlns:a16="http://schemas.microsoft.com/office/drawing/2014/main" id="{F72F3B60-251E-7219-717A-5B646DEDAB98}"/>
              </a:ext>
            </a:extLst>
          </p:cNvPr>
          <p:cNvSpPr txBox="1"/>
          <p:nvPr/>
        </p:nvSpPr>
        <p:spPr>
          <a:xfrm>
            <a:off x="5084064" y="6032802"/>
            <a:ext cx="672998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From: National Minority AIDS Council. Expanding your Reach to End the HIV Epidemic: Community Engagement Toolkit. Available at: </a:t>
            </a:r>
            <a:r>
              <a:rPr kumimoji="0" lang="en-US" sz="1200" b="0" i="0" u="sng" strike="noStrike" kern="1200" cap="none" spc="0" normalizeH="0" baseline="0" noProof="0">
                <a:ln>
                  <a:noFill/>
                </a:ln>
                <a:solidFill>
                  <a:schemeClr val="tx2"/>
                </a:solidFill>
                <a:effectLst/>
                <a:uLnTx/>
                <a:uFillTx/>
                <a:latin typeface="Corbel" panose="020B0503020204020204" pitchFamily="34" charset="0"/>
                <a:hlinkClick r:id="rId3">
                  <a:extLst>
                    <a:ext uri="{A12FA001-AC4F-418D-AE19-62706E023703}">
                      <ahyp:hlinkClr xmlns:ahyp="http://schemas.microsoft.com/office/drawing/2018/hyperlinkcolor" val="tx"/>
                    </a:ext>
                  </a:extLst>
                </a:hlinkClick>
              </a:rPr>
              <a:t>http://www.nmac.org/wp-content/uploads/2012/08/NMAC-Community-Engagement-Toolkit-Web.pdf</a:t>
            </a:r>
            <a:endParaRPr kumimoji="0" lang="en-US" sz="1200" b="0" i="0" u="none" strike="noStrike" kern="1200" cap="none" spc="0" normalizeH="0" baseline="0" noProof="0">
              <a:ln>
                <a:noFill/>
              </a:ln>
              <a:solidFill>
                <a:schemeClr val="tx2"/>
              </a:solidFill>
              <a:effectLst/>
              <a:uLnTx/>
              <a:uFillTx/>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Corbel" panose="020B0503020204020204" pitchFamily="34" charset="0"/>
              </a:rPr>
              <a:t> </a:t>
            </a:r>
          </a:p>
        </p:txBody>
      </p:sp>
      <p:sp>
        <p:nvSpPr>
          <p:cNvPr id="5" name="Text Placeholder 1">
            <a:extLst>
              <a:ext uri="{FF2B5EF4-FFF2-40B4-BE49-F238E27FC236}">
                <a16:creationId xmlns:a16="http://schemas.microsoft.com/office/drawing/2014/main" id="{E8127C27-1C69-C208-6052-69A4EE008398}"/>
              </a:ext>
            </a:extLst>
          </p:cNvPr>
          <p:cNvSpPr txBox="1">
            <a:spLocks/>
          </p:cNvSpPr>
          <p:nvPr/>
        </p:nvSpPr>
        <p:spPr>
          <a:xfrm>
            <a:off x="738188" y="2584464"/>
            <a:ext cx="3356734" cy="2229652"/>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800">
                <a:solidFill>
                  <a:schemeClr val="bg1"/>
                </a:solidFill>
              </a:rPr>
              <a:t>There is no standard, commonly agreed upon definition of community engagement, but the World Health Organization provides a succinct description that is relevant in the context of HIV programming: </a:t>
            </a:r>
          </a:p>
        </p:txBody>
      </p:sp>
      <p:cxnSp>
        <p:nvCxnSpPr>
          <p:cNvPr id="8" name="Straight Connector 7">
            <a:extLst>
              <a:ext uri="{FF2B5EF4-FFF2-40B4-BE49-F238E27FC236}">
                <a16:creationId xmlns:a16="http://schemas.microsoft.com/office/drawing/2014/main" id="{D07E637F-3D1B-0042-2F8B-E3570DBF3992}"/>
              </a:ext>
            </a:extLst>
          </p:cNvPr>
          <p:cNvCxnSpPr/>
          <p:nvPr/>
        </p:nvCxnSpPr>
        <p:spPr>
          <a:xfrm>
            <a:off x="738188" y="5631398"/>
            <a:ext cx="10910473"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descr="A group of people sitting around a table&#10;&#10;Description automatically generated">
            <a:extLst>
              <a:ext uri="{FF2B5EF4-FFF2-40B4-BE49-F238E27FC236}">
                <a16:creationId xmlns:a16="http://schemas.microsoft.com/office/drawing/2014/main" id="{65DDE623-9211-620E-92AF-ED5C34953C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415" b="15958"/>
          <a:stretch/>
        </p:blipFill>
        <p:spPr>
          <a:xfrm>
            <a:off x="5084064" y="543448"/>
            <a:ext cx="3742944" cy="1811649"/>
          </a:xfrm>
          <a:prstGeom prst="rect">
            <a:avLst/>
          </a:prstGeom>
        </p:spPr>
      </p:pic>
    </p:spTree>
    <p:extLst>
      <p:ext uri="{BB962C8B-B14F-4D97-AF65-F5344CB8AC3E}">
        <p14:creationId xmlns:p14="http://schemas.microsoft.com/office/powerpoint/2010/main" val="7547040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6F5CD4-6EE3-0822-27CC-AC8436E7D2B9}"/>
              </a:ext>
            </a:extLst>
          </p:cNvPr>
          <p:cNvSpPr/>
          <p:nvPr/>
        </p:nvSpPr>
        <p:spPr>
          <a:xfrm>
            <a:off x="5390707" y="0"/>
            <a:ext cx="6801293" cy="6858000"/>
          </a:xfrm>
          <a:prstGeom prst="rect">
            <a:avLst/>
          </a:prstGeom>
          <a:solidFill>
            <a:schemeClr val="bg2">
              <a:alpha val="4866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012601"/>
            <a:ext cx="4354807" cy="3433160"/>
          </a:xfrm>
        </p:spPr>
        <p:txBody>
          <a:bodyPr/>
          <a:lstStyle/>
          <a:p>
            <a:r>
              <a:rPr lang="en-US" sz="1800"/>
              <a:t>TAKE HOME POINTS, RACIAL DISPARITIES:</a:t>
            </a:r>
          </a:p>
          <a:p>
            <a:r>
              <a:rPr lang="en-US" b="1"/>
              <a:t>Number</a:t>
            </a:r>
            <a:r>
              <a:rPr lang="en-US"/>
              <a:t> of PLWH among Blacks is 1.5x as high as among Whites</a:t>
            </a:r>
          </a:p>
          <a:p>
            <a:r>
              <a:rPr lang="en-US" b="1"/>
              <a:t>Number</a:t>
            </a:r>
            <a:r>
              <a:rPr lang="en-US"/>
              <a:t> of PLWH among Hispanics/Latinos is 1.4x as high as among Whites</a:t>
            </a:r>
          </a:p>
          <a:p>
            <a:endParaRPr lang="en-US" b="1"/>
          </a:p>
          <a:p>
            <a:r>
              <a:rPr lang="en-US" b="1"/>
              <a:t>Rates</a:t>
            </a:r>
            <a:r>
              <a:rPr lang="en-US"/>
              <a:t> among Blacks are 5.3x as high as among Whites</a:t>
            </a:r>
          </a:p>
          <a:p>
            <a:r>
              <a:rPr lang="en-US" b="1"/>
              <a:t>Rates</a:t>
            </a:r>
            <a:r>
              <a:rPr lang="en-US"/>
              <a:t> among Hispanics/Latinos are 1.5x as high as among Whites</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778197"/>
            <a:ext cx="4450500" cy="1029337"/>
          </a:xfrm>
        </p:spPr>
        <p:txBody>
          <a:bodyPr/>
          <a:lstStyle/>
          <a:p>
            <a:r>
              <a:rPr lang="en-US"/>
              <a:t>People Living with HIV, Texas (2019)</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103</a:t>
            </a:fld>
            <a:endParaRPr lang="en-US"/>
          </a:p>
        </p:txBody>
      </p:sp>
      <p:graphicFrame>
        <p:nvGraphicFramePr>
          <p:cNvPr id="8" name="Table 7">
            <a:extLst>
              <a:ext uri="{FF2B5EF4-FFF2-40B4-BE49-F238E27FC236}">
                <a16:creationId xmlns:a16="http://schemas.microsoft.com/office/drawing/2014/main" id="{E2407C17-CC93-AC70-AE65-5EA5FD8B341E}"/>
              </a:ext>
            </a:extLst>
          </p:cNvPr>
          <p:cNvGraphicFramePr>
            <a:graphicFrameLocks noGrp="1"/>
          </p:cNvGraphicFramePr>
          <p:nvPr>
            <p:extLst>
              <p:ext uri="{D42A27DB-BD31-4B8C-83A1-F6EECF244321}">
                <p14:modId xmlns:p14="http://schemas.microsoft.com/office/powerpoint/2010/main" val="1122119337"/>
              </p:ext>
            </p:extLst>
          </p:nvPr>
        </p:nvGraphicFramePr>
        <p:xfrm>
          <a:off x="5959059" y="973663"/>
          <a:ext cx="5689602" cy="5211418"/>
        </p:xfrm>
        <a:graphic>
          <a:graphicData uri="http://schemas.openxmlformats.org/drawingml/2006/table">
            <a:tbl>
              <a:tblPr/>
              <a:tblGrid>
                <a:gridCol w="2935516">
                  <a:extLst>
                    <a:ext uri="{9D8B030D-6E8A-4147-A177-3AD203B41FA5}">
                      <a16:colId xmlns:a16="http://schemas.microsoft.com/office/drawing/2014/main" val="1169057601"/>
                    </a:ext>
                  </a:extLst>
                </a:gridCol>
                <a:gridCol w="1117356">
                  <a:extLst>
                    <a:ext uri="{9D8B030D-6E8A-4147-A177-3AD203B41FA5}">
                      <a16:colId xmlns:a16="http://schemas.microsoft.com/office/drawing/2014/main" val="2510930296"/>
                    </a:ext>
                  </a:extLst>
                </a:gridCol>
                <a:gridCol w="933700">
                  <a:extLst>
                    <a:ext uri="{9D8B030D-6E8A-4147-A177-3AD203B41FA5}">
                      <a16:colId xmlns:a16="http://schemas.microsoft.com/office/drawing/2014/main" val="1440524063"/>
                    </a:ext>
                  </a:extLst>
                </a:gridCol>
                <a:gridCol w="703030">
                  <a:extLst>
                    <a:ext uri="{9D8B030D-6E8A-4147-A177-3AD203B41FA5}">
                      <a16:colId xmlns:a16="http://schemas.microsoft.com/office/drawing/2014/main" val="734552093"/>
                    </a:ext>
                  </a:extLst>
                </a:gridCol>
              </a:tblGrid>
              <a:tr h="367392">
                <a:tc gridSpan="4">
                  <a:txBody>
                    <a:bodyPr/>
                    <a:lstStyle/>
                    <a:p>
                      <a:pPr algn="l" fontAlgn="b"/>
                      <a:r>
                        <a:rPr lang="en-US" sz="1000" b="1" i="0" u="none" strike="noStrike">
                          <a:solidFill>
                            <a:srgbClr val="000000"/>
                          </a:solidFill>
                          <a:effectLst/>
                          <a:latin typeface="Verdana" panose="020B0604030504040204" pitchFamily="34" charset="0"/>
                        </a:rPr>
                        <a:t>People Living with HIV in Texas by Sex, Race/Ethnicity, Age, and Risk 2019</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4434305"/>
                  </a:ext>
                </a:extLst>
              </a:tr>
              <a:tr h="194820">
                <a:tc>
                  <a:txBody>
                    <a:bodyPr/>
                    <a:lstStyle/>
                    <a:p>
                      <a:pPr algn="l" fontAlgn="b"/>
                      <a:r>
                        <a:rPr lang="en-US" sz="1000" b="0" i="0" u="none" strike="noStrike">
                          <a:solidFill>
                            <a:srgbClr val="000000"/>
                          </a:solidFill>
                          <a:effectLst/>
                          <a:latin typeface="Verdana" panose="020B0604030504040204" pitchFamily="34" charset="0"/>
                        </a:rPr>
                        <a:t> </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Verdana" panose="020B0604030504040204" pitchFamily="34" charset="0"/>
                        </a:rPr>
                        <a:t>Cases</a:t>
                      </a:r>
                    </a:p>
                  </a:txBody>
                  <a:tcPr marL="45720" marR="457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Verdana" panose="020B0604030504040204" pitchFamily="34" charset="0"/>
                        </a:rPr>
                        <a:t>%</a:t>
                      </a:r>
                    </a:p>
                  </a:txBody>
                  <a:tcPr marL="45720" marR="457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Verdana" panose="020B0604030504040204" pitchFamily="34" charset="0"/>
                        </a:rPr>
                        <a:t>Rate</a:t>
                      </a:r>
                    </a:p>
                  </a:txBody>
                  <a:tcPr marL="45720" marR="457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2108961"/>
                  </a:ext>
                </a:extLst>
              </a:tr>
              <a:tr h="194820">
                <a:tc>
                  <a:txBody>
                    <a:bodyPr/>
                    <a:lstStyle/>
                    <a:p>
                      <a:pPr algn="l" fontAlgn="b"/>
                      <a:r>
                        <a:rPr lang="en-US" sz="1000" b="1" i="0" u="none" strike="noStrike">
                          <a:solidFill>
                            <a:srgbClr val="000000"/>
                          </a:solidFill>
                          <a:effectLst/>
                          <a:latin typeface="Verdana" panose="020B0604030504040204" pitchFamily="34" charset="0"/>
                        </a:rPr>
                        <a:t>Total</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Verdana" panose="020B0604030504040204" pitchFamily="34" charset="0"/>
                        </a:rPr>
                        <a:t>97,844</a:t>
                      </a:r>
                    </a:p>
                  </a:txBody>
                  <a:tcPr marL="45720" marR="457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Verdana" panose="020B0604030504040204" pitchFamily="34" charset="0"/>
                        </a:rPr>
                        <a:t>100%</a:t>
                      </a:r>
                    </a:p>
                  </a:txBody>
                  <a:tcPr marL="45720" marR="457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Verdana" panose="020B0604030504040204" pitchFamily="34" charset="0"/>
                        </a:rPr>
                        <a:t>337.4</a:t>
                      </a:r>
                    </a:p>
                  </a:txBody>
                  <a:tcPr marL="45720" marR="457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42316052"/>
                  </a:ext>
                </a:extLst>
              </a:tr>
              <a:tr h="194820">
                <a:tc>
                  <a:txBody>
                    <a:bodyPr/>
                    <a:lstStyle/>
                    <a:p>
                      <a:pPr algn="l" fontAlgn="b"/>
                      <a:r>
                        <a:rPr lang="en-US" sz="1000" b="1" i="0" u="none" strike="noStrike">
                          <a:solidFill>
                            <a:srgbClr val="000000"/>
                          </a:solidFill>
                          <a:effectLst/>
                          <a:latin typeface="Verdana" panose="020B0604030504040204" pitchFamily="34" charset="0"/>
                        </a:rPr>
                        <a:t>Sex Assigned at Birth</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000" b="0" i="0" u="none" strike="noStrike">
                        <a:solidFill>
                          <a:srgbClr val="000000"/>
                        </a:solidFill>
                        <a:effectLst/>
                        <a:latin typeface="Verdana" panose="020B0604030504040204" pitchFamily="34" charset="0"/>
                      </a:endParaRP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Verdana" panose="020B0604030504040204" pitchFamily="34" charset="0"/>
                      </a:endParaRP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 </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73011338"/>
                  </a:ext>
                </a:extLst>
              </a:tr>
              <a:tr h="194820">
                <a:tc>
                  <a:txBody>
                    <a:bodyPr/>
                    <a:lstStyle/>
                    <a:p>
                      <a:pPr algn="r" fontAlgn="b"/>
                      <a:r>
                        <a:rPr lang="en-US" sz="1000" b="0" i="0" u="none" strike="noStrike">
                          <a:solidFill>
                            <a:srgbClr val="000000"/>
                          </a:solidFill>
                          <a:effectLst/>
                          <a:latin typeface="Verdana" panose="020B0604030504040204" pitchFamily="34" charset="0"/>
                        </a:rPr>
                        <a:t>Male </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77,364</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79%</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537.1</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73474385"/>
                  </a:ext>
                </a:extLst>
              </a:tr>
              <a:tr h="194820">
                <a:tc>
                  <a:txBody>
                    <a:bodyPr/>
                    <a:lstStyle/>
                    <a:p>
                      <a:pPr algn="r" fontAlgn="b"/>
                      <a:r>
                        <a:rPr lang="en-US" sz="1000" b="0" i="0" u="none" strike="noStrike">
                          <a:solidFill>
                            <a:srgbClr val="000000"/>
                          </a:solidFill>
                          <a:effectLst/>
                          <a:latin typeface="Verdana" panose="020B0604030504040204" pitchFamily="34" charset="0"/>
                        </a:rPr>
                        <a:t>Female</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20,480</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21%</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140.3</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5888319"/>
                  </a:ext>
                </a:extLst>
              </a:tr>
              <a:tr h="287266">
                <a:tc>
                  <a:txBody>
                    <a:bodyPr/>
                    <a:lstStyle/>
                    <a:p>
                      <a:pPr algn="l" fontAlgn="b"/>
                      <a:r>
                        <a:rPr lang="en-US" sz="1000" b="1" i="0" u="none" strike="noStrike">
                          <a:solidFill>
                            <a:srgbClr val="000000"/>
                          </a:solidFill>
                          <a:effectLst/>
                          <a:latin typeface="Verdana" panose="020B0604030504040204" pitchFamily="34" charset="0"/>
                        </a:rPr>
                        <a:t>Race/Ethnicity</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000" b="0" i="0" u="none" strike="noStrike">
                        <a:solidFill>
                          <a:srgbClr val="000000"/>
                        </a:solidFill>
                        <a:effectLst/>
                        <a:latin typeface="Verdana" panose="020B0604030504040204" pitchFamily="34" charset="0"/>
                      </a:endParaRP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Verdana" panose="020B0604030504040204" pitchFamily="34" charset="0"/>
                      </a:endParaRP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 </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96850107"/>
                  </a:ext>
                </a:extLst>
              </a:tr>
              <a:tr h="194820">
                <a:tc>
                  <a:txBody>
                    <a:bodyPr/>
                    <a:lstStyle/>
                    <a:p>
                      <a:pPr algn="r" fontAlgn="b"/>
                      <a:r>
                        <a:rPr lang="en-US" sz="1000" b="0" i="0" u="none" strike="noStrike">
                          <a:solidFill>
                            <a:srgbClr val="000000"/>
                          </a:solidFill>
                          <a:effectLst/>
                          <a:latin typeface="Verdana" panose="020B0604030504040204" pitchFamily="34" charset="0"/>
                        </a:rPr>
                        <a:t>White</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23,209</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24%</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194.2</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45494459"/>
                  </a:ext>
                </a:extLst>
              </a:tr>
              <a:tr h="194820">
                <a:tc>
                  <a:txBody>
                    <a:bodyPr/>
                    <a:lstStyle/>
                    <a:p>
                      <a:pPr algn="r" fontAlgn="b"/>
                      <a:r>
                        <a:rPr lang="en-US" sz="1000" b="0" i="0" u="none" strike="noStrike">
                          <a:solidFill>
                            <a:srgbClr val="000000"/>
                          </a:solidFill>
                          <a:effectLst/>
                          <a:latin typeface="Verdana" panose="020B0604030504040204" pitchFamily="34" charset="0"/>
                        </a:rPr>
                        <a:t>Black/African American</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35,834</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37%</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1023.4</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52287154"/>
                  </a:ext>
                </a:extLst>
              </a:tr>
              <a:tr h="194820">
                <a:tc>
                  <a:txBody>
                    <a:bodyPr/>
                    <a:lstStyle/>
                    <a:p>
                      <a:pPr algn="r" fontAlgn="b"/>
                      <a:r>
                        <a:rPr lang="en-US" sz="1000" b="0" i="0" u="none" strike="noStrike">
                          <a:solidFill>
                            <a:srgbClr val="000000"/>
                          </a:solidFill>
                          <a:effectLst/>
                          <a:latin typeface="Verdana" panose="020B0604030504040204" pitchFamily="34" charset="0"/>
                        </a:rPr>
                        <a:t>Hispanic/Latino</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33,530</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34%</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290.9</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47364112"/>
                  </a:ext>
                </a:extLst>
              </a:tr>
              <a:tr h="194820">
                <a:tc>
                  <a:txBody>
                    <a:bodyPr/>
                    <a:lstStyle/>
                    <a:p>
                      <a:pPr algn="r" fontAlgn="b"/>
                      <a:r>
                        <a:rPr lang="en-US" sz="1000" b="0" i="0" u="none" strike="noStrike">
                          <a:solidFill>
                            <a:srgbClr val="000000"/>
                          </a:solidFill>
                          <a:effectLst/>
                          <a:latin typeface="Verdana" panose="020B0604030504040204" pitchFamily="34" charset="0"/>
                        </a:rPr>
                        <a:t>Other/Multiple Races</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5,271</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5%</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261.2</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1018919"/>
                  </a:ext>
                </a:extLst>
              </a:tr>
              <a:tr h="194820">
                <a:tc>
                  <a:txBody>
                    <a:bodyPr/>
                    <a:lstStyle/>
                    <a:p>
                      <a:pPr algn="l" fontAlgn="b"/>
                      <a:r>
                        <a:rPr lang="en-US" sz="1000" b="1" i="0" u="none" strike="noStrike">
                          <a:solidFill>
                            <a:srgbClr val="000000"/>
                          </a:solidFill>
                          <a:effectLst/>
                          <a:latin typeface="Verdana" panose="020B0604030504040204" pitchFamily="34" charset="0"/>
                        </a:rPr>
                        <a:t>Current Age (as of 12/31/2019)</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000" b="0" i="0" u="none" strike="noStrike">
                        <a:solidFill>
                          <a:srgbClr val="000000"/>
                        </a:solidFill>
                        <a:effectLst/>
                        <a:latin typeface="Verdana" panose="020B0604030504040204" pitchFamily="34" charset="0"/>
                      </a:endParaRP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Verdana" panose="020B0604030504040204" pitchFamily="34" charset="0"/>
                      </a:endParaRP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 </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35881885"/>
                  </a:ext>
                </a:extLst>
              </a:tr>
              <a:tr h="194820">
                <a:tc>
                  <a:txBody>
                    <a:bodyPr/>
                    <a:lstStyle/>
                    <a:p>
                      <a:pPr algn="r" fontAlgn="b"/>
                      <a:r>
                        <a:rPr lang="en-US" sz="1000" b="0" i="0" u="none" strike="noStrike">
                          <a:solidFill>
                            <a:srgbClr val="000000"/>
                          </a:solidFill>
                          <a:effectLst/>
                          <a:latin typeface="Verdana" panose="020B0604030504040204" pitchFamily="34" charset="0"/>
                        </a:rPr>
                        <a:t>0-24</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3,920</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4%</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95.0</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04187020"/>
                  </a:ext>
                </a:extLst>
              </a:tr>
              <a:tr h="194820">
                <a:tc>
                  <a:txBody>
                    <a:bodyPr/>
                    <a:lstStyle/>
                    <a:p>
                      <a:pPr algn="r" fontAlgn="b"/>
                      <a:r>
                        <a:rPr lang="en-US" sz="1000" b="0" i="0" u="none" strike="noStrike">
                          <a:solidFill>
                            <a:srgbClr val="000000"/>
                          </a:solidFill>
                          <a:effectLst/>
                          <a:latin typeface="Verdana" panose="020B0604030504040204" pitchFamily="34" charset="0"/>
                        </a:rPr>
                        <a:t>25-34</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19,883</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20%</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464.9</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88043708"/>
                  </a:ext>
                </a:extLst>
              </a:tr>
              <a:tr h="194820">
                <a:tc>
                  <a:txBody>
                    <a:bodyPr/>
                    <a:lstStyle/>
                    <a:p>
                      <a:pPr algn="r" fontAlgn="b"/>
                      <a:r>
                        <a:rPr lang="en-US" sz="1000" b="0" i="0" u="none" strike="noStrike">
                          <a:solidFill>
                            <a:srgbClr val="000000"/>
                          </a:solidFill>
                          <a:effectLst/>
                          <a:latin typeface="Verdana" panose="020B0604030504040204" pitchFamily="34" charset="0"/>
                        </a:rPr>
                        <a:t>35-44</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22,097</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23%</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560.5</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00033567"/>
                  </a:ext>
                </a:extLst>
              </a:tr>
              <a:tr h="194820">
                <a:tc>
                  <a:txBody>
                    <a:bodyPr/>
                    <a:lstStyle/>
                    <a:p>
                      <a:pPr algn="r" fontAlgn="b"/>
                      <a:r>
                        <a:rPr lang="en-US" sz="1000" b="0" i="0" u="none" strike="noStrike">
                          <a:solidFill>
                            <a:srgbClr val="000000"/>
                          </a:solidFill>
                          <a:effectLst/>
                          <a:latin typeface="Verdana" panose="020B0604030504040204" pitchFamily="34" charset="0"/>
                        </a:rPr>
                        <a:t>45-54</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24,774</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25%</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697.1</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838636"/>
                  </a:ext>
                </a:extLst>
              </a:tr>
              <a:tr h="194820">
                <a:tc>
                  <a:txBody>
                    <a:bodyPr/>
                    <a:lstStyle/>
                    <a:p>
                      <a:pPr algn="r" fontAlgn="b"/>
                      <a:r>
                        <a:rPr lang="en-US" sz="1000" b="0" i="0" u="none" strike="noStrike">
                          <a:solidFill>
                            <a:srgbClr val="000000"/>
                          </a:solidFill>
                          <a:effectLst/>
                          <a:latin typeface="Verdana" panose="020B0604030504040204" pitchFamily="34" charset="0"/>
                        </a:rPr>
                        <a:t>55-64</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20,221</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21%</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617.4</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20138926"/>
                  </a:ext>
                </a:extLst>
              </a:tr>
              <a:tr h="194820">
                <a:tc>
                  <a:txBody>
                    <a:bodyPr/>
                    <a:lstStyle/>
                    <a:p>
                      <a:pPr algn="r" fontAlgn="b"/>
                      <a:r>
                        <a:rPr lang="en-US" sz="1000" b="0" i="0" u="none" strike="noStrike">
                          <a:solidFill>
                            <a:srgbClr val="000000"/>
                          </a:solidFill>
                          <a:effectLst/>
                          <a:latin typeface="Verdana" panose="020B0604030504040204" pitchFamily="34" charset="0"/>
                        </a:rPr>
                        <a:t>65+</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6,949</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7%</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186.1</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58819709"/>
                  </a:ext>
                </a:extLst>
              </a:tr>
              <a:tr h="194820">
                <a:tc>
                  <a:txBody>
                    <a:bodyPr/>
                    <a:lstStyle/>
                    <a:p>
                      <a:pPr algn="l" fontAlgn="b"/>
                      <a:r>
                        <a:rPr lang="en-US" sz="1000" b="1" i="0" u="none" strike="noStrike">
                          <a:solidFill>
                            <a:srgbClr val="000000"/>
                          </a:solidFill>
                          <a:effectLst/>
                          <a:latin typeface="Verdana" panose="020B0604030504040204" pitchFamily="34" charset="0"/>
                        </a:rPr>
                        <a:t>Transmission Risk</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000" b="0" i="0" u="none" strike="noStrike">
                        <a:solidFill>
                          <a:srgbClr val="000000"/>
                        </a:solidFill>
                        <a:effectLst/>
                        <a:latin typeface="Verdana" panose="020B0604030504040204" pitchFamily="34" charset="0"/>
                      </a:endParaRP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00" b="0" i="0" u="none" strike="noStrike">
                        <a:solidFill>
                          <a:srgbClr val="000000"/>
                        </a:solidFill>
                        <a:effectLst/>
                        <a:latin typeface="Verdana" panose="020B0604030504040204" pitchFamily="34" charset="0"/>
                      </a:endParaRP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 </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8506553"/>
                  </a:ext>
                </a:extLst>
              </a:tr>
              <a:tr h="194820">
                <a:tc>
                  <a:txBody>
                    <a:bodyPr/>
                    <a:lstStyle/>
                    <a:p>
                      <a:pPr algn="r" fontAlgn="b"/>
                      <a:r>
                        <a:rPr lang="en-US" sz="1000" b="0" i="0" u="none" strike="noStrike">
                          <a:solidFill>
                            <a:srgbClr val="000000"/>
                          </a:solidFill>
                          <a:effectLst/>
                          <a:latin typeface="Verdana" panose="020B0604030504040204" pitchFamily="34" charset="0"/>
                        </a:rPr>
                        <a:t>MSM</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60,452</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62%</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97506065"/>
                  </a:ext>
                </a:extLst>
              </a:tr>
              <a:tr h="194820">
                <a:tc>
                  <a:txBody>
                    <a:bodyPr/>
                    <a:lstStyle/>
                    <a:p>
                      <a:pPr algn="r" fontAlgn="b"/>
                      <a:r>
                        <a:rPr lang="en-US" sz="1000" b="0" i="0" u="none" strike="noStrike">
                          <a:solidFill>
                            <a:srgbClr val="000000"/>
                          </a:solidFill>
                          <a:effectLst/>
                          <a:latin typeface="Verdana" panose="020B0604030504040204" pitchFamily="34" charset="0"/>
                        </a:rPr>
                        <a:t>PWID</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8,642</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9%</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29509669"/>
                  </a:ext>
                </a:extLst>
              </a:tr>
              <a:tr h="194820">
                <a:tc>
                  <a:txBody>
                    <a:bodyPr/>
                    <a:lstStyle/>
                    <a:p>
                      <a:pPr algn="r" fontAlgn="b"/>
                      <a:r>
                        <a:rPr lang="en-US" sz="1000" b="0" i="0" u="none" strike="noStrike">
                          <a:solidFill>
                            <a:srgbClr val="000000"/>
                          </a:solidFill>
                          <a:effectLst/>
                          <a:latin typeface="Verdana" panose="020B0604030504040204" pitchFamily="34" charset="0"/>
                        </a:rPr>
                        <a:t>MSM/PWID</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5,556</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6%</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4336909"/>
                  </a:ext>
                </a:extLst>
              </a:tr>
              <a:tr h="194820">
                <a:tc>
                  <a:txBody>
                    <a:bodyPr/>
                    <a:lstStyle/>
                    <a:p>
                      <a:pPr algn="r" fontAlgn="b"/>
                      <a:r>
                        <a:rPr lang="en-US" sz="1000" b="0" i="0" u="none" strike="noStrike">
                          <a:solidFill>
                            <a:srgbClr val="000000"/>
                          </a:solidFill>
                          <a:effectLst/>
                          <a:latin typeface="Verdana" panose="020B0604030504040204" pitchFamily="34" charset="0"/>
                        </a:rPr>
                        <a:t>Sex with male/Sex with female</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22,190</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23%</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11261124"/>
                  </a:ext>
                </a:extLst>
              </a:tr>
              <a:tr h="194820">
                <a:tc>
                  <a:txBody>
                    <a:bodyPr/>
                    <a:lstStyle/>
                    <a:p>
                      <a:pPr algn="r" fontAlgn="b"/>
                      <a:r>
                        <a:rPr lang="en-US" sz="1000" b="0" i="0" u="none" strike="noStrike">
                          <a:solidFill>
                            <a:srgbClr val="000000"/>
                          </a:solidFill>
                          <a:effectLst/>
                          <a:latin typeface="Verdana" panose="020B0604030504040204" pitchFamily="34" charset="0"/>
                        </a:rPr>
                        <a:t>Perinatal transmission</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908</a:t>
                      </a:r>
                    </a:p>
                  </a:txBody>
                  <a:tcPr marL="45720" marR="457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1%</a:t>
                      </a:r>
                    </a:p>
                  </a:txBody>
                  <a:tcPr marL="45720" marR="45720" marB="0" anchor="b">
                    <a:lnL>
                      <a:noFill/>
                    </a:lnL>
                    <a:lnR>
                      <a:noFill/>
                    </a:lnR>
                    <a:lnT>
                      <a:noFill/>
                    </a:lnT>
                    <a:lnB>
                      <a:noFill/>
                    </a:lnB>
                  </a:tcPr>
                </a:tc>
                <a:tc>
                  <a:txBody>
                    <a:bodyPr/>
                    <a:lstStyle/>
                    <a:p>
                      <a:pPr algn="ctr" fontAlgn="b"/>
                      <a:r>
                        <a:rPr lang="en-US" sz="1000" b="0" i="0" u="none" strike="noStrike">
                          <a:solidFill>
                            <a:srgbClr val="000000"/>
                          </a:solidFill>
                          <a:effectLst/>
                          <a:latin typeface="Verdana" panose="020B0604030504040204" pitchFamily="34" charset="0"/>
                        </a:rPr>
                        <a:t>─</a:t>
                      </a:r>
                    </a:p>
                  </a:txBody>
                  <a:tcPr marL="45720" marR="457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65375130"/>
                  </a:ext>
                </a:extLst>
              </a:tr>
              <a:tr h="194820">
                <a:tc>
                  <a:txBody>
                    <a:bodyPr/>
                    <a:lstStyle/>
                    <a:p>
                      <a:pPr algn="r" fontAlgn="b"/>
                      <a:r>
                        <a:rPr lang="en-US" sz="1000" b="0" i="0" u="none" strike="noStrike">
                          <a:solidFill>
                            <a:srgbClr val="000000"/>
                          </a:solidFill>
                          <a:effectLst/>
                          <a:latin typeface="Verdana" panose="020B0604030504040204" pitchFamily="34" charset="0"/>
                        </a:rPr>
                        <a:t>Other adult risk</a:t>
                      </a:r>
                    </a:p>
                  </a:txBody>
                  <a:tcPr marL="45720" marR="457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Verdana" panose="020B0604030504040204" pitchFamily="34" charset="0"/>
                        </a:rPr>
                        <a:t>96</a:t>
                      </a:r>
                    </a:p>
                  </a:txBody>
                  <a:tcPr marL="45720" marR="457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Verdana" panose="020B0604030504040204" pitchFamily="34" charset="0"/>
                        </a:rPr>
                        <a:t>0%</a:t>
                      </a:r>
                    </a:p>
                  </a:txBody>
                  <a:tcPr marL="45720" marR="457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Verdana" panose="020B0604030504040204" pitchFamily="34" charset="0"/>
                        </a:rPr>
                        <a:t>─</a:t>
                      </a:r>
                    </a:p>
                  </a:txBody>
                  <a:tcPr marL="45720" marR="457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865652"/>
                  </a:ext>
                </a:extLst>
              </a:tr>
            </a:tbl>
          </a:graphicData>
        </a:graphic>
      </p:graphicFrame>
      <p:sp>
        <p:nvSpPr>
          <p:cNvPr id="10" name="Rectangle 9">
            <a:extLst>
              <a:ext uri="{FF2B5EF4-FFF2-40B4-BE49-F238E27FC236}">
                <a16:creationId xmlns:a16="http://schemas.microsoft.com/office/drawing/2014/main" id="{874C8DCC-6A19-AE91-F89C-C523904D4CE2}"/>
              </a:ext>
            </a:extLst>
          </p:cNvPr>
          <p:cNvSpPr/>
          <p:nvPr/>
        </p:nvSpPr>
        <p:spPr>
          <a:xfrm>
            <a:off x="10127322" y="2578668"/>
            <a:ext cx="648539" cy="936574"/>
          </a:xfrm>
          <a:prstGeom prst="rect">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7ED66E-577E-BD8E-0294-FD44DE8E5547}"/>
              </a:ext>
            </a:extLst>
          </p:cNvPr>
          <p:cNvSpPr/>
          <p:nvPr/>
        </p:nvSpPr>
        <p:spPr>
          <a:xfrm>
            <a:off x="10973989" y="2578668"/>
            <a:ext cx="648539" cy="936574"/>
          </a:xfrm>
          <a:prstGeom prst="rect">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48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6F5CD4-6EE3-0822-27CC-AC8436E7D2B9}"/>
              </a:ext>
            </a:extLst>
          </p:cNvPr>
          <p:cNvSpPr/>
          <p:nvPr/>
        </p:nvSpPr>
        <p:spPr>
          <a:xfrm>
            <a:off x="4550735" y="0"/>
            <a:ext cx="7641265" cy="6858000"/>
          </a:xfrm>
          <a:prstGeom prst="rect">
            <a:avLst/>
          </a:prstGeom>
          <a:solidFill>
            <a:schemeClr val="bg2">
              <a:alpha val="4866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A13F03DF-419E-8EF9-AD70-B3CFB82AFC10}"/>
              </a:ext>
            </a:extLst>
          </p:cNvPr>
          <p:cNvGraphicFramePr>
            <a:graphicFrameLocks noGrp="1"/>
          </p:cNvGraphicFramePr>
          <p:nvPr>
            <p:extLst>
              <p:ext uri="{D42A27DB-BD31-4B8C-83A1-F6EECF244321}">
                <p14:modId xmlns:p14="http://schemas.microsoft.com/office/powerpoint/2010/main" val="618753281"/>
              </p:ext>
            </p:extLst>
          </p:nvPr>
        </p:nvGraphicFramePr>
        <p:xfrm>
          <a:off x="4947844" y="1328997"/>
          <a:ext cx="7070773" cy="4845451"/>
        </p:xfrm>
        <a:graphic>
          <a:graphicData uri="http://schemas.openxmlformats.org/drawingml/2006/table">
            <a:tbl>
              <a:tblPr/>
              <a:tblGrid>
                <a:gridCol w="1931449">
                  <a:extLst>
                    <a:ext uri="{9D8B030D-6E8A-4147-A177-3AD203B41FA5}">
                      <a16:colId xmlns:a16="http://schemas.microsoft.com/office/drawing/2014/main" val="2345521932"/>
                    </a:ext>
                  </a:extLst>
                </a:gridCol>
                <a:gridCol w="571036">
                  <a:extLst>
                    <a:ext uri="{9D8B030D-6E8A-4147-A177-3AD203B41FA5}">
                      <a16:colId xmlns:a16="http://schemas.microsoft.com/office/drawing/2014/main" val="2077254802"/>
                    </a:ext>
                  </a:extLst>
                </a:gridCol>
                <a:gridCol w="571036">
                  <a:extLst>
                    <a:ext uri="{9D8B030D-6E8A-4147-A177-3AD203B41FA5}">
                      <a16:colId xmlns:a16="http://schemas.microsoft.com/office/drawing/2014/main" val="641436647"/>
                    </a:ext>
                  </a:extLst>
                </a:gridCol>
                <a:gridCol w="571036">
                  <a:extLst>
                    <a:ext uri="{9D8B030D-6E8A-4147-A177-3AD203B41FA5}">
                      <a16:colId xmlns:a16="http://schemas.microsoft.com/office/drawing/2014/main" val="3415285781"/>
                    </a:ext>
                  </a:extLst>
                </a:gridCol>
                <a:gridCol w="571036">
                  <a:extLst>
                    <a:ext uri="{9D8B030D-6E8A-4147-A177-3AD203B41FA5}">
                      <a16:colId xmlns:a16="http://schemas.microsoft.com/office/drawing/2014/main" val="1716292351"/>
                    </a:ext>
                  </a:extLst>
                </a:gridCol>
                <a:gridCol w="571036">
                  <a:extLst>
                    <a:ext uri="{9D8B030D-6E8A-4147-A177-3AD203B41FA5}">
                      <a16:colId xmlns:a16="http://schemas.microsoft.com/office/drawing/2014/main" val="1980420255"/>
                    </a:ext>
                  </a:extLst>
                </a:gridCol>
                <a:gridCol w="571036">
                  <a:extLst>
                    <a:ext uri="{9D8B030D-6E8A-4147-A177-3AD203B41FA5}">
                      <a16:colId xmlns:a16="http://schemas.microsoft.com/office/drawing/2014/main" val="1341602082"/>
                    </a:ext>
                  </a:extLst>
                </a:gridCol>
                <a:gridCol w="571036">
                  <a:extLst>
                    <a:ext uri="{9D8B030D-6E8A-4147-A177-3AD203B41FA5}">
                      <a16:colId xmlns:a16="http://schemas.microsoft.com/office/drawing/2014/main" val="2543561076"/>
                    </a:ext>
                  </a:extLst>
                </a:gridCol>
                <a:gridCol w="571036">
                  <a:extLst>
                    <a:ext uri="{9D8B030D-6E8A-4147-A177-3AD203B41FA5}">
                      <a16:colId xmlns:a16="http://schemas.microsoft.com/office/drawing/2014/main" val="3151012484"/>
                    </a:ext>
                  </a:extLst>
                </a:gridCol>
                <a:gridCol w="571036">
                  <a:extLst>
                    <a:ext uri="{9D8B030D-6E8A-4147-A177-3AD203B41FA5}">
                      <a16:colId xmlns:a16="http://schemas.microsoft.com/office/drawing/2014/main" val="1688639222"/>
                    </a:ext>
                  </a:extLst>
                </a:gridCol>
              </a:tblGrid>
              <a:tr h="597661">
                <a:tc>
                  <a:txBody>
                    <a:bodyPr/>
                    <a:lstStyle/>
                    <a:p>
                      <a:pPr algn="l" fontAlgn="b"/>
                      <a:r>
                        <a:rPr lang="en-US" sz="1100" b="0" i="0" u="none" strike="noStrike">
                          <a:solidFill>
                            <a:srgbClr val="000000"/>
                          </a:solidFill>
                          <a:effectLst/>
                          <a:latin typeface="Verdana" panose="020B0604030504040204" pitchFamily="34" charset="0"/>
                        </a:rPr>
                        <a:t> </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Verdana" panose="020B0604030504040204" pitchFamily="34" charset="0"/>
                        </a:rPr>
                        <a:t>Urban</a:t>
                      </a:r>
                    </a:p>
                  </a:txBody>
                  <a:tcPr marL="6244" marR="6244" marT="62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Verdana" panose="020B0604030504040204" pitchFamily="34" charset="0"/>
                        </a:rPr>
                        <a:t> </a:t>
                      </a:r>
                    </a:p>
                  </a:txBody>
                  <a:tcPr marL="6244" marR="6244" marT="62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Verdana" panose="020B0604030504040204" pitchFamily="34" charset="0"/>
                        </a:rPr>
                        <a:t> </a:t>
                      </a:r>
                    </a:p>
                  </a:txBody>
                  <a:tcPr marL="6244" marR="6244" marT="62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Verdana" panose="020B0604030504040204" pitchFamily="34" charset="0"/>
                        </a:rPr>
                        <a:t>Border</a:t>
                      </a:r>
                    </a:p>
                  </a:txBody>
                  <a:tcPr marL="6244" marR="6244" marT="62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Verdana" panose="020B0604030504040204" pitchFamily="34" charset="0"/>
                        </a:rPr>
                        <a:t> </a:t>
                      </a:r>
                    </a:p>
                  </a:txBody>
                  <a:tcPr marL="6244" marR="6244" marT="62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Verdana" panose="020B0604030504040204" pitchFamily="34" charset="0"/>
                        </a:rPr>
                        <a:t> </a:t>
                      </a:r>
                    </a:p>
                  </a:txBody>
                  <a:tcPr marL="6244" marR="6244" marT="62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Verdana" panose="020B0604030504040204" pitchFamily="34" charset="0"/>
                        </a:rPr>
                        <a:t>Rural</a:t>
                      </a:r>
                    </a:p>
                  </a:txBody>
                  <a:tcPr marL="6244" marR="6244" marT="62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Verdana" panose="020B0604030504040204" pitchFamily="34" charset="0"/>
                        </a:rPr>
                        <a:t> </a:t>
                      </a:r>
                    </a:p>
                  </a:txBody>
                  <a:tcPr marL="6244" marR="6244" marT="62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Verdana" panose="020B0604030504040204" pitchFamily="34" charset="0"/>
                        </a:rPr>
                        <a:t> </a:t>
                      </a:r>
                    </a:p>
                  </a:txBody>
                  <a:tcPr marL="6244" marR="6244" marT="62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0423915"/>
                  </a:ext>
                </a:extLst>
              </a:tr>
              <a:tr h="424779">
                <a:tc>
                  <a:txBody>
                    <a:bodyPr/>
                    <a:lstStyle/>
                    <a:p>
                      <a:pPr algn="l" fontAlgn="b"/>
                      <a:r>
                        <a:rPr lang="en-US" sz="1100" b="0" i="0" u="none" strike="noStrike">
                          <a:solidFill>
                            <a:srgbClr val="000000"/>
                          </a:solidFill>
                          <a:effectLst/>
                          <a:latin typeface="Verdana" panose="020B0604030504040204" pitchFamily="34" charset="0"/>
                        </a:rPr>
                        <a:t> </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Verdana" panose="020B0604030504040204" pitchFamily="34" charset="0"/>
                        </a:rPr>
                        <a:t>Cases</a:t>
                      </a:r>
                    </a:p>
                  </a:txBody>
                  <a:tcPr marL="6244" marR="6244" marT="62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Verdana" panose="020B0604030504040204" pitchFamily="34" charset="0"/>
                        </a:rPr>
                        <a:t>%</a:t>
                      </a:r>
                    </a:p>
                  </a:txBody>
                  <a:tcPr marL="6244" marR="6244" marT="62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Verdana" panose="020B0604030504040204" pitchFamily="34" charset="0"/>
                        </a:rPr>
                        <a:t>Rate*</a:t>
                      </a:r>
                    </a:p>
                  </a:txBody>
                  <a:tcPr marL="6244" marR="6244" marT="62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Verdana" panose="020B0604030504040204" pitchFamily="34" charset="0"/>
                        </a:rPr>
                        <a:t>Cases</a:t>
                      </a:r>
                    </a:p>
                  </a:txBody>
                  <a:tcPr marL="6244" marR="6244" marT="62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Verdana" panose="020B0604030504040204" pitchFamily="34" charset="0"/>
                        </a:rPr>
                        <a:t>%</a:t>
                      </a:r>
                    </a:p>
                  </a:txBody>
                  <a:tcPr marL="6244" marR="6244" marT="62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Verdana" panose="020B0604030504040204" pitchFamily="34" charset="0"/>
                        </a:rPr>
                        <a:t>Rate*</a:t>
                      </a:r>
                    </a:p>
                  </a:txBody>
                  <a:tcPr marL="6244" marR="6244" marT="62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Verdana" panose="020B0604030504040204" pitchFamily="34" charset="0"/>
                        </a:rPr>
                        <a:t>Cases</a:t>
                      </a:r>
                    </a:p>
                  </a:txBody>
                  <a:tcPr marL="6244" marR="6244" marT="62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Verdana" panose="020B0604030504040204" pitchFamily="34" charset="0"/>
                        </a:rPr>
                        <a:t>%</a:t>
                      </a:r>
                    </a:p>
                  </a:txBody>
                  <a:tcPr marL="6244" marR="6244" marT="62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Verdana" panose="020B0604030504040204" pitchFamily="34" charset="0"/>
                        </a:rPr>
                        <a:t>Rate*</a:t>
                      </a:r>
                    </a:p>
                  </a:txBody>
                  <a:tcPr marL="6244" marR="6244" marT="62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548051"/>
                  </a:ext>
                </a:extLst>
              </a:tr>
              <a:tr h="424779">
                <a:tc>
                  <a:txBody>
                    <a:bodyPr/>
                    <a:lstStyle/>
                    <a:p>
                      <a:pPr algn="l" fontAlgn="b"/>
                      <a:r>
                        <a:rPr lang="en-US" sz="1100" b="1" i="0" u="none" strike="noStrike">
                          <a:solidFill>
                            <a:srgbClr val="000000"/>
                          </a:solidFill>
                          <a:effectLst/>
                          <a:latin typeface="Verdana" panose="020B0604030504040204" pitchFamily="34" charset="0"/>
                        </a:rPr>
                        <a:t>Total</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Verdana" panose="020B0604030504040204" pitchFamily="34" charset="0"/>
                        </a:rPr>
                        <a:t>84,552</a:t>
                      </a:r>
                    </a:p>
                  </a:txBody>
                  <a:tcPr marL="6244" marR="6244" marT="62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Verdana" panose="020B0604030504040204" pitchFamily="34" charset="0"/>
                        </a:rPr>
                        <a:t>100%</a:t>
                      </a:r>
                    </a:p>
                  </a:txBody>
                  <a:tcPr marL="6244" marR="6244" marT="62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Verdana" panose="020B0604030504040204" pitchFamily="34" charset="0"/>
                        </a:rPr>
                        <a:t>359.7</a:t>
                      </a:r>
                    </a:p>
                  </a:txBody>
                  <a:tcPr marL="6244" marR="6244" marT="62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Verdana" panose="020B0604030504040204" pitchFamily="34" charset="0"/>
                        </a:rPr>
                        <a:t>5,572</a:t>
                      </a:r>
                    </a:p>
                  </a:txBody>
                  <a:tcPr marL="6244" marR="6244" marT="62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Verdana" panose="020B0604030504040204" pitchFamily="34" charset="0"/>
                        </a:rPr>
                        <a:t>100%</a:t>
                      </a:r>
                    </a:p>
                  </a:txBody>
                  <a:tcPr marL="6244" marR="6244" marT="62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Verdana" panose="020B0604030504040204" pitchFamily="34" charset="0"/>
                        </a:rPr>
                        <a:t>201.6</a:t>
                      </a:r>
                    </a:p>
                  </a:txBody>
                  <a:tcPr marL="6244" marR="6244" marT="62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Verdana" panose="020B0604030504040204" pitchFamily="34" charset="0"/>
                        </a:rPr>
                        <a:t>3551</a:t>
                      </a:r>
                    </a:p>
                  </a:txBody>
                  <a:tcPr marL="6244" marR="6244" marT="62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Verdana" panose="020B0604030504040204" pitchFamily="34" charset="0"/>
                        </a:rPr>
                        <a:t>100%</a:t>
                      </a:r>
                    </a:p>
                  </a:txBody>
                  <a:tcPr marL="6244" marR="6244" marT="62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Verdana" panose="020B0604030504040204" pitchFamily="34" charset="0"/>
                        </a:rPr>
                        <a:t>129</a:t>
                      </a:r>
                    </a:p>
                  </a:txBody>
                  <a:tcPr marL="6244" marR="6244" marT="62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24876776"/>
                  </a:ext>
                </a:extLst>
              </a:tr>
              <a:tr h="424779">
                <a:tc>
                  <a:txBody>
                    <a:bodyPr/>
                    <a:lstStyle/>
                    <a:p>
                      <a:pPr algn="l" fontAlgn="b"/>
                      <a:r>
                        <a:rPr lang="en-US" sz="1100" b="1" i="0" u="none" strike="noStrike">
                          <a:solidFill>
                            <a:srgbClr val="000000"/>
                          </a:solidFill>
                          <a:effectLst/>
                          <a:latin typeface="Verdana" panose="020B0604030504040204" pitchFamily="34" charset="0"/>
                        </a:rPr>
                        <a:t>Sex Assigned at Birth</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Verdana" panose="020B0604030504040204" pitchFamily="34" charset="0"/>
                      </a:endParaRP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Verdana" panose="020B0604030504040204" pitchFamily="34" charset="0"/>
                      </a:endParaRP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Verdana" panose="020B0604030504040204" pitchFamily="34" charset="0"/>
                      </a:endParaRP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19947544"/>
                  </a:ext>
                </a:extLst>
              </a:tr>
              <a:tr h="424779">
                <a:tc>
                  <a:txBody>
                    <a:bodyPr/>
                    <a:lstStyle/>
                    <a:p>
                      <a:pPr algn="r" fontAlgn="b"/>
                      <a:r>
                        <a:rPr lang="en-US" sz="1100" b="0" i="0" u="none" strike="noStrike">
                          <a:solidFill>
                            <a:srgbClr val="000000"/>
                          </a:solidFill>
                          <a:effectLst/>
                          <a:latin typeface="Verdana" panose="020B0604030504040204" pitchFamily="34" charset="0"/>
                        </a:rPr>
                        <a:t>Male </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66,328</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78%</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569.5</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4665</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84%</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340.8</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2555</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72%</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182.1</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8153658"/>
                  </a:ext>
                </a:extLst>
              </a:tr>
              <a:tr h="424779">
                <a:tc>
                  <a:txBody>
                    <a:bodyPr/>
                    <a:lstStyle/>
                    <a:p>
                      <a:pPr algn="r" fontAlgn="b"/>
                      <a:r>
                        <a:rPr lang="en-US" sz="1100" b="0" i="0" u="none" strike="noStrike">
                          <a:solidFill>
                            <a:srgbClr val="000000"/>
                          </a:solidFill>
                          <a:effectLst/>
                          <a:latin typeface="Verdana" panose="020B0604030504040204" pitchFamily="34" charset="0"/>
                        </a:rPr>
                        <a:t>Female</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18,224</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22%</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153.6</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907</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16%</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65</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996</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8%</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73.8</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59477496"/>
                  </a:ext>
                </a:extLst>
              </a:tr>
              <a:tr h="424779">
                <a:tc>
                  <a:txBody>
                    <a:bodyPr/>
                    <a:lstStyle/>
                    <a:p>
                      <a:pPr algn="l" fontAlgn="b"/>
                      <a:r>
                        <a:rPr lang="en-US" sz="1100" b="1" i="0" u="none" strike="noStrike">
                          <a:solidFill>
                            <a:srgbClr val="000000"/>
                          </a:solidFill>
                          <a:effectLst/>
                          <a:latin typeface="Verdana" panose="020B0604030504040204" pitchFamily="34" charset="0"/>
                        </a:rPr>
                        <a:t>Race/Ethnicity</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Verdana" panose="020B0604030504040204" pitchFamily="34" charset="0"/>
                      </a:endParaRP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Verdana" panose="020B0604030504040204" pitchFamily="34" charset="0"/>
                      </a:endParaRP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effectLst/>
                        <a:latin typeface="Verdana" panose="020B0604030504040204" pitchFamily="34" charset="0"/>
                      </a:endParaRP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 </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19114690"/>
                  </a:ext>
                </a:extLst>
              </a:tr>
              <a:tr h="424779">
                <a:tc>
                  <a:txBody>
                    <a:bodyPr/>
                    <a:lstStyle/>
                    <a:p>
                      <a:pPr algn="r" fontAlgn="b"/>
                      <a:r>
                        <a:rPr lang="en-US" sz="1100" b="0" i="0" u="none" strike="noStrike">
                          <a:solidFill>
                            <a:srgbClr val="000000"/>
                          </a:solidFill>
                          <a:effectLst/>
                          <a:latin typeface="Verdana" panose="020B0604030504040204" pitchFamily="34" charset="0"/>
                        </a:rPr>
                        <a:t>White</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20769</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25%</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206.6</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321</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6%</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134.6</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1446</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41%</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86.6</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89339113"/>
                  </a:ext>
                </a:extLst>
              </a:tr>
              <a:tr h="424779">
                <a:tc>
                  <a:txBody>
                    <a:bodyPr/>
                    <a:lstStyle/>
                    <a:p>
                      <a:pPr algn="r" fontAlgn="b"/>
                      <a:r>
                        <a:rPr lang="en-US" sz="1100" b="0" i="0" u="none" strike="noStrike">
                          <a:solidFill>
                            <a:srgbClr val="000000"/>
                          </a:solidFill>
                          <a:effectLst/>
                          <a:latin typeface="Verdana" panose="020B0604030504040204" pitchFamily="34" charset="0"/>
                        </a:rPr>
                        <a:t>Black/African American</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33050</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39%</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1022.1</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136</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374.8</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1041</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29%</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448.8</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93479483"/>
                  </a:ext>
                </a:extLst>
              </a:tr>
              <a:tr h="424779">
                <a:tc>
                  <a:txBody>
                    <a:bodyPr/>
                    <a:lstStyle/>
                    <a:p>
                      <a:pPr algn="r" fontAlgn="b"/>
                      <a:r>
                        <a:rPr lang="en-US" sz="1100" b="0" i="0" u="none" strike="noStrike">
                          <a:solidFill>
                            <a:srgbClr val="000000"/>
                          </a:solidFill>
                          <a:effectLst/>
                          <a:latin typeface="Verdana" panose="020B0604030504040204" pitchFamily="34" charset="0"/>
                        </a:rPr>
                        <a:t>Hispanic/Latino</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25860</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31%</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310.9</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5062</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91%</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206.8</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860</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24%</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110.4</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53811595"/>
                  </a:ext>
                </a:extLst>
              </a:tr>
              <a:tr h="424779">
                <a:tc>
                  <a:txBody>
                    <a:bodyPr/>
                    <a:lstStyle/>
                    <a:p>
                      <a:pPr algn="r" fontAlgn="b"/>
                      <a:r>
                        <a:rPr lang="en-US" sz="1100" b="0" i="0" u="none" strike="noStrike">
                          <a:solidFill>
                            <a:srgbClr val="000000"/>
                          </a:solidFill>
                          <a:effectLst/>
                          <a:latin typeface="Verdana" panose="020B0604030504040204" pitchFamily="34" charset="0"/>
                        </a:rPr>
                        <a:t>Other/Multiple Races</a:t>
                      </a:r>
                    </a:p>
                  </a:txBody>
                  <a:tcPr marL="6244" marR="6244" marT="62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4873</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6%</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256</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53</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127</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204</a:t>
                      </a:r>
                    </a:p>
                  </a:txBody>
                  <a:tcPr marL="6244" marR="6244" marT="624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6%</a:t>
                      </a:r>
                    </a:p>
                  </a:txBody>
                  <a:tcPr marL="6244" marR="6244" marT="6244" marB="0" anchor="b">
                    <a:lnL>
                      <a:noFill/>
                    </a:lnL>
                    <a:lnR>
                      <a:noFill/>
                    </a:lnR>
                    <a:lnT>
                      <a:noFill/>
                    </a:lnT>
                    <a:lnB>
                      <a:noFill/>
                    </a:lnB>
                  </a:tcPr>
                </a:tc>
                <a:tc>
                  <a:txBody>
                    <a:bodyPr/>
                    <a:lstStyle/>
                    <a:p>
                      <a:pPr algn="ctr" fontAlgn="b"/>
                      <a:r>
                        <a:rPr lang="en-US" sz="1100" b="0" i="0" u="none" strike="noStrike">
                          <a:solidFill>
                            <a:srgbClr val="000000"/>
                          </a:solidFill>
                          <a:effectLst/>
                          <a:latin typeface="Verdana" panose="020B0604030504040204" pitchFamily="34" charset="0"/>
                        </a:rPr>
                        <a:t>277.9</a:t>
                      </a:r>
                    </a:p>
                  </a:txBody>
                  <a:tcPr marL="6244" marR="6244" marT="624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35921217"/>
                  </a:ext>
                </a:extLst>
              </a:tr>
            </a:tbl>
          </a:graphicData>
        </a:graphic>
      </p:graphicFrame>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012601"/>
            <a:ext cx="3546733" cy="3433160"/>
          </a:xfrm>
        </p:spPr>
        <p:txBody>
          <a:bodyPr/>
          <a:lstStyle/>
          <a:p>
            <a:pPr>
              <a:lnSpc>
                <a:spcPct val="100000"/>
              </a:lnSpc>
              <a:spcBef>
                <a:spcPts val="400"/>
              </a:spcBef>
            </a:pPr>
            <a:r>
              <a:rPr lang="en-US" sz="1600" b="1"/>
              <a:t>Number</a:t>
            </a:r>
            <a:r>
              <a:rPr lang="en-US" sz="1600"/>
              <a:t> of PLWH among Blacks compared to Whites</a:t>
            </a:r>
          </a:p>
          <a:p>
            <a:pPr marL="231775" indent="-231775">
              <a:lnSpc>
                <a:spcPct val="100000"/>
              </a:lnSpc>
              <a:spcBef>
                <a:spcPts val="0"/>
              </a:spcBef>
              <a:buFont typeface="Arial" panose="020B0604020202020204" pitchFamily="34" charset="0"/>
              <a:buChar char="•"/>
            </a:pPr>
            <a:r>
              <a:rPr lang="en-US" sz="1600"/>
              <a:t>Urban: 1.6x</a:t>
            </a:r>
          </a:p>
          <a:p>
            <a:pPr>
              <a:lnSpc>
                <a:spcPct val="100000"/>
              </a:lnSpc>
              <a:spcBef>
                <a:spcPts val="400"/>
              </a:spcBef>
            </a:pPr>
            <a:r>
              <a:rPr lang="en-US" sz="1600" b="1"/>
              <a:t>Number</a:t>
            </a:r>
            <a:r>
              <a:rPr lang="en-US" sz="1600"/>
              <a:t> of PLWH among Hispanics/Latinos compared to Whites</a:t>
            </a:r>
          </a:p>
          <a:p>
            <a:pPr marL="231775" indent="-231775">
              <a:lnSpc>
                <a:spcPct val="100000"/>
              </a:lnSpc>
              <a:spcBef>
                <a:spcPts val="0"/>
              </a:spcBef>
              <a:buFont typeface="Arial" panose="020B0604020202020204" pitchFamily="34" charset="0"/>
              <a:buChar char="•"/>
            </a:pPr>
            <a:r>
              <a:rPr lang="en-US" sz="1600"/>
              <a:t>Urban: 1.2x</a:t>
            </a:r>
          </a:p>
          <a:p>
            <a:pPr marL="231775" indent="-231775">
              <a:lnSpc>
                <a:spcPct val="100000"/>
              </a:lnSpc>
              <a:spcBef>
                <a:spcPts val="0"/>
              </a:spcBef>
              <a:buFont typeface="Arial" panose="020B0604020202020204" pitchFamily="34" charset="0"/>
              <a:buChar char="•"/>
            </a:pPr>
            <a:r>
              <a:rPr lang="en-US" sz="1600"/>
              <a:t>Border: 15.8x</a:t>
            </a:r>
          </a:p>
          <a:p>
            <a:pPr>
              <a:lnSpc>
                <a:spcPct val="100000"/>
              </a:lnSpc>
              <a:spcBef>
                <a:spcPts val="400"/>
              </a:spcBef>
            </a:pPr>
            <a:r>
              <a:rPr lang="en-US" sz="1600" b="1"/>
              <a:t>Rates</a:t>
            </a:r>
            <a:r>
              <a:rPr lang="en-US" sz="1600"/>
              <a:t> among Blacks compared to Whites</a:t>
            </a:r>
          </a:p>
          <a:p>
            <a:pPr marL="231775" indent="-231775">
              <a:lnSpc>
                <a:spcPct val="100000"/>
              </a:lnSpc>
              <a:spcBef>
                <a:spcPts val="0"/>
              </a:spcBef>
              <a:buFont typeface="Arial" panose="020B0604020202020204" pitchFamily="34" charset="0"/>
              <a:buChar char="•"/>
            </a:pPr>
            <a:r>
              <a:rPr lang="en-US" sz="1600"/>
              <a:t>Urban: 4.9x</a:t>
            </a:r>
          </a:p>
          <a:p>
            <a:pPr marL="231775" indent="-231775">
              <a:lnSpc>
                <a:spcPct val="100000"/>
              </a:lnSpc>
              <a:spcBef>
                <a:spcPts val="0"/>
              </a:spcBef>
              <a:buFont typeface="Arial" panose="020B0604020202020204" pitchFamily="34" charset="0"/>
              <a:buChar char="•"/>
            </a:pPr>
            <a:r>
              <a:rPr lang="en-US" sz="1600"/>
              <a:t>Border: 2.8x</a:t>
            </a:r>
          </a:p>
          <a:p>
            <a:pPr marL="231775" indent="-231775">
              <a:lnSpc>
                <a:spcPct val="100000"/>
              </a:lnSpc>
              <a:spcBef>
                <a:spcPts val="0"/>
              </a:spcBef>
              <a:buFont typeface="Arial" panose="020B0604020202020204" pitchFamily="34" charset="0"/>
              <a:buChar char="•"/>
            </a:pPr>
            <a:r>
              <a:rPr lang="en-US" sz="1600"/>
              <a:t>Rural: 5.2x</a:t>
            </a:r>
          </a:p>
          <a:p>
            <a:pPr>
              <a:lnSpc>
                <a:spcPct val="100000"/>
              </a:lnSpc>
              <a:spcBef>
                <a:spcPts val="400"/>
              </a:spcBef>
            </a:pPr>
            <a:r>
              <a:rPr lang="en-US" sz="1600" b="1"/>
              <a:t>Rates</a:t>
            </a:r>
            <a:r>
              <a:rPr lang="en-US" sz="1600"/>
              <a:t> among Hispanics/Latinos compared to Whites</a:t>
            </a:r>
          </a:p>
          <a:p>
            <a:pPr marL="231775" indent="-231775">
              <a:lnSpc>
                <a:spcPct val="100000"/>
              </a:lnSpc>
              <a:spcBef>
                <a:spcPts val="0"/>
              </a:spcBef>
              <a:buFont typeface="Arial" panose="020B0604020202020204" pitchFamily="34" charset="0"/>
              <a:buChar char="•"/>
            </a:pPr>
            <a:r>
              <a:rPr lang="en-US" sz="1600"/>
              <a:t>Urban 1.5x</a:t>
            </a:r>
          </a:p>
          <a:p>
            <a:pPr marL="231775" indent="-231775">
              <a:lnSpc>
                <a:spcPct val="100000"/>
              </a:lnSpc>
              <a:spcBef>
                <a:spcPts val="0"/>
              </a:spcBef>
              <a:buFont typeface="Arial" panose="020B0604020202020204" pitchFamily="34" charset="0"/>
              <a:buChar char="•"/>
            </a:pPr>
            <a:r>
              <a:rPr lang="en-US" sz="1600"/>
              <a:t>Border: 1.5x</a:t>
            </a:r>
          </a:p>
          <a:p>
            <a:pPr marL="231775" indent="-231775">
              <a:lnSpc>
                <a:spcPct val="100000"/>
              </a:lnSpc>
              <a:spcBef>
                <a:spcPts val="0"/>
              </a:spcBef>
              <a:buFont typeface="Arial" panose="020B0604020202020204" pitchFamily="34" charset="0"/>
              <a:buChar char="•"/>
            </a:pPr>
            <a:r>
              <a:rPr lang="en-US" sz="1600"/>
              <a:t>Rural: 1.3x</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778197"/>
            <a:ext cx="4450500" cy="1029337"/>
          </a:xfrm>
        </p:spPr>
        <p:txBody>
          <a:bodyPr/>
          <a:lstStyle/>
          <a:p>
            <a:r>
              <a:rPr lang="en-US"/>
              <a:t>PLWH, Urban/Border/Rural (2019)</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104</a:t>
            </a:fld>
            <a:endParaRPr lang="en-US"/>
          </a:p>
        </p:txBody>
      </p:sp>
      <p:sp>
        <p:nvSpPr>
          <p:cNvPr id="10" name="Rectangle 9">
            <a:extLst>
              <a:ext uri="{FF2B5EF4-FFF2-40B4-BE49-F238E27FC236}">
                <a16:creationId xmlns:a16="http://schemas.microsoft.com/office/drawing/2014/main" id="{874C8DCC-6A19-AE91-F89C-C523904D4CE2}"/>
              </a:ext>
            </a:extLst>
          </p:cNvPr>
          <p:cNvSpPr/>
          <p:nvPr/>
        </p:nvSpPr>
        <p:spPr>
          <a:xfrm>
            <a:off x="6888338" y="4592429"/>
            <a:ext cx="1058458" cy="1676396"/>
          </a:xfrm>
          <a:prstGeom prst="rect">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7ED66E-577E-BD8E-0294-FD44DE8E5547}"/>
              </a:ext>
            </a:extLst>
          </p:cNvPr>
          <p:cNvSpPr/>
          <p:nvPr/>
        </p:nvSpPr>
        <p:spPr>
          <a:xfrm>
            <a:off x="8009390" y="4592428"/>
            <a:ext cx="578430" cy="1676395"/>
          </a:xfrm>
          <a:prstGeom prst="rect">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E7E5AA-E9C1-209F-045E-BB9DA68175FC}"/>
              </a:ext>
            </a:extLst>
          </p:cNvPr>
          <p:cNvSpPr/>
          <p:nvPr/>
        </p:nvSpPr>
        <p:spPr>
          <a:xfrm>
            <a:off x="637953" y="5361904"/>
            <a:ext cx="1531089" cy="803117"/>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095F3C-421A-F50C-09ED-CEA055FA8129}"/>
              </a:ext>
            </a:extLst>
          </p:cNvPr>
          <p:cNvSpPr/>
          <p:nvPr/>
        </p:nvSpPr>
        <p:spPr>
          <a:xfrm>
            <a:off x="8641723" y="4592429"/>
            <a:ext cx="1058458" cy="1676396"/>
          </a:xfrm>
          <a:prstGeom prst="rect">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EB063D-6D8D-ADDD-93A0-98436BC29A0C}"/>
              </a:ext>
            </a:extLst>
          </p:cNvPr>
          <p:cNvSpPr/>
          <p:nvPr/>
        </p:nvSpPr>
        <p:spPr>
          <a:xfrm>
            <a:off x="9762775" y="4592428"/>
            <a:ext cx="521624" cy="1676395"/>
          </a:xfrm>
          <a:prstGeom prst="rect">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8D3AC2-1DFC-40C8-8190-B8B27DA1C384}"/>
              </a:ext>
            </a:extLst>
          </p:cNvPr>
          <p:cNvSpPr/>
          <p:nvPr/>
        </p:nvSpPr>
        <p:spPr>
          <a:xfrm>
            <a:off x="10338546" y="4592429"/>
            <a:ext cx="1058458" cy="1676396"/>
          </a:xfrm>
          <a:prstGeom prst="rect">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03550D-58B5-A247-2ECB-15F087573D19}"/>
              </a:ext>
            </a:extLst>
          </p:cNvPr>
          <p:cNvSpPr/>
          <p:nvPr/>
        </p:nvSpPr>
        <p:spPr>
          <a:xfrm>
            <a:off x="11440744" y="4592428"/>
            <a:ext cx="578430" cy="1676395"/>
          </a:xfrm>
          <a:prstGeom prst="rect">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DC348B9-D27E-B32B-A1D9-587485FD52FA}"/>
              </a:ext>
            </a:extLst>
          </p:cNvPr>
          <p:cNvSpPr/>
          <p:nvPr/>
        </p:nvSpPr>
        <p:spPr>
          <a:xfrm>
            <a:off x="637953" y="4068362"/>
            <a:ext cx="1531089" cy="803117"/>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96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500"/>
                                        <p:tgtEl>
                                          <p:spTgt spid="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500"/>
                                        <p:tgtEl>
                                          <p:spTgt spid="2">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fade">
                                      <p:cBhvr>
                                        <p:cTn id="48" dur="500"/>
                                        <p:tgtEl>
                                          <p:spTgt spid="2">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500"/>
                                        <p:tgtEl>
                                          <p:spTgt spid="2">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1" end="11"/>
                                            </p:txEl>
                                          </p:spTgt>
                                        </p:tgtEl>
                                        <p:attrNameLst>
                                          <p:attrName>style.visibility</p:attrName>
                                        </p:attrNameLst>
                                      </p:cBhvr>
                                      <p:to>
                                        <p:strVal val="visible"/>
                                      </p:to>
                                    </p:set>
                                    <p:animEffect transition="in" filter="fade">
                                      <p:cBhvr>
                                        <p:cTn id="54" dur="500"/>
                                        <p:tgtEl>
                                          <p:spTgt spid="2">
                                            <p:txEl>
                                              <p:pRg st="11" end="1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Effect transition="in" filter="fade">
                                      <p:cBhvr>
                                        <p:cTn id="57" dur="500"/>
                                        <p:tgtEl>
                                          <p:spTgt spid="2">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P spid="9" grpId="0" animBg="1"/>
      <p:bldP spid="13" grpId="0" animBg="1"/>
      <p:bldP spid="14" grpId="0" animBg="1"/>
      <p:bldP spid="15" grpId="0" animBg="1"/>
      <p:bldP spid="1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778197"/>
            <a:ext cx="7727082" cy="1029337"/>
          </a:xfrm>
        </p:spPr>
        <p:txBody>
          <a:bodyPr/>
          <a:lstStyle/>
          <a:p>
            <a:r>
              <a:rPr lang="en-US"/>
              <a:t>Racial/Ethnic Disparities Among PLWH, Texas (2018)</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105</a:t>
            </a:fld>
            <a:endParaRPr lang="en-US"/>
          </a:p>
        </p:txBody>
      </p:sp>
      <p:pic>
        <p:nvPicPr>
          <p:cNvPr id="17" name="Picture 16">
            <a:extLst>
              <a:ext uri="{FF2B5EF4-FFF2-40B4-BE49-F238E27FC236}">
                <a16:creationId xmlns:a16="http://schemas.microsoft.com/office/drawing/2014/main" id="{7B61274E-7EFF-58DC-3E66-ACCB75EE39F8}"/>
              </a:ext>
            </a:extLst>
          </p:cNvPr>
          <p:cNvPicPr>
            <a:picLocks noChangeAspect="1"/>
          </p:cNvPicPr>
          <p:nvPr/>
        </p:nvPicPr>
        <p:blipFill>
          <a:blip r:embed="rId3"/>
          <a:stretch>
            <a:fillRect/>
          </a:stretch>
        </p:blipFill>
        <p:spPr>
          <a:xfrm>
            <a:off x="727745" y="1911884"/>
            <a:ext cx="10556140" cy="4289054"/>
          </a:xfrm>
          <a:prstGeom prst="rect">
            <a:avLst/>
          </a:prstGeom>
        </p:spPr>
      </p:pic>
      <p:pic>
        <p:nvPicPr>
          <p:cNvPr id="18" name="Picture 17">
            <a:extLst>
              <a:ext uri="{FF2B5EF4-FFF2-40B4-BE49-F238E27FC236}">
                <a16:creationId xmlns:a16="http://schemas.microsoft.com/office/drawing/2014/main" id="{6F367129-95CB-259A-D3E8-B004AA2D54AD}"/>
              </a:ext>
            </a:extLst>
          </p:cNvPr>
          <p:cNvPicPr>
            <a:picLocks noChangeAspect="1"/>
          </p:cNvPicPr>
          <p:nvPr/>
        </p:nvPicPr>
        <p:blipFill>
          <a:blip r:embed="rId4"/>
          <a:stretch>
            <a:fillRect/>
          </a:stretch>
        </p:blipFill>
        <p:spPr>
          <a:xfrm>
            <a:off x="9822682" y="6200938"/>
            <a:ext cx="1461203" cy="388201"/>
          </a:xfrm>
          <a:prstGeom prst="rect">
            <a:avLst/>
          </a:prstGeom>
        </p:spPr>
      </p:pic>
      <p:sp>
        <p:nvSpPr>
          <p:cNvPr id="19" name="Rectangle 18">
            <a:extLst>
              <a:ext uri="{FF2B5EF4-FFF2-40B4-BE49-F238E27FC236}">
                <a16:creationId xmlns:a16="http://schemas.microsoft.com/office/drawing/2014/main" id="{041181B2-FF1B-B9F0-58AB-7840C9643AF0}"/>
              </a:ext>
            </a:extLst>
          </p:cNvPr>
          <p:cNvSpPr/>
          <p:nvPr/>
        </p:nvSpPr>
        <p:spPr>
          <a:xfrm>
            <a:off x="4975778" y="5276686"/>
            <a:ext cx="755949" cy="287773"/>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E1D211-4715-49AD-793A-9CAF6C1D5181}"/>
              </a:ext>
            </a:extLst>
          </p:cNvPr>
          <p:cNvSpPr/>
          <p:nvPr/>
        </p:nvSpPr>
        <p:spPr>
          <a:xfrm>
            <a:off x="6113202" y="5522012"/>
            <a:ext cx="755949" cy="287773"/>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A4EDBC-DBBB-64B8-3DD1-455D2E0C7BFF}"/>
              </a:ext>
            </a:extLst>
          </p:cNvPr>
          <p:cNvSpPr/>
          <p:nvPr/>
        </p:nvSpPr>
        <p:spPr>
          <a:xfrm>
            <a:off x="10651749" y="3726666"/>
            <a:ext cx="321052" cy="287773"/>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1161AE-3866-D248-B9E8-5FD9F7CA3F13}"/>
              </a:ext>
            </a:extLst>
          </p:cNvPr>
          <p:cNvSpPr/>
          <p:nvPr/>
        </p:nvSpPr>
        <p:spPr>
          <a:xfrm>
            <a:off x="4819660" y="3748969"/>
            <a:ext cx="655589" cy="287773"/>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20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649B96-B843-8881-F871-814D8A16EF90}"/>
              </a:ext>
            </a:extLst>
          </p:cNvPr>
          <p:cNvSpPr>
            <a:spLocks noGrp="1"/>
          </p:cNvSpPr>
          <p:nvPr>
            <p:ph type="body" sz="half" idx="2"/>
          </p:nvPr>
        </p:nvSpPr>
        <p:spPr>
          <a:xfrm>
            <a:off x="738188" y="2553194"/>
            <a:ext cx="5945416" cy="3040084"/>
          </a:xfrm>
        </p:spPr>
        <p:txBody>
          <a:bodyPr/>
          <a:lstStyle/>
          <a:p>
            <a:r>
              <a:rPr lang="en-US"/>
              <a:t>Who should pick participants in community engagement activities?</a:t>
            </a:r>
          </a:p>
          <a:p>
            <a:endParaRPr lang="en-US"/>
          </a:p>
          <a:p>
            <a:r>
              <a:rPr lang="en-US"/>
              <a:t>People living with or affected by HIV and their families</a:t>
            </a:r>
          </a:p>
          <a:p>
            <a:r>
              <a:rPr lang="en-US"/>
              <a:t>Networks of people living with HIV should pick their representatives</a:t>
            </a:r>
          </a:p>
          <a:p>
            <a:pPr marL="460375" indent="-225425">
              <a:buFont typeface="Arial" panose="020B0604020202020204" pitchFamily="34" charset="0"/>
              <a:buChar char="•"/>
            </a:pPr>
            <a:r>
              <a:rPr lang="en-US"/>
              <a:t>The </a:t>
            </a:r>
            <a:r>
              <a:rPr lang="en-US" err="1"/>
              <a:t>Sero</a:t>
            </a:r>
            <a:r>
              <a:rPr lang="en-US"/>
              <a:t> Project’s </a:t>
            </a:r>
            <a:r>
              <a:rPr lang="en-US">
                <a:hlinkClick r:id="rId3">
                  <a:extLst>
                    <a:ext uri="{A12FA001-AC4F-418D-AE19-62706E023703}">
                      <ahyp:hlinkClr xmlns:ahyp="http://schemas.microsoft.com/office/drawing/2018/hyperlinkcolor" val="tx"/>
                    </a:ext>
                  </a:extLst>
                </a:hlinkClick>
              </a:rPr>
              <a:t>Network Empowerment Project </a:t>
            </a:r>
            <a:r>
              <a:rPr lang="en-US"/>
              <a:t>includes a list of networks in the U.S</a:t>
            </a:r>
          </a:p>
          <a:p>
            <a:endParaRPr lang="en-US"/>
          </a:p>
          <a:p>
            <a:endParaRPr lang="en-US"/>
          </a:p>
        </p:txBody>
      </p:sp>
      <p:sp>
        <p:nvSpPr>
          <p:cNvPr id="3" name="Title 2">
            <a:extLst>
              <a:ext uri="{FF2B5EF4-FFF2-40B4-BE49-F238E27FC236}">
                <a16:creationId xmlns:a16="http://schemas.microsoft.com/office/drawing/2014/main" id="{457FCB0B-56D9-B282-E00A-54B827256853}"/>
              </a:ext>
            </a:extLst>
          </p:cNvPr>
          <p:cNvSpPr>
            <a:spLocks noGrp="1"/>
          </p:cNvSpPr>
          <p:nvPr>
            <p:ph type="title"/>
          </p:nvPr>
        </p:nvSpPr>
        <p:spPr>
          <a:xfrm>
            <a:off x="738187" y="1264722"/>
            <a:ext cx="10556139" cy="1098469"/>
          </a:xfrm>
        </p:spPr>
        <p:txBody>
          <a:bodyPr/>
          <a:lstStyle/>
          <a:p>
            <a:r>
              <a:rPr lang="en-US" sz="2800" b="1" spc="300"/>
              <a:t>COMMUNITY ENGAGEMENT: </a:t>
            </a:r>
            <a:br>
              <a:rPr lang="en-US" sz="2800" b="1" spc="300"/>
            </a:br>
            <a:r>
              <a:rPr lang="en-US"/>
              <a:t>HIV Community Networks</a:t>
            </a:r>
          </a:p>
        </p:txBody>
      </p:sp>
      <p:sp>
        <p:nvSpPr>
          <p:cNvPr id="4" name="Slide Number Placeholder 3">
            <a:extLst>
              <a:ext uri="{FF2B5EF4-FFF2-40B4-BE49-F238E27FC236}">
                <a16:creationId xmlns:a16="http://schemas.microsoft.com/office/drawing/2014/main" id="{8C1165E0-342E-D290-3281-6EB1BAEEA16D}"/>
              </a:ext>
            </a:extLst>
          </p:cNvPr>
          <p:cNvSpPr>
            <a:spLocks noGrp="1"/>
          </p:cNvSpPr>
          <p:nvPr>
            <p:ph type="sldNum" sz="quarter" idx="12"/>
          </p:nvPr>
        </p:nvSpPr>
        <p:spPr/>
        <p:txBody>
          <a:bodyPr/>
          <a:lstStyle/>
          <a:p>
            <a:fld id="{DB15D044-B35F-4A77-B573-9EB4C86BF88C}" type="slidenum">
              <a:rPr lang="en-US" smtClean="0"/>
              <a:pPr/>
              <a:t>106</a:t>
            </a:fld>
            <a:endParaRPr lang="en-US"/>
          </a:p>
        </p:txBody>
      </p:sp>
      <p:pic>
        <p:nvPicPr>
          <p:cNvPr id="6" name="Picture 5" descr="A group of people connected to each other&#10;&#10;Description automatically generated">
            <a:extLst>
              <a:ext uri="{FF2B5EF4-FFF2-40B4-BE49-F238E27FC236}">
                <a16:creationId xmlns:a16="http://schemas.microsoft.com/office/drawing/2014/main" id="{9DBEE303-32AF-63B4-921C-BF49675D0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537" y="889000"/>
            <a:ext cx="5080000" cy="5080000"/>
          </a:xfrm>
          <a:prstGeom prst="rect">
            <a:avLst/>
          </a:prstGeom>
        </p:spPr>
      </p:pic>
    </p:spTree>
    <p:extLst>
      <p:ext uri="{BB962C8B-B14F-4D97-AF65-F5344CB8AC3E}">
        <p14:creationId xmlns:p14="http://schemas.microsoft.com/office/powerpoint/2010/main" val="8937235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A3AA57-4A30-5555-4AA5-777D43A5D726}"/>
              </a:ext>
            </a:extLst>
          </p:cNvPr>
          <p:cNvSpPr/>
          <p:nvPr/>
        </p:nvSpPr>
        <p:spPr>
          <a:xfrm>
            <a:off x="7361319" y="1264722"/>
            <a:ext cx="1136513" cy="113651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E0F1E9-DEAE-B022-DC55-689A1A7F2678}"/>
              </a:ext>
            </a:extLst>
          </p:cNvPr>
          <p:cNvSpPr/>
          <p:nvPr/>
        </p:nvSpPr>
        <p:spPr>
          <a:xfrm>
            <a:off x="9508488" y="4176931"/>
            <a:ext cx="2196446" cy="2196446"/>
          </a:xfrm>
          <a:prstGeom prst="ellipse">
            <a:avLst/>
          </a:prstGeom>
          <a:gradFill>
            <a:gsLst>
              <a:gs pos="0">
                <a:schemeClr val="tx2">
                  <a:alpha val="38000"/>
                </a:schemeClr>
              </a:gs>
              <a:gs pos="100000">
                <a:schemeClr val="accent2">
                  <a:alpha val="84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9649B96-B843-8881-F871-814D8A16EF90}"/>
              </a:ext>
            </a:extLst>
          </p:cNvPr>
          <p:cNvSpPr>
            <a:spLocks noGrp="1"/>
          </p:cNvSpPr>
          <p:nvPr>
            <p:ph type="body" sz="half" idx="2"/>
          </p:nvPr>
        </p:nvSpPr>
        <p:spPr>
          <a:xfrm>
            <a:off x="738188" y="2553194"/>
            <a:ext cx="5945416" cy="3040084"/>
          </a:xfrm>
        </p:spPr>
        <p:txBody>
          <a:bodyPr/>
          <a:lstStyle/>
          <a:p>
            <a:pPr>
              <a:lnSpc>
                <a:spcPct val="100000"/>
              </a:lnSpc>
            </a:pPr>
            <a:r>
              <a:rPr lang="en-US"/>
              <a:t>Input sought at the beginning and throughout program development, rollout, and evaluation</a:t>
            </a:r>
          </a:p>
          <a:p>
            <a:pPr marL="460375" indent="-225425">
              <a:lnSpc>
                <a:spcPct val="100000"/>
              </a:lnSpc>
              <a:spcBef>
                <a:spcPts val="400"/>
              </a:spcBef>
              <a:buFont typeface="Arial" panose="020B0604020202020204" pitchFamily="34" charset="0"/>
              <a:buChar char="•"/>
            </a:pPr>
            <a:r>
              <a:rPr lang="en-US" sz="1800"/>
              <a:t>Engagement: implies an ongoing activity</a:t>
            </a:r>
          </a:p>
          <a:p>
            <a:pPr marL="460375" indent="-225425">
              <a:lnSpc>
                <a:spcPct val="100000"/>
              </a:lnSpc>
              <a:spcBef>
                <a:spcPts val="400"/>
              </a:spcBef>
              <a:buFont typeface="Arial" panose="020B0604020202020204" pitchFamily="34" charset="0"/>
              <a:buChar char="•"/>
            </a:pPr>
            <a:r>
              <a:rPr lang="en-US" sz="1800"/>
              <a:t>Promote an active listening process</a:t>
            </a:r>
          </a:p>
          <a:p>
            <a:pPr>
              <a:lnSpc>
                <a:spcPct val="100000"/>
              </a:lnSpc>
            </a:pPr>
            <a:r>
              <a:rPr lang="en-US"/>
              <a:t>More effective and faster program implementation</a:t>
            </a:r>
          </a:p>
          <a:p>
            <a:pPr>
              <a:lnSpc>
                <a:spcPct val="100000"/>
              </a:lnSpc>
            </a:pPr>
            <a:r>
              <a:rPr lang="en-US"/>
              <a:t>More comprehensive insight into the benefits and risks of the program</a:t>
            </a:r>
          </a:p>
          <a:p>
            <a:pPr>
              <a:lnSpc>
                <a:spcPct val="100000"/>
              </a:lnSpc>
            </a:pPr>
            <a:r>
              <a:rPr lang="en-US"/>
              <a:t>Strengthens understanding of health department and community roles and responsibilities</a:t>
            </a:r>
          </a:p>
        </p:txBody>
      </p:sp>
      <p:sp>
        <p:nvSpPr>
          <p:cNvPr id="3" name="Title 2">
            <a:extLst>
              <a:ext uri="{FF2B5EF4-FFF2-40B4-BE49-F238E27FC236}">
                <a16:creationId xmlns:a16="http://schemas.microsoft.com/office/drawing/2014/main" id="{457FCB0B-56D9-B282-E00A-54B827256853}"/>
              </a:ext>
            </a:extLst>
          </p:cNvPr>
          <p:cNvSpPr>
            <a:spLocks noGrp="1"/>
          </p:cNvSpPr>
          <p:nvPr>
            <p:ph type="title"/>
          </p:nvPr>
        </p:nvSpPr>
        <p:spPr>
          <a:xfrm>
            <a:off x="738187" y="1264722"/>
            <a:ext cx="10556139" cy="1098469"/>
          </a:xfrm>
        </p:spPr>
        <p:txBody>
          <a:bodyPr/>
          <a:lstStyle/>
          <a:p>
            <a:r>
              <a:rPr lang="en-US" sz="2800" b="1" spc="300"/>
              <a:t>COMMUNITY ENGAGEMENT: </a:t>
            </a:r>
            <a:br>
              <a:rPr lang="en-US" sz="2800" b="1" spc="300"/>
            </a:br>
            <a:r>
              <a:rPr lang="en-US"/>
              <a:t>Process and Benefits </a:t>
            </a:r>
          </a:p>
        </p:txBody>
      </p:sp>
      <p:sp>
        <p:nvSpPr>
          <p:cNvPr id="4" name="Slide Number Placeholder 3">
            <a:extLst>
              <a:ext uri="{FF2B5EF4-FFF2-40B4-BE49-F238E27FC236}">
                <a16:creationId xmlns:a16="http://schemas.microsoft.com/office/drawing/2014/main" id="{8C1165E0-342E-D290-3281-6EB1BAEEA16D}"/>
              </a:ext>
            </a:extLst>
          </p:cNvPr>
          <p:cNvSpPr>
            <a:spLocks noGrp="1"/>
          </p:cNvSpPr>
          <p:nvPr>
            <p:ph type="sldNum" sz="quarter" idx="12"/>
          </p:nvPr>
        </p:nvSpPr>
        <p:spPr/>
        <p:txBody>
          <a:bodyPr/>
          <a:lstStyle/>
          <a:p>
            <a:fld id="{DB15D044-B35F-4A77-B573-9EB4C86BF88C}" type="slidenum">
              <a:rPr lang="en-US" smtClean="0"/>
              <a:pPr/>
              <a:t>107</a:t>
            </a:fld>
            <a:endParaRPr lang="en-US"/>
          </a:p>
        </p:txBody>
      </p:sp>
      <p:pic>
        <p:nvPicPr>
          <p:cNvPr id="6" name="Picture 5">
            <a:extLst>
              <a:ext uri="{FF2B5EF4-FFF2-40B4-BE49-F238E27FC236}">
                <a16:creationId xmlns:a16="http://schemas.microsoft.com/office/drawing/2014/main" id="{9DBEE303-32AF-63B4-921C-BF49675D0AFD}"/>
              </a:ext>
            </a:extLst>
          </p:cNvPr>
          <p:cNvPicPr>
            <a:picLocks noChangeAspect="1"/>
          </p:cNvPicPr>
          <p:nvPr/>
        </p:nvPicPr>
        <p:blipFill rotWithShape="1">
          <a:blip r:embed="rId3">
            <a:extLst>
              <a:ext uri="{28A0092B-C50C-407E-A947-70E740481C1C}">
                <a14:useLocalDpi xmlns:a14="http://schemas.microsoft.com/office/drawing/2010/main" val="0"/>
              </a:ext>
            </a:extLst>
          </a:blip>
          <a:srcRect l="16648" r="24156" b="7396"/>
          <a:stretch/>
        </p:blipFill>
        <p:spPr>
          <a:xfrm>
            <a:off x="7824247" y="889000"/>
            <a:ext cx="3007151" cy="4704278"/>
          </a:xfrm>
          <a:prstGeom prst="rect">
            <a:avLst/>
          </a:prstGeom>
        </p:spPr>
      </p:pic>
      <p:sp>
        <p:nvSpPr>
          <p:cNvPr id="7" name="Oval 6">
            <a:extLst>
              <a:ext uri="{FF2B5EF4-FFF2-40B4-BE49-F238E27FC236}">
                <a16:creationId xmlns:a16="http://schemas.microsoft.com/office/drawing/2014/main" id="{A26701AF-0A70-93B1-0EA9-6BC6CB61D787}"/>
              </a:ext>
            </a:extLst>
          </p:cNvPr>
          <p:cNvSpPr/>
          <p:nvPr/>
        </p:nvSpPr>
        <p:spPr>
          <a:xfrm>
            <a:off x="10543298" y="3918610"/>
            <a:ext cx="576200" cy="576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77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012601"/>
            <a:ext cx="7604534" cy="3433160"/>
          </a:xfrm>
        </p:spPr>
        <p:txBody>
          <a:bodyPr vert="horz" lIns="0" tIns="45720" rIns="91440" bIns="45720" rtlCol="0" anchor="t">
            <a:noAutofit/>
          </a:bodyPr>
          <a:lstStyle/>
          <a:p>
            <a:pPr marL="342900" indent="-342900">
              <a:buChar char="•"/>
            </a:pPr>
            <a:r>
              <a:rPr lang="en-US"/>
              <a:t>Health Department had community meeting to obtain support prior to applying for demonstration project (CDC PS17-1711)</a:t>
            </a:r>
          </a:p>
          <a:p>
            <a:pPr marL="342900" indent="-342900">
              <a:buChar char="•"/>
            </a:pPr>
            <a:r>
              <a:rPr lang="en-US">
                <a:latin typeface="Corbel"/>
                <a:cs typeface="Arial"/>
              </a:rPr>
              <a:t>Texas worked with the HIV Syndicate to implement Project </a:t>
            </a:r>
            <a:r>
              <a:rPr lang="en-US" err="1">
                <a:latin typeface="Corbel"/>
                <a:cs typeface="Arial"/>
              </a:rPr>
              <a:t>Conectate</a:t>
            </a:r>
            <a:r>
              <a:rPr lang="en-US">
                <a:latin typeface="Corbel"/>
                <a:cs typeface="Arial"/>
              </a:rPr>
              <a:t> (CDC PS17-1711)</a:t>
            </a:r>
          </a:p>
          <a:p>
            <a:pPr marL="342900" indent="-342900">
              <a:buChar char="•"/>
            </a:pPr>
            <a:r>
              <a:rPr lang="en-US"/>
              <a:t>Held community forum specific to cluster detection and response (September 2017)</a:t>
            </a:r>
          </a:p>
          <a:p>
            <a:pPr marL="342900" indent="-342900">
              <a:buChar char="•"/>
            </a:pPr>
            <a:r>
              <a:rPr lang="en-US"/>
              <a:t>Multiple presentations to planning groups</a:t>
            </a:r>
          </a:p>
          <a:p>
            <a:pPr marL="342900" indent="-342900">
              <a:buChar char="•"/>
            </a:pPr>
            <a:r>
              <a:rPr lang="en-US"/>
              <a:t>Created materials for provider and community distribution to raise awareness of cluster detection and response</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778197"/>
            <a:ext cx="7604534" cy="1029337"/>
          </a:xfrm>
        </p:spPr>
        <p:txBody>
          <a:bodyPr/>
          <a:lstStyle/>
          <a:p>
            <a:r>
              <a:rPr lang="en-US" sz="2800" b="1" spc="300"/>
              <a:t>COMMUNITY ENGAGEMENT PROCESS: </a:t>
            </a:r>
            <a:r>
              <a:rPr lang="en-US"/>
              <a:t>[presenting jurisdiction]</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108</a:t>
            </a:fld>
            <a:endParaRPr lang="en-US"/>
          </a:p>
        </p:txBody>
      </p:sp>
      <p:pic>
        <p:nvPicPr>
          <p:cNvPr id="7" name="Picture 6" descr="A blue and black logo&#10;&#10;Description automatically generated">
            <a:extLst>
              <a:ext uri="{FF2B5EF4-FFF2-40B4-BE49-F238E27FC236}">
                <a16:creationId xmlns:a16="http://schemas.microsoft.com/office/drawing/2014/main" id="{E5FE0F13-F345-87A2-8EA2-F1DDA4340A10}"/>
              </a:ext>
            </a:extLst>
          </p:cNvPr>
          <p:cNvPicPr>
            <a:picLocks noChangeAspect="1"/>
          </p:cNvPicPr>
          <p:nvPr/>
        </p:nvPicPr>
        <p:blipFill rotWithShape="1">
          <a:blip r:embed="rId3">
            <a:extLst>
              <a:ext uri="{28A0092B-C50C-407E-A947-70E740481C1C}">
                <a14:useLocalDpi xmlns:a14="http://schemas.microsoft.com/office/drawing/2010/main" val="0"/>
              </a:ext>
            </a:extLst>
          </a:blip>
          <a:srcRect l="25382" t="24624" r="26184" b="26387"/>
          <a:stretch/>
        </p:blipFill>
        <p:spPr>
          <a:xfrm>
            <a:off x="9259290" y="174661"/>
            <a:ext cx="2194522" cy="2219747"/>
          </a:xfrm>
          <a:prstGeom prst="rect">
            <a:avLst/>
          </a:prstGeom>
        </p:spPr>
      </p:pic>
    </p:spTree>
    <p:extLst>
      <p:ext uri="{BB962C8B-B14F-4D97-AF65-F5344CB8AC3E}">
        <p14:creationId xmlns:p14="http://schemas.microsoft.com/office/powerpoint/2010/main" val="8249422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A3AA57-4A30-5555-4AA5-777D43A5D726}"/>
              </a:ext>
            </a:extLst>
          </p:cNvPr>
          <p:cNvSpPr/>
          <p:nvPr/>
        </p:nvSpPr>
        <p:spPr>
          <a:xfrm>
            <a:off x="7714922" y="1264722"/>
            <a:ext cx="1136513" cy="113651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E0F1E9-DEAE-B022-DC55-689A1A7F2678}"/>
              </a:ext>
            </a:extLst>
          </p:cNvPr>
          <p:cNvSpPr/>
          <p:nvPr/>
        </p:nvSpPr>
        <p:spPr>
          <a:xfrm>
            <a:off x="9862091" y="4176931"/>
            <a:ext cx="2196446" cy="2196446"/>
          </a:xfrm>
          <a:prstGeom prst="ellipse">
            <a:avLst/>
          </a:prstGeom>
          <a:gradFill>
            <a:gsLst>
              <a:gs pos="0">
                <a:schemeClr val="tx2">
                  <a:alpha val="38000"/>
                </a:schemeClr>
              </a:gs>
              <a:gs pos="100000">
                <a:schemeClr val="accent2">
                  <a:alpha val="84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9649B96-B843-8881-F871-814D8A16EF90}"/>
              </a:ext>
            </a:extLst>
          </p:cNvPr>
          <p:cNvSpPr>
            <a:spLocks noGrp="1"/>
          </p:cNvSpPr>
          <p:nvPr>
            <p:ph type="body" sz="half" idx="2"/>
          </p:nvPr>
        </p:nvSpPr>
        <p:spPr>
          <a:xfrm>
            <a:off x="738187" y="1767555"/>
            <a:ext cx="6623131" cy="3040084"/>
          </a:xfrm>
        </p:spPr>
        <p:txBody>
          <a:bodyPr/>
          <a:lstStyle/>
          <a:p>
            <a:pPr>
              <a:lnSpc>
                <a:spcPct val="100000"/>
              </a:lnSpc>
            </a:pPr>
            <a:r>
              <a:rPr lang="en-US"/>
              <a:t>More effectively prevent transmission by focusing prevention resources where they are most needed</a:t>
            </a:r>
          </a:p>
          <a:p>
            <a:pPr>
              <a:lnSpc>
                <a:spcPct val="100000"/>
              </a:lnSpc>
            </a:pPr>
            <a:r>
              <a:rPr lang="en-US"/>
              <a:t>More quickly diagnose HIV and bring people into care</a:t>
            </a:r>
          </a:p>
          <a:p>
            <a:pPr>
              <a:lnSpc>
                <a:spcPct val="100000"/>
              </a:lnSpc>
            </a:pPr>
            <a:r>
              <a:rPr lang="en-US"/>
              <a:t>Potential to more effectively and efficiently target existing core services to people who are part of a network of rapid transmission:</a:t>
            </a:r>
          </a:p>
          <a:p>
            <a:pPr marL="347663" indent="-225425">
              <a:lnSpc>
                <a:spcPct val="100000"/>
              </a:lnSpc>
              <a:spcBef>
                <a:spcPts val="400"/>
              </a:spcBef>
              <a:buFont typeface="Arial" panose="020B0604020202020204" pitchFamily="34" charset="0"/>
              <a:buChar char="•"/>
            </a:pPr>
            <a:r>
              <a:rPr lang="en-US"/>
              <a:t>HIV testing, including venue-based</a:t>
            </a:r>
          </a:p>
          <a:p>
            <a:pPr marL="347663" indent="-225425">
              <a:lnSpc>
                <a:spcPct val="100000"/>
              </a:lnSpc>
              <a:spcBef>
                <a:spcPts val="400"/>
              </a:spcBef>
              <a:buFont typeface="Arial" panose="020B0604020202020204" pitchFamily="34" charset="0"/>
              <a:buChar char="•"/>
            </a:pPr>
            <a:r>
              <a:rPr lang="en-US"/>
              <a:t>Partner services</a:t>
            </a:r>
          </a:p>
          <a:p>
            <a:pPr marL="347663" indent="-225425">
              <a:lnSpc>
                <a:spcPct val="100000"/>
              </a:lnSpc>
              <a:spcBef>
                <a:spcPts val="400"/>
              </a:spcBef>
              <a:buFont typeface="Arial" panose="020B0604020202020204" pitchFamily="34" charset="0"/>
              <a:buChar char="•"/>
            </a:pPr>
            <a:r>
              <a:rPr lang="en-US"/>
              <a:t>Linkage and re-linkage to HIV medical care</a:t>
            </a:r>
          </a:p>
          <a:p>
            <a:pPr marL="347663" indent="-225425">
              <a:lnSpc>
                <a:spcPct val="100000"/>
              </a:lnSpc>
              <a:spcBef>
                <a:spcPts val="400"/>
              </a:spcBef>
              <a:buFont typeface="Arial" panose="020B0604020202020204" pitchFamily="34" charset="0"/>
              <a:buChar char="•"/>
            </a:pPr>
            <a:r>
              <a:rPr lang="en-US" err="1"/>
              <a:t>PrEP</a:t>
            </a:r>
            <a:r>
              <a:rPr lang="en-US"/>
              <a:t> referral</a:t>
            </a:r>
          </a:p>
          <a:p>
            <a:pPr>
              <a:lnSpc>
                <a:spcPct val="100000"/>
              </a:lnSpc>
            </a:pPr>
            <a:r>
              <a:rPr lang="en-US"/>
              <a:t>Health departments report that most people welcome the support for linkage to testing, care and other support services</a:t>
            </a:r>
          </a:p>
        </p:txBody>
      </p:sp>
      <p:sp>
        <p:nvSpPr>
          <p:cNvPr id="3" name="Title 2">
            <a:extLst>
              <a:ext uri="{FF2B5EF4-FFF2-40B4-BE49-F238E27FC236}">
                <a16:creationId xmlns:a16="http://schemas.microsoft.com/office/drawing/2014/main" id="{457FCB0B-56D9-B282-E00A-54B827256853}"/>
              </a:ext>
            </a:extLst>
          </p:cNvPr>
          <p:cNvSpPr>
            <a:spLocks noGrp="1"/>
          </p:cNvSpPr>
          <p:nvPr>
            <p:ph type="title"/>
          </p:nvPr>
        </p:nvSpPr>
        <p:spPr>
          <a:xfrm>
            <a:off x="738187" y="678239"/>
            <a:ext cx="10556139" cy="1098469"/>
          </a:xfrm>
        </p:spPr>
        <p:txBody>
          <a:bodyPr/>
          <a:lstStyle/>
          <a:p>
            <a:r>
              <a:rPr lang="en-US" sz="2800" b="1" spc="300"/>
              <a:t>CLUSTER RESPONSE: </a:t>
            </a:r>
            <a:br>
              <a:rPr lang="en-US" sz="2800" b="1" spc="300"/>
            </a:br>
            <a:r>
              <a:rPr lang="en-US"/>
              <a:t>Potential Benefits</a:t>
            </a:r>
          </a:p>
        </p:txBody>
      </p:sp>
      <p:sp>
        <p:nvSpPr>
          <p:cNvPr id="4" name="Slide Number Placeholder 3">
            <a:extLst>
              <a:ext uri="{FF2B5EF4-FFF2-40B4-BE49-F238E27FC236}">
                <a16:creationId xmlns:a16="http://schemas.microsoft.com/office/drawing/2014/main" id="{8C1165E0-342E-D290-3281-6EB1BAEEA16D}"/>
              </a:ext>
            </a:extLst>
          </p:cNvPr>
          <p:cNvSpPr>
            <a:spLocks noGrp="1"/>
          </p:cNvSpPr>
          <p:nvPr>
            <p:ph type="sldNum" sz="quarter" idx="12"/>
          </p:nvPr>
        </p:nvSpPr>
        <p:spPr/>
        <p:txBody>
          <a:bodyPr/>
          <a:lstStyle/>
          <a:p>
            <a:fld id="{DB15D044-B35F-4A77-B573-9EB4C86BF88C}" type="slidenum">
              <a:rPr lang="en-US" smtClean="0"/>
              <a:pPr/>
              <a:t>109</a:t>
            </a:fld>
            <a:endParaRPr lang="en-US"/>
          </a:p>
        </p:txBody>
      </p:sp>
      <p:pic>
        <p:nvPicPr>
          <p:cNvPr id="6" name="Picture 5">
            <a:extLst>
              <a:ext uri="{FF2B5EF4-FFF2-40B4-BE49-F238E27FC236}">
                <a16:creationId xmlns:a16="http://schemas.microsoft.com/office/drawing/2014/main" id="{9DBEE303-32AF-63B4-921C-BF49675D0AFD}"/>
              </a:ext>
            </a:extLst>
          </p:cNvPr>
          <p:cNvPicPr>
            <a:picLocks noChangeAspect="1"/>
          </p:cNvPicPr>
          <p:nvPr/>
        </p:nvPicPr>
        <p:blipFill rotWithShape="1">
          <a:blip r:embed="rId3">
            <a:extLst>
              <a:ext uri="{28A0092B-C50C-407E-A947-70E740481C1C}">
                <a14:useLocalDpi xmlns:a14="http://schemas.microsoft.com/office/drawing/2010/main" val="0"/>
              </a:ext>
            </a:extLst>
          </a:blip>
          <a:srcRect l="16648" r="24156" b="7396"/>
          <a:stretch/>
        </p:blipFill>
        <p:spPr>
          <a:xfrm>
            <a:off x="8177850" y="889000"/>
            <a:ext cx="3007151" cy="4704278"/>
          </a:xfrm>
          <a:prstGeom prst="rect">
            <a:avLst/>
          </a:prstGeom>
        </p:spPr>
      </p:pic>
      <p:sp>
        <p:nvSpPr>
          <p:cNvPr id="7" name="Oval 6">
            <a:extLst>
              <a:ext uri="{FF2B5EF4-FFF2-40B4-BE49-F238E27FC236}">
                <a16:creationId xmlns:a16="http://schemas.microsoft.com/office/drawing/2014/main" id="{A26701AF-0A70-93B1-0EA9-6BC6CB61D787}"/>
              </a:ext>
            </a:extLst>
          </p:cNvPr>
          <p:cNvSpPr/>
          <p:nvPr/>
        </p:nvSpPr>
        <p:spPr>
          <a:xfrm>
            <a:off x="10896901" y="3918610"/>
            <a:ext cx="576200" cy="576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20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B41CB-550D-0510-CF4E-13D5E2D5AF5D}"/>
              </a:ext>
            </a:extLst>
          </p:cNvPr>
          <p:cNvSpPr/>
          <p:nvPr/>
        </p:nvSpPr>
        <p:spPr>
          <a:xfrm>
            <a:off x="4394201" y="0"/>
            <a:ext cx="782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EC092176-420A-FF7E-B4F1-B7AF2CD9AD13}"/>
              </a:ext>
            </a:extLst>
          </p:cNvPr>
          <p:cNvSpPr>
            <a:spLocks noGrp="1"/>
          </p:cNvSpPr>
          <p:nvPr>
            <p:ph type="body" sz="half" idx="2"/>
          </p:nvPr>
        </p:nvSpPr>
        <p:spPr>
          <a:xfrm>
            <a:off x="4715932" y="1185742"/>
            <a:ext cx="7112001" cy="4486515"/>
          </a:xfrm>
        </p:spPr>
        <p:txBody>
          <a:bodyPr vert="horz" lIns="0" tIns="45720" rIns="91440" bIns="45720" rtlCol="0" anchor="t">
            <a:noAutofit/>
          </a:bodyPr>
          <a:lstStyle/>
          <a:p>
            <a:r>
              <a:rPr lang="en-US">
                <a:solidFill>
                  <a:schemeClr val="tx2"/>
                </a:solidFill>
              </a:rPr>
              <a:t>Public health surveillance is the systematic and ongoing assessment of the health of a community, including timely</a:t>
            </a:r>
            <a:endParaRPr lang="en-US"/>
          </a:p>
          <a:p>
            <a:pPr marL="406400" indent="-228600">
              <a:spcBef>
                <a:spcPts val="400"/>
              </a:spcBef>
              <a:buChar char="•"/>
            </a:pPr>
            <a:r>
              <a:rPr lang="en-US" sz="1800">
                <a:solidFill>
                  <a:schemeClr val="tx2"/>
                </a:solidFill>
              </a:rPr>
              <a:t>Collection</a:t>
            </a:r>
          </a:p>
          <a:p>
            <a:pPr marL="406400" indent="-228600">
              <a:spcBef>
                <a:spcPts val="400"/>
              </a:spcBef>
              <a:buChar char="•"/>
            </a:pPr>
            <a:r>
              <a:rPr lang="en-US" sz="1800">
                <a:solidFill>
                  <a:schemeClr val="tx2"/>
                </a:solidFill>
              </a:rPr>
              <a:t>Analysis</a:t>
            </a:r>
          </a:p>
          <a:p>
            <a:pPr marL="406400" indent="-228600">
              <a:spcBef>
                <a:spcPts val="400"/>
              </a:spcBef>
              <a:buChar char="•"/>
            </a:pPr>
            <a:r>
              <a:rPr lang="en-US" sz="1800">
                <a:solidFill>
                  <a:schemeClr val="tx2"/>
                </a:solidFill>
              </a:rPr>
              <a:t>Interpretation</a:t>
            </a:r>
          </a:p>
          <a:p>
            <a:pPr marL="406400" indent="-228600">
              <a:spcBef>
                <a:spcPts val="400"/>
              </a:spcBef>
              <a:buChar char="•"/>
            </a:pPr>
            <a:r>
              <a:rPr lang="en-US" sz="1800">
                <a:solidFill>
                  <a:schemeClr val="tx2"/>
                </a:solidFill>
                <a:latin typeface="Corbel"/>
                <a:cs typeface="Arial"/>
              </a:rPr>
              <a:t>Dissemination and subsequent use of the data for public health purposes</a:t>
            </a:r>
          </a:p>
          <a:p>
            <a:pPr marL="406400" indent="-228600">
              <a:spcBef>
                <a:spcPts val="400"/>
              </a:spcBef>
              <a:buChar char="•"/>
            </a:pPr>
            <a:r>
              <a:rPr lang="en-US" sz="1800">
                <a:solidFill>
                  <a:schemeClr val="tx2"/>
                </a:solidFill>
              </a:rPr>
              <a:t>Examples include notifying contacts, providing referrals to care or services</a:t>
            </a:r>
          </a:p>
          <a:p>
            <a:r>
              <a:rPr lang="en-US">
                <a:solidFill>
                  <a:schemeClr val="tx2"/>
                </a:solidFill>
              </a:rPr>
              <a:t>Case reporting is the most common type of disease surveillance</a:t>
            </a:r>
          </a:p>
          <a:p>
            <a:r>
              <a:rPr lang="en-US">
                <a:solidFill>
                  <a:schemeClr val="tx2"/>
                </a:solidFill>
              </a:rPr>
              <a:t>Population-based</a:t>
            </a:r>
          </a:p>
          <a:p>
            <a:pPr marL="406400" indent="-228600">
              <a:spcBef>
                <a:spcPts val="400"/>
              </a:spcBef>
              <a:buChar char="•"/>
            </a:pPr>
            <a:r>
              <a:rPr lang="en-US" sz="1800">
                <a:solidFill>
                  <a:schemeClr val="tx2"/>
                </a:solidFill>
              </a:rPr>
              <a:t>Not research </a:t>
            </a:r>
          </a:p>
          <a:p>
            <a:pPr marL="406400" indent="-228600">
              <a:spcBef>
                <a:spcPts val="400"/>
              </a:spcBef>
              <a:buChar char="•"/>
            </a:pPr>
            <a:r>
              <a:rPr lang="en-US" sz="1800">
                <a:solidFill>
                  <a:schemeClr val="tx2"/>
                </a:solidFill>
              </a:rPr>
              <a:t>Not a consent-based process</a:t>
            </a:r>
          </a:p>
        </p:txBody>
      </p:sp>
      <p:sp>
        <p:nvSpPr>
          <p:cNvPr id="3" name="Title 2">
            <a:extLst>
              <a:ext uri="{FF2B5EF4-FFF2-40B4-BE49-F238E27FC236}">
                <a16:creationId xmlns:a16="http://schemas.microsoft.com/office/drawing/2014/main" id="{BB781C5B-E981-9640-0D59-06026F1A0911}"/>
              </a:ext>
            </a:extLst>
          </p:cNvPr>
          <p:cNvSpPr>
            <a:spLocks noGrp="1"/>
          </p:cNvSpPr>
          <p:nvPr>
            <p:ph type="title"/>
          </p:nvPr>
        </p:nvSpPr>
        <p:spPr>
          <a:xfrm>
            <a:off x="768668" y="1185742"/>
            <a:ext cx="3405399" cy="1590914"/>
          </a:xfrm>
        </p:spPr>
        <p:txBody>
          <a:bodyPr/>
          <a:lstStyle/>
          <a:p>
            <a:r>
              <a:rPr lang="en-US"/>
              <a:t>Public Health Surveillance: Definition</a:t>
            </a:r>
          </a:p>
        </p:txBody>
      </p:sp>
      <p:sp>
        <p:nvSpPr>
          <p:cNvPr id="4" name="Slide Number Placeholder 3">
            <a:extLst>
              <a:ext uri="{FF2B5EF4-FFF2-40B4-BE49-F238E27FC236}">
                <a16:creationId xmlns:a16="http://schemas.microsoft.com/office/drawing/2014/main" id="{5DE27851-7381-B9FC-9EF4-AB1E7BB73D6F}"/>
              </a:ext>
            </a:extLst>
          </p:cNvPr>
          <p:cNvSpPr>
            <a:spLocks noGrp="1"/>
          </p:cNvSpPr>
          <p:nvPr>
            <p:ph type="sldNum" sz="quarter" idx="12"/>
          </p:nvPr>
        </p:nvSpPr>
        <p:spPr/>
        <p:txBody>
          <a:bodyPr/>
          <a:lstStyle/>
          <a:p>
            <a:fld id="{DB15D044-B35F-4A77-B573-9EB4C86BF88C}" type="slidenum">
              <a:rPr lang="en-US" smtClean="0"/>
              <a:pPr/>
              <a:t>11</a:t>
            </a:fld>
            <a:endParaRPr lang="en-US"/>
          </a:p>
        </p:txBody>
      </p:sp>
      <p:sp>
        <p:nvSpPr>
          <p:cNvPr id="6" name="Text Box 4">
            <a:extLst>
              <a:ext uri="{FF2B5EF4-FFF2-40B4-BE49-F238E27FC236}">
                <a16:creationId xmlns:a16="http://schemas.microsoft.com/office/drawing/2014/main" id="{84EB50AF-B56E-EB06-9DD0-A424AAF228AC}"/>
              </a:ext>
            </a:extLst>
          </p:cNvPr>
          <p:cNvSpPr txBox="1">
            <a:spLocks noChangeArrowheads="1"/>
          </p:cNvSpPr>
          <p:nvPr/>
        </p:nvSpPr>
        <p:spPr bwMode="auto">
          <a:xfrm>
            <a:off x="4715932" y="6149389"/>
            <a:ext cx="7306734"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rbel" panose="020B0503020204020204" pitchFamily="34" charset="0"/>
              </a:rPr>
              <a:t>Based 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a:ln>
                  <a:noFill/>
                </a:ln>
                <a:solidFill>
                  <a:prstClr val="black"/>
                </a:solidFill>
                <a:effectLst/>
                <a:uLnTx/>
                <a:uFillTx/>
                <a:latin typeface="Corbel" panose="020B0503020204020204" pitchFamily="34" charset="0"/>
              </a:rPr>
              <a:t>Teutsch, SM and Churchill, RE. Principles and Practice of Public Health Surveillance. Oxford University Press 1994</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a:ln>
                  <a:noFill/>
                </a:ln>
                <a:solidFill>
                  <a:prstClr val="black"/>
                </a:solidFill>
                <a:effectLst/>
                <a:uLnTx/>
                <a:uFillTx/>
                <a:latin typeface="Corbel" panose="020B0503020204020204" pitchFamily="34" charset="0"/>
              </a:rPr>
              <a:t>Glynn KM and Backer LC . Collecting Public Health Surveillance Data, Creating a Surveillance System; Chapter 4 in Lee LM, Teutsch SM, Thacker SB and St. Louis ME. Principles and Practice of Public Health Surveillance. Oxford University Press 2010</a:t>
            </a:r>
          </a:p>
        </p:txBody>
      </p:sp>
    </p:spTree>
    <p:extLst>
      <p:ext uri="{BB962C8B-B14F-4D97-AF65-F5344CB8AC3E}">
        <p14:creationId xmlns:p14="http://schemas.microsoft.com/office/powerpoint/2010/main" val="13821157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444CAC5-D1B8-F293-C996-3A835143ECA7}"/>
              </a:ext>
            </a:extLst>
          </p:cNvPr>
          <p:cNvSpPr txBox="1">
            <a:spLocks/>
          </p:cNvSpPr>
          <p:nvPr/>
        </p:nvSpPr>
        <p:spPr>
          <a:xfrm>
            <a:off x="728761" y="1055268"/>
            <a:ext cx="1945635"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3800" b="1" spc="300">
                <a:solidFill>
                  <a:schemeClr val="accent1">
                    <a:alpha val="26000"/>
                  </a:schemeClr>
                </a:solidFill>
                <a:latin typeface="Georgia" panose="02040502050405020303" pitchFamily="18" charset="0"/>
              </a:rPr>
              <a:t>“</a:t>
            </a:r>
          </a:p>
        </p:txBody>
      </p:sp>
      <p:sp>
        <p:nvSpPr>
          <p:cNvPr id="3" name="Title 2">
            <a:extLst>
              <a:ext uri="{FF2B5EF4-FFF2-40B4-BE49-F238E27FC236}">
                <a16:creationId xmlns:a16="http://schemas.microsoft.com/office/drawing/2014/main" id="{EC1E3E78-5BF4-A876-87A9-05AC0D694597}"/>
              </a:ext>
            </a:extLst>
          </p:cNvPr>
          <p:cNvSpPr>
            <a:spLocks noGrp="1"/>
          </p:cNvSpPr>
          <p:nvPr>
            <p:ph type="title"/>
          </p:nvPr>
        </p:nvSpPr>
        <p:spPr/>
        <p:txBody>
          <a:bodyPr/>
          <a:lstStyle/>
          <a:p>
            <a:pPr algn="ctr"/>
            <a:r>
              <a:rPr lang="en-US" sz="2800" b="1" spc="300"/>
              <a:t>HD EXPERIENCE:</a:t>
            </a:r>
            <a:br>
              <a:rPr lang="en-US" sz="2800"/>
            </a:br>
            <a:r>
              <a:rPr lang="en-US"/>
              <a:t>Incorporating Community Input</a:t>
            </a:r>
          </a:p>
        </p:txBody>
      </p:sp>
      <p:sp>
        <p:nvSpPr>
          <p:cNvPr id="4" name="Slide Number Placeholder 3">
            <a:extLst>
              <a:ext uri="{FF2B5EF4-FFF2-40B4-BE49-F238E27FC236}">
                <a16:creationId xmlns:a16="http://schemas.microsoft.com/office/drawing/2014/main" id="{76A6A2F2-A413-CAD6-FEB4-9EC2ED5B9162}"/>
              </a:ext>
            </a:extLst>
          </p:cNvPr>
          <p:cNvSpPr>
            <a:spLocks noGrp="1"/>
          </p:cNvSpPr>
          <p:nvPr>
            <p:ph type="sldNum" sz="quarter" idx="12"/>
          </p:nvPr>
        </p:nvSpPr>
        <p:spPr/>
        <p:txBody>
          <a:bodyPr/>
          <a:lstStyle/>
          <a:p>
            <a:fld id="{DB15D044-B35F-4A77-B573-9EB4C86BF88C}" type="slidenum">
              <a:rPr lang="en-US" smtClean="0"/>
              <a:pPr/>
              <a:t>110</a:t>
            </a:fld>
            <a:endParaRPr lang="en-US"/>
          </a:p>
        </p:txBody>
      </p:sp>
      <p:sp>
        <p:nvSpPr>
          <p:cNvPr id="5" name="Text Placeholder 2">
            <a:extLst>
              <a:ext uri="{FF2B5EF4-FFF2-40B4-BE49-F238E27FC236}">
                <a16:creationId xmlns:a16="http://schemas.microsoft.com/office/drawing/2014/main" id="{C85CF04F-F02E-C17A-C576-13626F85B0DC}"/>
              </a:ext>
            </a:extLst>
          </p:cNvPr>
          <p:cNvSpPr txBox="1">
            <a:spLocks/>
          </p:cNvSpPr>
          <p:nvPr/>
        </p:nvSpPr>
        <p:spPr>
          <a:xfrm>
            <a:off x="1222036" y="2054645"/>
            <a:ext cx="9981674" cy="2748709"/>
          </a:xfrm>
          <a:prstGeom prst="rect">
            <a:avLst/>
          </a:prstGeom>
        </p:spPr>
        <p:txBody>
          <a:bodyPr vert="horz" lIns="0" tIns="45720" rIns="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1113" marR="457200">
              <a:lnSpc>
                <a:spcPct val="100000"/>
              </a:lnSpc>
              <a:spcBef>
                <a:spcPts val="0"/>
              </a:spcBef>
              <a:spcAft>
                <a:spcPts val="1200"/>
              </a:spcAft>
            </a:pPr>
            <a:r>
              <a:rPr lang="en-US" sz="1900">
                <a:ea typeface="Calibri" panose="020F0502020204030204" pitchFamily="34" charset="0"/>
                <a:cs typeface="Calibri Light" panose="020F0302020204030204" pitchFamily="34" charset="0"/>
              </a:rPr>
              <a:t>“…our initial plan (as DPH) was to deploy a mobile testing van to a location near homeless camps, where we had epidemiologic evidence [people living with HIV] and at-risk individuals linked to the cluster resided. We learned from our stakeholder engagements that deployment of an unfamiliar medical van to that location would actually be likely to frighten those individuals and drive them ‘underground.’ </a:t>
            </a:r>
          </a:p>
          <a:p>
            <a:pPr marL="11113" marR="457200">
              <a:lnSpc>
                <a:spcPct val="100000"/>
              </a:lnSpc>
              <a:spcBef>
                <a:spcPts val="0"/>
              </a:spcBef>
              <a:spcAft>
                <a:spcPts val="1200"/>
              </a:spcAft>
            </a:pPr>
            <a:r>
              <a:rPr lang="en-US" sz="1900">
                <a:ea typeface="Calibri" panose="020F0502020204030204" pitchFamily="34" charset="0"/>
                <a:cs typeface="Calibri Light" panose="020F0302020204030204" pitchFamily="34" charset="0"/>
              </a:rPr>
              <a:t>As a result, we worked with an existing, trusted team of outreach workers, who allowed DPH and testing and linkage staff to accompany them to engage individuals directly. This proved highly successful and word quickly spread that new staff in the area could be trusted. </a:t>
            </a:r>
          </a:p>
          <a:p>
            <a:pPr marL="11113" marR="457200">
              <a:lnSpc>
                <a:spcPct val="100000"/>
              </a:lnSpc>
              <a:spcBef>
                <a:spcPts val="0"/>
              </a:spcBef>
              <a:spcAft>
                <a:spcPts val="1200"/>
              </a:spcAft>
            </a:pPr>
            <a:r>
              <a:rPr lang="en-US" sz="1900">
                <a:ea typeface="Calibri" panose="020F0502020204030204" pitchFamily="34" charset="0"/>
                <a:cs typeface="Calibri Light" panose="020F0302020204030204" pitchFamily="34" charset="0"/>
              </a:rPr>
              <a:t>The hard part here is, in an outbreak, the instinct is to move quickly, but in truth it is far more beneficial to plan in advance as much as possible and check in with community experts first before deploying any interventions.”</a:t>
            </a:r>
          </a:p>
        </p:txBody>
      </p:sp>
      <p:sp>
        <p:nvSpPr>
          <p:cNvPr id="11" name="TextBox 10">
            <a:extLst>
              <a:ext uri="{FF2B5EF4-FFF2-40B4-BE49-F238E27FC236}">
                <a16:creationId xmlns:a16="http://schemas.microsoft.com/office/drawing/2014/main" id="{1AD7C7C5-A72A-3301-CEBC-245539EFF88C}"/>
              </a:ext>
            </a:extLst>
          </p:cNvPr>
          <p:cNvSpPr txBox="1"/>
          <p:nvPr/>
        </p:nvSpPr>
        <p:spPr>
          <a:xfrm>
            <a:off x="2967269" y="5823083"/>
            <a:ext cx="6097978" cy="338554"/>
          </a:xfrm>
          <a:prstGeom prst="rect">
            <a:avLst/>
          </a:prstGeom>
          <a:noFill/>
        </p:spPr>
        <p:txBody>
          <a:bodyPr wrap="square">
            <a:spAutoFit/>
          </a:bodyPr>
          <a:lstStyle/>
          <a:p>
            <a:pPr marL="11113" marR="457200" algn="ctr">
              <a:lnSpc>
                <a:spcPct val="100000"/>
              </a:lnSpc>
              <a:spcBef>
                <a:spcPts val="0"/>
              </a:spcBef>
            </a:pPr>
            <a:r>
              <a:rPr lang="en-US" sz="1600">
                <a:solidFill>
                  <a:schemeClr val="tx2"/>
                </a:solidFill>
                <a:ea typeface="Calibri" panose="020F0502020204030204" pitchFamily="34" charset="0"/>
                <a:cs typeface="Calibri Light" panose="020F0302020204030204" pitchFamily="34" charset="0"/>
              </a:rPr>
              <a:t>—HIGH PREVALENCE STATE  </a:t>
            </a:r>
          </a:p>
        </p:txBody>
      </p:sp>
      <p:sp>
        <p:nvSpPr>
          <p:cNvPr id="13" name="Title 2">
            <a:extLst>
              <a:ext uri="{FF2B5EF4-FFF2-40B4-BE49-F238E27FC236}">
                <a16:creationId xmlns:a16="http://schemas.microsoft.com/office/drawing/2014/main" id="{80DABDFF-1A64-D656-2B01-296AC9B6F257}"/>
              </a:ext>
            </a:extLst>
          </p:cNvPr>
          <p:cNvSpPr txBox="1">
            <a:spLocks/>
          </p:cNvSpPr>
          <p:nvPr/>
        </p:nvSpPr>
        <p:spPr>
          <a:xfrm rot="10800000">
            <a:off x="9192086" y="4274822"/>
            <a:ext cx="1945635"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3800" b="1" spc="300">
                <a:solidFill>
                  <a:schemeClr val="accent1">
                    <a:alpha val="26000"/>
                  </a:schemeClr>
                </a:solidFill>
                <a:latin typeface="Georgia" panose="02040502050405020303" pitchFamily="18" charset="0"/>
              </a:rPr>
              <a:t>“</a:t>
            </a:r>
          </a:p>
        </p:txBody>
      </p:sp>
    </p:spTree>
    <p:extLst>
      <p:ext uri="{BB962C8B-B14F-4D97-AF65-F5344CB8AC3E}">
        <p14:creationId xmlns:p14="http://schemas.microsoft.com/office/powerpoint/2010/main" val="280408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A3AA57-4A30-5555-4AA5-777D43A5D726}"/>
              </a:ext>
            </a:extLst>
          </p:cNvPr>
          <p:cNvSpPr/>
          <p:nvPr/>
        </p:nvSpPr>
        <p:spPr>
          <a:xfrm>
            <a:off x="8302655" y="1852710"/>
            <a:ext cx="1281712" cy="128171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E0F1E9-DEAE-B022-DC55-689A1A7F2678}"/>
              </a:ext>
            </a:extLst>
          </p:cNvPr>
          <p:cNvSpPr/>
          <p:nvPr/>
        </p:nvSpPr>
        <p:spPr>
          <a:xfrm>
            <a:off x="9995554" y="3897865"/>
            <a:ext cx="2196446" cy="2196446"/>
          </a:xfrm>
          <a:prstGeom prst="ellipse">
            <a:avLst/>
          </a:prstGeom>
          <a:gradFill>
            <a:gsLst>
              <a:gs pos="0">
                <a:schemeClr val="tx2">
                  <a:alpha val="38000"/>
                </a:schemeClr>
              </a:gs>
              <a:gs pos="100000">
                <a:schemeClr val="accent2">
                  <a:alpha val="84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9649B96-B843-8881-F871-814D8A16EF90}"/>
              </a:ext>
            </a:extLst>
          </p:cNvPr>
          <p:cNvSpPr>
            <a:spLocks noGrp="1"/>
          </p:cNvSpPr>
          <p:nvPr>
            <p:ph type="body" sz="half" idx="2"/>
          </p:nvPr>
        </p:nvSpPr>
        <p:spPr>
          <a:xfrm>
            <a:off x="738187" y="2201188"/>
            <a:ext cx="6623131" cy="3040084"/>
          </a:xfrm>
        </p:spPr>
        <p:txBody>
          <a:bodyPr/>
          <a:lstStyle/>
          <a:p>
            <a:pPr marL="228600" indent="-228600">
              <a:lnSpc>
                <a:spcPct val="100000"/>
              </a:lnSpc>
              <a:buFont typeface="Arial" panose="020B0604020202020204" pitchFamily="34" charset="0"/>
              <a:buChar char="•"/>
            </a:pPr>
            <a:r>
              <a:rPr lang="en-US"/>
              <a:t>If done without community support could lead to resentment and avoidance of health department staff and programs</a:t>
            </a:r>
          </a:p>
          <a:p>
            <a:pPr marL="228600" indent="-228600">
              <a:lnSpc>
                <a:spcPct val="100000"/>
              </a:lnSpc>
              <a:buFont typeface="Arial" panose="020B0604020202020204" pitchFamily="34" charset="0"/>
              <a:buChar char="•"/>
            </a:pPr>
            <a:r>
              <a:rPr lang="en-US"/>
              <a:t>Increased stigmatization of groups or people associated with those groups</a:t>
            </a:r>
          </a:p>
          <a:p>
            <a:pPr marL="228600" indent="-228600">
              <a:lnSpc>
                <a:spcPct val="100000"/>
              </a:lnSpc>
              <a:buFont typeface="Arial" panose="020B0604020202020204" pitchFamily="34" charset="0"/>
              <a:buChar char="•"/>
            </a:pPr>
            <a:r>
              <a:rPr lang="en-US"/>
              <a:t>Criminalization of PLWH</a:t>
            </a:r>
          </a:p>
          <a:p>
            <a:pPr marL="458788" indent="-230188">
              <a:lnSpc>
                <a:spcPct val="100000"/>
              </a:lnSpc>
              <a:spcBef>
                <a:spcPts val="0"/>
              </a:spcBef>
              <a:buFont typeface="Arial" panose="020B0604020202020204" pitchFamily="34" charset="0"/>
              <a:buChar char="•"/>
            </a:pPr>
            <a:r>
              <a:rPr lang="en-US" sz="1800" i="1"/>
              <a:t>Possibility of surveillance information being subpoenaed</a:t>
            </a:r>
          </a:p>
          <a:p>
            <a:pPr marL="228600" indent="-228600">
              <a:lnSpc>
                <a:spcPct val="100000"/>
              </a:lnSpc>
              <a:buFont typeface="Arial" panose="020B0604020202020204" pitchFamily="34" charset="0"/>
              <a:buChar char="•"/>
            </a:pPr>
            <a:r>
              <a:rPr lang="en-US"/>
              <a:t>Additional harm among those most vulnerable: people of color, LGBTQ youth, transgender persons</a:t>
            </a:r>
          </a:p>
        </p:txBody>
      </p:sp>
      <p:sp>
        <p:nvSpPr>
          <p:cNvPr id="3" name="Title 2">
            <a:extLst>
              <a:ext uri="{FF2B5EF4-FFF2-40B4-BE49-F238E27FC236}">
                <a16:creationId xmlns:a16="http://schemas.microsoft.com/office/drawing/2014/main" id="{457FCB0B-56D9-B282-E00A-54B827256853}"/>
              </a:ext>
            </a:extLst>
          </p:cNvPr>
          <p:cNvSpPr>
            <a:spLocks noGrp="1"/>
          </p:cNvSpPr>
          <p:nvPr>
            <p:ph type="title"/>
          </p:nvPr>
        </p:nvSpPr>
        <p:spPr>
          <a:xfrm>
            <a:off x="738187" y="1111872"/>
            <a:ext cx="10556139" cy="1098469"/>
          </a:xfrm>
        </p:spPr>
        <p:txBody>
          <a:bodyPr/>
          <a:lstStyle/>
          <a:p>
            <a:r>
              <a:rPr lang="en-US" sz="2800" b="1" u="sng" spc="300">
                <a:latin typeface="Corbel"/>
                <a:cs typeface="Arial"/>
              </a:rPr>
              <a:t>CLUSTER RESPONSE:</a:t>
            </a:r>
            <a:r>
              <a:rPr lang="en-US" sz="2800" b="1" spc="300">
                <a:latin typeface="Corbel"/>
                <a:cs typeface="Arial"/>
              </a:rPr>
              <a:t> </a:t>
            </a:r>
            <a:br>
              <a:rPr lang="en-US" sz="2800" b="1" spc="300"/>
            </a:br>
            <a:r>
              <a:rPr lang="en-US">
                <a:latin typeface="Corbel"/>
                <a:cs typeface="Arial"/>
              </a:rPr>
              <a:t>Potential Harms</a:t>
            </a:r>
          </a:p>
        </p:txBody>
      </p:sp>
      <p:sp>
        <p:nvSpPr>
          <p:cNvPr id="4" name="Slide Number Placeholder 3">
            <a:extLst>
              <a:ext uri="{FF2B5EF4-FFF2-40B4-BE49-F238E27FC236}">
                <a16:creationId xmlns:a16="http://schemas.microsoft.com/office/drawing/2014/main" id="{8C1165E0-342E-D290-3281-6EB1BAEEA16D}"/>
              </a:ext>
            </a:extLst>
          </p:cNvPr>
          <p:cNvSpPr>
            <a:spLocks noGrp="1"/>
          </p:cNvSpPr>
          <p:nvPr>
            <p:ph type="sldNum" sz="quarter" idx="12"/>
          </p:nvPr>
        </p:nvSpPr>
        <p:spPr/>
        <p:txBody>
          <a:bodyPr/>
          <a:lstStyle/>
          <a:p>
            <a:fld id="{DB15D044-B35F-4A77-B573-9EB4C86BF88C}" type="slidenum">
              <a:rPr lang="en-US" smtClean="0"/>
              <a:pPr/>
              <a:t>111</a:t>
            </a:fld>
            <a:endParaRPr lang="en-US"/>
          </a:p>
        </p:txBody>
      </p:sp>
      <p:pic>
        <p:nvPicPr>
          <p:cNvPr id="6" name="Picture 5">
            <a:extLst>
              <a:ext uri="{FF2B5EF4-FFF2-40B4-BE49-F238E27FC236}">
                <a16:creationId xmlns:a16="http://schemas.microsoft.com/office/drawing/2014/main" id="{9DBEE303-32AF-63B4-921C-BF49675D0AFD}"/>
              </a:ext>
            </a:extLst>
          </p:cNvPr>
          <p:cNvPicPr>
            <a:picLocks noChangeAspect="1"/>
          </p:cNvPicPr>
          <p:nvPr/>
        </p:nvPicPr>
        <p:blipFill rotWithShape="1">
          <a:blip r:embed="rId3">
            <a:extLst>
              <a:ext uri="{28A0092B-C50C-407E-A947-70E740481C1C}">
                <a14:useLocalDpi xmlns:a14="http://schemas.microsoft.com/office/drawing/2010/main" val="0"/>
              </a:ext>
            </a:extLst>
          </a:blip>
          <a:srcRect l="18038" t="23385" r="18038" b="24158"/>
          <a:stretch/>
        </p:blipFill>
        <p:spPr>
          <a:xfrm>
            <a:off x="7714922" y="1768465"/>
            <a:ext cx="3738891" cy="3068186"/>
          </a:xfrm>
          <a:prstGeom prst="rect">
            <a:avLst/>
          </a:prstGeom>
        </p:spPr>
      </p:pic>
      <p:sp>
        <p:nvSpPr>
          <p:cNvPr id="7" name="Oval 6">
            <a:extLst>
              <a:ext uri="{FF2B5EF4-FFF2-40B4-BE49-F238E27FC236}">
                <a16:creationId xmlns:a16="http://schemas.microsoft.com/office/drawing/2014/main" id="{A26701AF-0A70-93B1-0EA9-6BC6CB61D787}"/>
              </a:ext>
            </a:extLst>
          </p:cNvPr>
          <p:cNvSpPr/>
          <p:nvPr/>
        </p:nvSpPr>
        <p:spPr>
          <a:xfrm>
            <a:off x="10669421" y="3609765"/>
            <a:ext cx="576200" cy="576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08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86409-83DA-1AFA-35E3-22BF459233C6}"/>
              </a:ext>
            </a:extLst>
          </p:cNvPr>
          <p:cNvSpPr>
            <a:spLocks noGrp="1"/>
          </p:cNvSpPr>
          <p:nvPr>
            <p:ph type="body" sz="half" idx="2"/>
          </p:nvPr>
        </p:nvSpPr>
        <p:spPr>
          <a:xfrm>
            <a:off x="768668" y="1736378"/>
            <a:ext cx="6305900" cy="3433160"/>
          </a:xfrm>
        </p:spPr>
        <p:txBody>
          <a:bodyPr/>
          <a:lstStyle/>
          <a:p>
            <a:pPr marL="228600" indent="-228600">
              <a:lnSpc>
                <a:spcPct val="100000"/>
              </a:lnSpc>
              <a:buFont typeface="Arial" panose="020B0604020202020204" pitchFamily="34" charset="0"/>
              <a:buChar char="•"/>
            </a:pPr>
            <a:r>
              <a:rPr lang="en-US"/>
              <a:t>Concerns about consent </a:t>
            </a:r>
          </a:p>
          <a:p>
            <a:pPr marL="228600" indent="-228600">
              <a:lnSpc>
                <a:spcPct val="100000"/>
              </a:lnSpc>
              <a:buFont typeface="Arial" panose="020B0604020202020204" pitchFamily="34" charset="0"/>
              <a:buChar char="•"/>
            </a:pPr>
            <a:r>
              <a:rPr lang="en-US"/>
              <a:t>Increased mistrust between community members especially in communities of color, and the medical and public health communities</a:t>
            </a:r>
          </a:p>
          <a:p>
            <a:pPr marL="228600" indent="-228600">
              <a:lnSpc>
                <a:spcPct val="100000"/>
              </a:lnSpc>
              <a:buFont typeface="Arial" panose="020B0604020202020204" pitchFamily="34" charset="0"/>
              <a:buChar char="•"/>
            </a:pPr>
            <a:r>
              <a:rPr lang="en-US"/>
              <a:t>Concern that information from cluster investigations could be used to prosecute PLWH</a:t>
            </a:r>
          </a:p>
          <a:p>
            <a:pPr marL="228600" indent="-228600">
              <a:lnSpc>
                <a:spcPct val="100000"/>
              </a:lnSpc>
              <a:buFont typeface="Arial" panose="020B0604020202020204" pitchFamily="34" charset="0"/>
              <a:buChar char="•"/>
            </a:pPr>
            <a:r>
              <a:rPr lang="en-US"/>
              <a:t>Laws and practices not consistent with current science</a:t>
            </a:r>
          </a:p>
          <a:p>
            <a:pPr marL="514350" indent="-285750">
              <a:lnSpc>
                <a:spcPct val="100000"/>
              </a:lnSpc>
              <a:spcBef>
                <a:spcPts val="400"/>
              </a:spcBef>
              <a:buFont typeface="Arial" panose="020B0604020202020204" pitchFamily="34" charset="0"/>
              <a:buChar char="•"/>
            </a:pPr>
            <a:r>
              <a:rPr lang="en-US" sz="1800"/>
              <a:t>HIV-specific criminalization statutes</a:t>
            </a:r>
          </a:p>
          <a:p>
            <a:pPr marL="514350" indent="-285750">
              <a:lnSpc>
                <a:spcPct val="100000"/>
              </a:lnSpc>
              <a:spcBef>
                <a:spcPts val="400"/>
              </a:spcBef>
              <a:buFont typeface="Arial" panose="020B0604020202020204" pitchFamily="34" charset="0"/>
              <a:buChar char="•"/>
            </a:pPr>
            <a:r>
              <a:rPr lang="en-US" sz="1800"/>
              <a:t>Using HIV status to enhance sentencing even in the absence of HIV-specific laws</a:t>
            </a:r>
          </a:p>
          <a:p>
            <a:pPr marL="514350" indent="-285750">
              <a:lnSpc>
                <a:spcPct val="100000"/>
              </a:lnSpc>
              <a:spcBef>
                <a:spcPts val="400"/>
              </a:spcBef>
              <a:buFont typeface="Arial" panose="020B0604020202020204" pitchFamily="34" charset="0"/>
              <a:buChar char="•"/>
            </a:pPr>
            <a:r>
              <a:rPr lang="en-US" sz="1800"/>
              <a:t>For more information see: </a:t>
            </a:r>
            <a:r>
              <a:rPr lang="en-US" sz="1800">
                <a:hlinkClick r:id="rId3">
                  <a:extLst>
                    <a:ext uri="{A12FA001-AC4F-418D-AE19-62706E023703}">
                      <ahyp:hlinkClr xmlns:ahyp="http://schemas.microsoft.com/office/drawing/2018/hyperlinkcolor" val="tx"/>
                    </a:ext>
                  </a:extLst>
                </a:hlinkClick>
              </a:rPr>
              <a:t>https://</a:t>
            </a:r>
            <a:r>
              <a:rPr lang="en-US" sz="1800" err="1">
                <a:hlinkClick r:id="rId3">
                  <a:extLst>
                    <a:ext uri="{A12FA001-AC4F-418D-AE19-62706E023703}">
                      <ahyp:hlinkClr xmlns:ahyp="http://schemas.microsoft.com/office/drawing/2018/hyperlinkcolor" val="tx"/>
                    </a:ext>
                  </a:extLst>
                </a:hlinkClick>
              </a:rPr>
              <a:t>www.cdc.gov</a:t>
            </a:r>
            <a:r>
              <a:rPr lang="en-US" sz="1800">
                <a:hlinkClick r:id="rId3">
                  <a:extLst>
                    <a:ext uri="{A12FA001-AC4F-418D-AE19-62706E023703}">
                      <ahyp:hlinkClr xmlns:ahyp="http://schemas.microsoft.com/office/drawing/2018/hyperlinkcolor" val="tx"/>
                    </a:ext>
                  </a:extLst>
                </a:hlinkClick>
              </a:rPr>
              <a:t>/</a:t>
            </a:r>
            <a:r>
              <a:rPr lang="en-US" sz="1800" err="1">
                <a:hlinkClick r:id="rId3">
                  <a:extLst>
                    <a:ext uri="{A12FA001-AC4F-418D-AE19-62706E023703}">
                      <ahyp:hlinkClr xmlns:ahyp="http://schemas.microsoft.com/office/drawing/2018/hyperlinkcolor" val="tx"/>
                    </a:ext>
                  </a:extLst>
                </a:hlinkClick>
              </a:rPr>
              <a:t>hiv</a:t>
            </a:r>
            <a:r>
              <a:rPr lang="en-US" sz="1800">
                <a:hlinkClick r:id="rId3">
                  <a:extLst>
                    <a:ext uri="{A12FA001-AC4F-418D-AE19-62706E023703}">
                      <ahyp:hlinkClr xmlns:ahyp="http://schemas.microsoft.com/office/drawing/2018/hyperlinkcolor" val="tx"/>
                    </a:ext>
                  </a:extLst>
                </a:hlinkClick>
              </a:rPr>
              <a:t>/policies/law/states/</a:t>
            </a:r>
            <a:r>
              <a:rPr lang="en-US" sz="1800" err="1">
                <a:hlinkClick r:id="rId3">
                  <a:extLst>
                    <a:ext uri="{A12FA001-AC4F-418D-AE19-62706E023703}">
                      <ahyp:hlinkClr xmlns:ahyp="http://schemas.microsoft.com/office/drawing/2018/hyperlinkcolor" val="tx"/>
                    </a:ext>
                  </a:extLst>
                </a:hlinkClick>
              </a:rPr>
              <a:t>exposure.html</a:t>
            </a:r>
            <a:r>
              <a:rPr lang="en-US" sz="1800">
                <a:hlinkClick r:id="rId3">
                  <a:extLst>
                    <a:ext uri="{A12FA001-AC4F-418D-AE19-62706E023703}">
                      <ahyp:hlinkClr xmlns:ahyp="http://schemas.microsoft.com/office/drawing/2018/hyperlinkcolor" val="tx"/>
                    </a:ext>
                  </a:extLst>
                </a:hlinkClick>
              </a:rPr>
              <a:t> </a:t>
            </a:r>
            <a:endParaRPr lang="en-US"/>
          </a:p>
        </p:txBody>
      </p:sp>
      <p:sp>
        <p:nvSpPr>
          <p:cNvPr id="3" name="Title 2">
            <a:extLst>
              <a:ext uri="{FF2B5EF4-FFF2-40B4-BE49-F238E27FC236}">
                <a16:creationId xmlns:a16="http://schemas.microsoft.com/office/drawing/2014/main" id="{4BD3859F-7DB1-F449-B756-29761031520A}"/>
              </a:ext>
            </a:extLst>
          </p:cNvPr>
          <p:cNvSpPr>
            <a:spLocks noGrp="1"/>
          </p:cNvSpPr>
          <p:nvPr>
            <p:ph type="title"/>
          </p:nvPr>
        </p:nvSpPr>
        <p:spPr>
          <a:xfrm>
            <a:off x="768668" y="834504"/>
            <a:ext cx="10556140" cy="853958"/>
          </a:xfrm>
        </p:spPr>
        <p:txBody>
          <a:bodyPr/>
          <a:lstStyle/>
          <a:p>
            <a:r>
              <a:rPr lang="en-US" sz="2800" b="1" u="sng" spc="300">
                <a:latin typeface="Corbel"/>
                <a:cs typeface="Arial"/>
              </a:rPr>
              <a:t>COMMUNITY CONCERNS:</a:t>
            </a:r>
            <a:r>
              <a:rPr lang="en-US" sz="2800" b="1" spc="300">
                <a:latin typeface="Corbel"/>
                <a:cs typeface="Arial"/>
              </a:rPr>
              <a:t> </a:t>
            </a:r>
            <a:br>
              <a:rPr lang="en-US" sz="2800" b="1" spc="300"/>
            </a:br>
            <a:r>
              <a:rPr lang="en-US">
                <a:latin typeface="Corbel"/>
                <a:cs typeface="Arial"/>
              </a:rPr>
              <a:t>Distrust</a:t>
            </a:r>
          </a:p>
        </p:txBody>
      </p:sp>
      <p:sp>
        <p:nvSpPr>
          <p:cNvPr id="4" name="Slide Number Placeholder 3">
            <a:extLst>
              <a:ext uri="{FF2B5EF4-FFF2-40B4-BE49-F238E27FC236}">
                <a16:creationId xmlns:a16="http://schemas.microsoft.com/office/drawing/2014/main" id="{267657BA-70DF-2814-EFC4-EAA86F95E1AE}"/>
              </a:ext>
            </a:extLst>
          </p:cNvPr>
          <p:cNvSpPr>
            <a:spLocks noGrp="1"/>
          </p:cNvSpPr>
          <p:nvPr>
            <p:ph type="sldNum" sz="quarter" idx="12"/>
          </p:nvPr>
        </p:nvSpPr>
        <p:spPr/>
        <p:txBody>
          <a:bodyPr/>
          <a:lstStyle/>
          <a:p>
            <a:fld id="{DB15D044-B35F-4A77-B573-9EB4C86BF88C}" type="slidenum">
              <a:rPr lang="en-US" smtClean="0"/>
              <a:pPr/>
              <a:t>112</a:t>
            </a:fld>
            <a:endParaRPr lang="en-US"/>
          </a:p>
        </p:txBody>
      </p:sp>
      <p:pic>
        <p:nvPicPr>
          <p:cNvPr id="6" name="Picture 5">
            <a:extLst>
              <a:ext uri="{FF2B5EF4-FFF2-40B4-BE49-F238E27FC236}">
                <a16:creationId xmlns:a16="http://schemas.microsoft.com/office/drawing/2014/main" id="{BB1AE0E0-9B71-B2A7-A2FB-0E6B2CCE42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91" r="16643"/>
          <a:stretch/>
        </p:blipFill>
        <p:spPr>
          <a:xfrm>
            <a:off x="7456602" y="791158"/>
            <a:ext cx="4735397" cy="5681397"/>
          </a:xfrm>
          <a:prstGeom prst="rect">
            <a:avLst/>
          </a:prstGeom>
        </p:spPr>
      </p:pic>
    </p:spTree>
    <p:extLst>
      <p:ext uri="{BB962C8B-B14F-4D97-AF65-F5344CB8AC3E}">
        <p14:creationId xmlns:p14="http://schemas.microsoft.com/office/powerpoint/2010/main" val="3312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86409-83DA-1AFA-35E3-22BF459233C6}"/>
              </a:ext>
            </a:extLst>
          </p:cNvPr>
          <p:cNvSpPr>
            <a:spLocks noGrp="1"/>
          </p:cNvSpPr>
          <p:nvPr>
            <p:ph type="body" sz="half" idx="2"/>
          </p:nvPr>
        </p:nvSpPr>
        <p:spPr>
          <a:xfrm>
            <a:off x="768668" y="1576122"/>
            <a:ext cx="6584239" cy="3433160"/>
          </a:xfrm>
        </p:spPr>
        <p:txBody>
          <a:bodyPr/>
          <a:lstStyle/>
          <a:p>
            <a:pPr>
              <a:lnSpc>
                <a:spcPct val="100000"/>
              </a:lnSpc>
            </a:pPr>
            <a:r>
              <a:rPr lang="en-US"/>
              <a:t>Communities question the benefits of cluster detection and response:</a:t>
            </a:r>
          </a:p>
          <a:p>
            <a:pPr marL="403225" indent="-225425">
              <a:lnSpc>
                <a:spcPct val="100000"/>
              </a:lnSpc>
              <a:spcBef>
                <a:spcPts val="400"/>
              </a:spcBef>
              <a:buFont typeface="Arial" panose="020B0604020202020204" pitchFamily="34" charset="0"/>
              <a:buChar char="•"/>
            </a:pPr>
            <a:r>
              <a:rPr lang="en-US" sz="1800"/>
              <a:t>Have they interrupted rapid transmission?</a:t>
            </a:r>
          </a:p>
          <a:p>
            <a:pPr marL="403225" indent="-225425">
              <a:lnSpc>
                <a:spcPct val="100000"/>
              </a:lnSpc>
              <a:spcBef>
                <a:spcPts val="400"/>
              </a:spcBef>
              <a:buFont typeface="Arial" panose="020B0604020202020204" pitchFamily="34" charset="0"/>
              <a:buChar char="•"/>
            </a:pPr>
            <a:r>
              <a:rPr lang="en-US" sz="1800"/>
              <a:t>Have they found undiagnosed persons? Linked people to care? To </a:t>
            </a:r>
            <a:r>
              <a:rPr lang="en-US" sz="1800" err="1"/>
              <a:t>PrEP</a:t>
            </a:r>
            <a:r>
              <a:rPr lang="en-US" sz="1800"/>
              <a:t>?</a:t>
            </a:r>
          </a:p>
          <a:p>
            <a:pPr marL="403225" indent="-225425">
              <a:lnSpc>
                <a:spcPct val="100000"/>
              </a:lnSpc>
              <a:spcBef>
                <a:spcPts val="400"/>
              </a:spcBef>
              <a:buFont typeface="Arial" panose="020B0604020202020204" pitchFamily="34" charset="0"/>
              <a:buChar char="•"/>
            </a:pPr>
            <a:r>
              <a:rPr lang="en-US" sz="1800"/>
              <a:t>Provided services to people in a cluster who did not have them?</a:t>
            </a:r>
          </a:p>
          <a:p>
            <a:pPr marL="403225" indent="-225425">
              <a:lnSpc>
                <a:spcPct val="100000"/>
              </a:lnSpc>
              <a:spcBef>
                <a:spcPts val="400"/>
              </a:spcBef>
              <a:buFont typeface="Arial" panose="020B0604020202020204" pitchFamily="34" charset="0"/>
              <a:buChar char="•"/>
            </a:pPr>
            <a:r>
              <a:rPr lang="en-US" sz="1800"/>
              <a:t>Any cost benefit analysis, or any evidence that CDR is better than/different from field staff doing regular DIS field activities?</a:t>
            </a:r>
          </a:p>
          <a:p>
            <a:pPr>
              <a:lnSpc>
                <a:spcPct val="100000"/>
              </a:lnSpc>
            </a:pPr>
            <a:r>
              <a:rPr lang="en-US"/>
              <a:t>Health departments should track these outcomes to measure effectiveness</a:t>
            </a:r>
          </a:p>
          <a:p>
            <a:pPr>
              <a:lnSpc>
                <a:spcPct val="100000"/>
              </a:lnSpc>
            </a:pPr>
            <a:r>
              <a:rPr lang="en-US"/>
              <a:t>As a newer health department activity, lack of rigorous national evaluation on outcomes and effectiveness of cluster detection and response </a:t>
            </a:r>
          </a:p>
        </p:txBody>
      </p:sp>
      <p:sp>
        <p:nvSpPr>
          <p:cNvPr id="3" name="Title 2">
            <a:extLst>
              <a:ext uri="{FF2B5EF4-FFF2-40B4-BE49-F238E27FC236}">
                <a16:creationId xmlns:a16="http://schemas.microsoft.com/office/drawing/2014/main" id="{4BD3859F-7DB1-F449-B756-29761031520A}"/>
              </a:ext>
            </a:extLst>
          </p:cNvPr>
          <p:cNvSpPr>
            <a:spLocks noGrp="1"/>
          </p:cNvSpPr>
          <p:nvPr>
            <p:ph type="title"/>
          </p:nvPr>
        </p:nvSpPr>
        <p:spPr>
          <a:xfrm>
            <a:off x="768668" y="674248"/>
            <a:ext cx="10556140" cy="853958"/>
          </a:xfrm>
        </p:spPr>
        <p:txBody>
          <a:bodyPr/>
          <a:lstStyle/>
          <a:p>
            <a:r>
              <a:rPr lang="en-US" sz="2800" b="1" u="sng" spc="300">
                <a:latin typeface="Corbel"/>
                <a:cs typeface="Arial"/>
              </a:rPr>
              <a:t>COMMUNITY CONCERNS:</a:t>
            </a:r>
            <a:r>
              <a:rPr lang="en-US" sz="2800" b="1" spc="300">
                <a:latin typeface="Corbel"/>
                <a:cs typeface="Arial"/>
              </a:rPr>
              <a:t> </a:t>
            </a:r>
            <a:br>
              <a:rPr lang="en-US" sz="2800" b="1" spc="300"/>
            </a:br>
            <a:r>
              <a:rPr lang="en-US">
                <a:latin typeface="Corbel"/>
                <a:cs typeface="Arial"/>
              </a:rPr>
              <a:t>Effectiveness</a:t>
            </a:r>
          </a:p>
        </p:txBody>
      </p:sp>
      <p:sp>
        <p:nvSpPr>
          <p:cNvPr id="4" name="Slide Number Placeholder 3">
            <a:extLst>
              <a:ext uri="{FF2B5EF4-FFF2-40B4-BE49-F238E27FC236}">
                <a16:creationId xmlns:a16="http://schemas.microsoft.com/office/drawing/2014/main" id="{267657BA-70DF-2814-EFC4-EAA86F95E1AE}"/>
              </a:ext>
            </a:extLst>
          </p:cNvPr>
          <p:cNvSpPr>
            <a:spLocks noGrp="1"/>
          </p:cNvSpPr>
          <p:nvPr>
            <p:ph type="sldNum" sz="quarter" idx="12"/>
          </p:nvPr>
        </p:nvSpPr>
        <p:spPr/>
        <p:txBody>
          <a:bodyPr/>
          <a:lstStyle/>
          <a:p>
            <a:fld id="{DB15D044-B35F-4A77-B573-9EB4C86BF88C}" type="slidenum">
              <a:rPr lang="en-US" smtClean="0"/>
              <a:pPr/>
              <a:t>113</a:t>
            </a:fld>
            <a:endParaRPr lang="en-US"/>
          </a:p>
        </p:txBody>
      </p:sp>
      <p:pic>
        <p:nvPicPr>
          <p:cNvPr id="7" name="Picture 6" descr="A graphic of a plus and pie chart&#10;&#10;Description automatically generated">
            <a:extLst>
              <a:ext uri="{FF2B5EF4-FFF2-40B4-BE49-F238E27FC236}">
                <a16:creationId xmlns:a16="http://schemas.microsoft.com/office/drawing/2014/main" id="{E2A038C1-FED4-28EF-E3D4-13B1748C4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537" y="398806"/>
            <a:ext cx="5080000" cy="5080000"/>
          </a:xfrm>
          <a:prstGeom prst="rect">
            <a:avLst/>
          </a:prstGeom>
        </p:spPr>
      </p:pic>
    </p:spTree>
    <p:extLst>
      <p:ext uri="{BB962C8B-B14F-4D97-AF65-F5344CB8AC3E}">
        <p14:creationId xmlns:p14="http://schemas.microsoft.com/office/powerpoint/2010/main" val="3317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86409-83DA-1AFA-35E3-22BF459233C6}"/>
              </a:ext>
            </a:extLst>
          </p:cNvPr>
          <p:cNvSpPr>
            <a:spLocks noGrp="1"/>
          </p:cNvSpPr>
          <p:nvPr>
            <p:ph type="body" sz="half" idx="2"/>
          </p:nvPr>
        </p:nvSpPr>
        <p:spPr>
          <a:xfrm>
            <a:off x="768668" y="1576122"/>
            <a:ext cx="6584239" cy="3433160"/>
          </a:xfrm>
        </p:spPr>
        <p:txBody>
          <a:bodyPr/>
          <a:lstStyle/>
          <a:p>
            <a:pPr>
              <a:lnSpc>
                <a:spcPct val="100000"/>
              </a:lnSpc>
            </a:pPr>
            <a:r>
              <a:rPr lang="en-US"/>
              <a:t>Explore difference between cluster detection and response and routine follow-up by the health department</a:t>
            </a:r>
          </a:p>
          <a:p>
            <a:pPr>
              <a:lnSpc>
                <a:spcPct val="100000"/>
              </a:lnSpc>
            </a:pPr>
            <a:r>
              <a:rPr lang="en-US"/>
              <a:t>Address specific concerns of the priority populations/communities</a:t>
            </a:r>
          </a:p>
          <a:p>
            <a:pPr marL="403225" indent="-225425">
              <a:lnSpc>
                <a:spcPct val="100000"/>
              </a:lnSpc>
              <a:spcBef>
                <a:spcPts val="400"/>
              </a:spcBef>
              <a:buFont typeface="Arial" panose="020B0604020202020204" pitchFamily="34" charset="0"/>
              <a:buChar char="•"/>
            </a:pPr>
            <a:r>
              <a:rPr lang="en-US" sz="1800"/>
              <a:t>Hire members of the community to do the contacting with members of the cluster(s</a:t>
            </a:r>
            <a:r>
              <a:rPr lang="en-US"/>
              <a:t>)</a:t>
            </a:r>
          </a:p>
          <a:p>
            <a:pPr>
              <a:lnSpc>
                <a:spcPct val="100000"/>
              </a:lnSpc>
            </a:pPr>
            <a:r>
              <a:rPr lang="en-US"/>
              <a:t>Have concerns changed since the beginning of the pandemic?</a:t>
            </a:r>
          </a:p>
          <a:p>
            <a:pPr marL="403225" indent="-225425">
              <a:lnSpc>
                <a:spcPct val="100000"/>
              </a:lnSpc>
              <a:spcBef>
                <a:spcPts val="400"/>
              </a:spcBef>
              <a:buFont typeface="Arial" panose="020B0604020202020204" pitchFamily="34" charset="0"/>
              <a:buChar char="•"/>
            </a:pPr>
            <a:r>
              <a:rPr lang="en-US" sz="1800"/>
              <a:t>More/fewer requests for linkage to care?</a:t>
            </a:r>
          </a:p>
          <a:p>
            <a:pPr marL="403225" indent="-225425">
              <a:lnSpc>
                <a:spcPct val="100000"/>
              </a:lnSpc>
              <a:spcBef>
                <a:spcPts val="400"/>
              </a:spcBef>
              <a:buFont typeface="Arial" panose="020B0604020202020204" pitchFamily="34" charset="0"/>
              <a:buChar char="•"/>
            </a:pPr>
            <a:r>
              <a:rPr lang="en-US" sz="1800"/>
              <a:t>Less trust in the health department?</a:t>
            </a:r>
          </a:p>
          <a:p>
            <a:pPr>
              <a:lnSpc>
                <a:spcPct val="100000"/>
              </a:lnSpc>
            </a:pPr>
            <a:r>
              <a:rPr lang="en-US"/>
              <a:t>Use people-first language</a:t>
            </a:r>
          </a:p>
          <a:p>
            <a:pPr>
              <a:lnSpc>
                <a:spcPct val="100000"/>
              </a:lnSpc>
            </a:pPr>
            <a:r>
              <a:rPr lang="en-US"/>
              <a:t>Use plain language</a:t>
            </a:r>
          </a:p>
          <a:p>
            <a:pPr marL="403225" indent="-403225">
              <a:lnSpc>
                <a:spcPct val="100000"/>
              </a:lnSpc>
              <a:spcBef>
                <a:spcPts val="400"/>
              </a:spcBef>
              <a:buFont typeface="Arial" panose="020B0604020202020204" pitchFamily="34" charset="0"/>
              <a:buChar char="•"/>
            </a:pPr>
            <a:r>
              <a:rPr lang="en-US" sz="1800"/>
              <a:t>Train field staff on language</a:t>
            </a:r>
          </a:p>
        </p:txBody>
      </p:sp>
      <p:sp>
        <p:nvSpPr>
          <p:cNvPr id="3" name="Title 2">
            <a:extLst>
              <a:ext uri="{FF2B5EF4-FFF2-40B4-BE49-F238E27FC236}">
                <a16:creationId xmlns:a16="http://schemas.microsoft.com/office/drawing/2014/main" id="{4BD3859F-7DB1-F449-B756-29761031520A}"/>
              </a:ext>
            </a:extLst>
          </p:cNvPr>
          <p:cNvSpPr>
            <a:spLocks noGrp="1"/>
          </p:cNvSpPr>
          <p:nvPr>
            <p:ph type="title"/>
          </p:nvPr>
        </p:nvSpPr>
        <p:spPr>
          <a:xfrm>
            <a:off x="768668" y="674248"/>
            <a:ext cx="10556140" cy="853958"/>
          </a:xfrm>
        </p:spPr>
        <p:txBody>
          <a:bodyPr/>
          <a:lstStyle/>
          <a:p>
            <a:r>
              <a:rPr lang="en-US" sz="2800" b="1" u="sng" spc="300">
                <a:latin typeface="Corbel"/>
                <a:cs typeface="Arial"/>
              </a:rPr>
              <a:t>COMMUNITY CONCERNS:</a:t>
            </a:r>
            <a:r>
              <a:rPr lang="en-US" sz="2800" b="1" spc="300">
                <a:latin typeface="Corbel"/>
                <a:cs typeface="Arial"/>
              </a:rPr>
              <a:t> </a:t>
            </a:r>
            <a:br>
              <a:rPr lang="en-US" sz="2800" b="1" spc="300"/>
            </a:br>
            <a:r>
              <a:rPr lang="en-US">
                <a:latin typeface="Corbel"/>
                <a:cs typeface="Arial"/>
              </a:rPr>
              <a:t>Possible Ways Forward</a:t>
            </a:r>
          </a:p>
        </p:txBody>
      </p:sp>
      <p:sp>
        <p:nvSpPr>
          <p:cNvPr id="4" name="Slide Number Placeholder 3">
            <a:extLst>
              <a:ext uri="{FF2B5EF4-FFF2-40B4-BE49-F238E27FC236}">
                <a16:creationId xmlns:a16="http://schemas.microsoft.com/office/drawing/2014/main" id="{267657BA-70DF-2814-EFC4-EAA86F95E1AE}"/>
              </a:ext>
            </a:extLst>
          </p:cNvPr>
          <p:cNvSpPr>
            <a:spLocks noGrp="1"/>
          </p:cNvSpPr>
          <p:nvPr>
            <p:ph type="sldNum" sz="quarter" idx="12"/>
          </p:nvPr>
        </p:nvSpPr>
        <p:spPr/>
        <p:txBody>
          <a:bodyPr/>
          <a:lstStyle/>
          <a:p>
            <a:fld id="{DB15D044-B35F-4A77-B573-9EB4C86BF88C}" type="slidenum">
              <a:rPr lang="en-US" smtClean="0"/>
              <a:pPr/>
              <a:t>114</a:t>
            </a:fld>
            <a:endParaRPr lang="en-US"/>
          </a:p>
        </p:txBody>
      </p:sp>
      <p:pic>
        <p:nvPicPr>
          <p:cNvPr id="7" name="Picture 6">
            <a:extLst>
              <a:ext uri="{FF2B5EF4-FFF2-40B4-BE49-F238E27FC236}">
                <a16:creationId xmlns:a16="http://schemas.microsoft.com/office/drawing/2014/main" id="{E2A038C1-FED4-28EF-E3D4-13B1748C4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78537" y="398806"/>
            <a:ext cx="5080000" cy="5080000"/>
          </a:xfrm>
          <a:prstGeom prst="rect">
            <a:avLst/>
          </a:prstGeom>
        </p:spPr>
      </p:pic>
    </p:spTree>
    <p:extLst>
      <p:ext uri="{BB962C8B-B14F-4D97-AF65-F5344CB8AC3E}">
        <p14:creationId xmlns:p14="http://schemas.microsoft.com/office/powerpoint/2010/main" val="179960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500"/>
                                        <p:tgtEl>
                                          <p:spTgt spid="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41C25A-D1C3-B456-3103-209F38F1277C}"/>
              </a:ext>
            </a:extLst>
          </p:cNvPr>
          <p:cNvSpPr/>
          <p:nvPr/>
        </p:nvSpPr>
        <p:spPr>
          <a:xfrm>
            <a:off x="5938888" y="2931735"/>
            <a:ext cx="5191272" cy="5656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257F4A-BE24-D449-2200-EF489CEC938A}"/>
              </a:ext>
            </a:extLst>
          </p:cNvPr>
          <p:cNvSpPr/>
          <p:nvPr/>
        </p:nvSpPr>
        <p:spPr>
          <a:xfrm>
            <a:off x="716438" y="2931736"/>
            <a:ext cx="4110087" cy="2828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A7C9717-D2DF-51E2-4F2B-E232F306C4F9}"/>
              </a:ext>
            </a:extLst>
          </p:cNvPr>
          <p:cNvSpPr>
            <a:spLocks noGrp="1"/>
          </p:cNvSpPr>
          <p:nvPr>
            <p:ph type="body" sz="half" idx="2"/>
          </p:nvPr>
        </p:nvSpPr>
        <p:spPr>
          <a:xfrm>
            <a:off x="804177" y="2922309"/>
            <a:ext cx="4173177" cy="2562835"/>
          </a:xfrm>
        </p:spPr>
        <p:txBody>
          <a:bodyPr/>
          <a:lstStyle/>
          <a:p>
            <a:pPr>
              <a:lnSpc>
                <a:spcPct val="100000"/>
              </a:lnSpc>
            </a:pPr>
            <a:r>
              <a:rPr lang="en-US" sz="1600" b="1" spc="300"/>
              <a:t>INITIAL ACTIVITIES </a:t>
            </a:r>
          </a:p>
          <a:p>
            <a:pPr>
              <a:lnSpc>
                <a:spcPct val="100000"/>
              </a:lnSpc>
            </a:pPr>
            <a:r>
              <a:rPr lang="en-US" i="1"/>
              <a:t>Ongoing community engagement</a:t>
            </a:r>
          </a:p>
          <a:p>
            <a:pPr>
              <a:lnSpc>
                <a:spcPct val="100000"/>
              </a:lnSpc>
            </a:pPr>
            <a:r>
              <a:rPr lang="en-US"/>
              <a:t>Recognize and address stigma</a:t>
            </a:r>
          </a:p>
          <a:p>
            <a:pPr>
              <a:lnSpc>
                <a:spcPct val="100000"/>
              </a:lnSpc>
            </a:pPr>
            <a:r>
              <a:rPr lang="en-US"/>
              <a:t>Ensure data are protected</a:t>
            </a:r>
          </a:p>
          <a:p>
            <a:pPr>
              <a:lnSpc>
                <a:spcPct val="100000"/>
              </a:lnSpc>
            </a:pPr>
            <a:r>
              <a:rPr lang="en-US"/>
              <a:t>Assess/change criminal exposure laws</a:t>
            </a:r>
          </a:p>
        </p:txBody>
      </p:sp>
      <p:sp>
        <p:nvSpPr>
          <p:cNvPr id="3" name="Title 2">
            <a:extLst>
              <a:ext uri="{FF2B5EF4-FFF2-40B4-BE49-F238E27FC236}">
                <a16:creationId xmlns:a16="http://schemas.microsoft.com/office/drawing/2014/main" id="{C3EADA4F-2DD5-2A29-4D5F-37BFA9A0794D}"/>
              </a:ext>
            </a:extLst>
          </p:cNvPr>
          <p:cNvSpPr>
            <a:spLocks noGrp="1"/>
          </p:cNvSpPr>
          <p:nvPr>
            <p:ph type="title"/>
          </p:nvPr>
        </p:nvSpPr>
        <p:spPr>
          <a:xfrm>
            <a:off x="738187" y="1243725"/>
            <a:ext cx="10910473" cy="1141255"/>
          </a:xfrm>
        </p:spPr>
        <p:txBody>
          <a:bodyPr/>
          <a:lstStyle/>
          <a:p>
            <a:r>
              <a:rPr lang="en-US"/>
              <a:t>Community Engagement/Data Protection Considerations</a:t>
            </a:r>
          </a:p>
        </p:txBody>
      </p:sp>
      <p:sp>
        <p:nvSpPr>
          <p:cNvPr id="4" name="Slide Number Placeholder 3">
            <a:extLst>
              <a:ext uri="{FF2B5EF4-FFF2-40B4-BE49-F238E27FC236}">
                <a16:creationId xmlns:a16="http://schemas.microsoft.com/office/drawing/2014/main" id="{E17E046F-D2DB-24BD-26ED-B31602FBD267}"/>
              </a:ext>
            </a:extLst>
          </p:cNvPr>
          <p:cNvSpPr>
            <a:spLocks noGrp="1"/>
          </p:cNvSpPr>
          <p:nvPr>
            <p:ph type="sldNum" sz="quarter" idx="12"/>
          </p:nvPr>
        </p:nvSpPr>
        <p:spPr/>
        <p:txBody>
          <a:bodyPr/>
          <a:lstStyle/>
          <a:p>
            <a:fld id="{DB15D044-B35F-4A77-B573-9EB4C86BF88C}" type="slidenum">
              <a:rPr lang="en-US" smtClean="0"/>
              <a:pPr/>
              <a:t>115</a:t>
            </a:fld>
            <a:endParaRPr lang="en-US"/>
          </a:p>
        </p:txBody>
      </p:sp>
      <p:sp>
        <p:nvSpPr>
          <p:cNvPr id="5" name="Text Placeholder 1">
            <a:extLst>
              <a:ext uri="{FF2B5EF4-FFF2-40B4-BE49-F238E27FC236}">
                <a16:creationId xmlns:a16="http://schemas.microsoft.com/office/drawing/2014/main" id="{58BBAE38-8D61-0AE1-8986-54019CFC3912}"/>
              </a:ext>
            </a:extLst>
          </p:cNvPr>
          <p:cNvSpPr txBox="1">
            <a:spLocks/>
          </p:cNvSpPr>
          <p:nvPr/>
        </p:nvSpPr>
        <p:spPr>
          <a:xfrm>
            <a:off x="6064333" y="2922309"/>
            <a:ext cx="5191272" cy="1597847"/>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00" b="1" spc="300"/>
              <a:t>TYPICAL EPIDEMIOLOGIC TERMS ARE HEARD AS DEHUMANIZING</a:t>
            </a:r>
          </a:p>
          <a:p>
            <a:pPr>
              <a:lnSpc>
                <a:spcPct val="100000"/>
              </a:lnSpc>
            </a:pPr>
            <a:r>
              <a:rPr lang="en-US"/>
              <a:t>Calling people “cases,” “infections,” or “clusters”</a:t>
            </a:r>
          </a:p>
          <a:p>
            <a:pPr>
              <a:lnSpc>
                <a:spcPct val="100000"/>
              </a:lnSpc>
            </a:pPr>
            <a:r>
              <a:rPr lang="en-US"/>
              <a:t>Explore language used to describe the process</a:t>
            </a:r>
          </a:p>
        </p:txBody>
      </p:sp>
      <p:cxnSp>
        <p:nvCxnSpPr>
          <p:cNvPr id="9" name="Straight Connector 8">
            <a:extLst>
              <a:ext uri="{FF2B5EF4-FFF2-40B4-BE49-F238E27FC236}">
                <a16:creationId xmlns:a16="http://schemas.microsoft.com/office/drawing/2014/main" id="{F2C19E7F-7742-9A34-4F3A-1426E9B833F8}"/>
              </a:ext>
            </a:extLst>
          </p:cNvPr>
          <p:cNvCxnSpPr>
            <a:cxnSpLocks/>
          </p:cNvCxnSpPr>
          <p:nvPr/>
        </p:nvCxnSpPr>
        <p:spPr>
          <a:xfrm>
            <a:off x="5401558" y="2931736"/>
            <a:ext cx="0" cy="1970202"/>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1629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566D1C-8B01-3125-F952-2DDD6A750061}"/>
              </a:ext>
            </a:extLst>
          </p:cNvPr>
          <p:cNvSpPr>
            <a:spLocks noGrp="1"/>
          </p:cNvSpPr>
          <p:nvPr>
            <p:ph type="sldNum" sz="quarter" idx="12"/>
          </p:nvPr>
        </p:nvSpPr>
        <p:spPr/>
        <p:txBody>
          <a:bodyPr/>
          <a:lstStyle/>
          <a:p>
            <a:fld id="{DB15D044-B35F-4A77-B573-9EB4C86BF88C}" type="slidenum">
              <a:rPr lang="en-US" smtClean="0"/>
              <a:pPr/>
              <a:t>116</a:t>
            </a:fld>
            <a:endParaRPr lang="en-US"/>
          </a:p>
        </p:txBody>
      </p:sp>
      <p:sp>
        <p:nvSpPr>
          <p:cNvPr id="14" name="Title 2">
            <a:extLst>
              <a:ext uri="{FF2B5EF4-FFF2-40B4-BE49-F238E27FC236}">
                <a16:creationId xmlns:a16="http://schemas.microsoft.com/office/drawing/2014/main" id="{B5BB6F65-A487-2743-C3FE-8E3A2BDAB565}"/>
              </a:ext>
            </a:extLst>
          </p:cNvPr>
          <p:cNvSpPr txBox="1">
            <a:spLocks/>
          </p:cNvSpPr>
          <p:nvPr/>
        </p:nvSpPr>
        <p:spPr>
          <a:xfrm>
            <a:off x="738187" y="2974769"/>
            <a:ext cx="10556139" cy="650770"/>
          </a:xfrm>
          <a:prstGeom prst="rect">
            <a:avLst/>
          </a:prstGeom>
        </p:spPr>
        <p:txBody>
          <a:bodyPr vert="horz" lIns="0" tIns="45720" rIns="91440" bIns="45720" rtlCol="0" anchor="t" anchorCtr="0">
            <a:noAutofit/>
          </a:bodyPr>
          <a:lstStyle>
            <a:lvl1pPr algn="l" defTabSz="914400" rtl="0" eaLnBrk="1" latinLnBrk="0" hangingPunct="1">
              <a:lnSpc>
                <a:spcPct val="90000"/>
              </a:lnSpc>
              <a:spcBef>
                <a:spcPct val="0"/>
              </a:spcBef>
              <a:buNone/>
              <a:defRPr sz="3600" kern="1200" baseline="0">
                <a:solidFill>
                  <a:schemeClr val="bg1"/>
                </a:solidFill>
                <a:latin typeface="Corbel" panose="020B0503020204020204" pitchFamily="34" charset="0"/>
                <a:ea typeface="+mj-ea"/>
                <a:cs typeface="Arial" panose="020B0604020202020204" pitchFamily="34" charset="0"/>
              </a:defRPr>
            </a:lvl1pPr>
          </a:lstStyle>
          <a:p>
            <a:pPr algn="ctr"/>
            <a:r>
              <a:rPr lang="en-US"/>
              <a:t>Breakout Room #2</a:t>
            </a:r>
          </a:p>
        </p:txBody>
      </p:sp>
      <p:sp>
        <p:nvSpPr>
          <p:cNvPr id="15" name="Rectangle 14">
            <a:extLst>
              <a:ext uri="{FF2B5EF4-FFF2-40B4-BE49-F238E27FC236}">
                <a16:creationId xmlns:a16="http://schemas.microsoft.com/office/drawing/2014/main" id="{BAC3A95C-03D4-7FDF-A693-E29F51B7F7C2}"/>
              </a:ext>
            </a:extLst>
          </p:cNvPr>
          <p:cNvSpPr/>
          <p:nvPr/>
        </p:nvSpPr>
        <p:spPr>
          <a:xfrm>
            <a:off x="4203864" y="1741805"/>
            <a:ext cx="3764478" cy="866899"/>
          </a:xfrm>
          <a:prstGeom prst="rect">
            <a:avLst/>
          </a:prstGeom>
          <a:gradFill>
            <a:gsLst>
              <a:gs pos="0">
                <a:schemeClr val="tx2"/>
              </a:gs>
              <a:gs pos="100000">
                <a:schemeClr val="tx2">
                  <a:alpha val="33000"/>
                </a:schemeClr>
              </a:gs>
            </a:gsLst>
            <a:lin ang="9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625706-27FC-53F5-14BC-5ADACF6FA831}"/>
              </a:ext>
            </a:extLst>
          </p:cNvPr>
          <p:cNvSpPr/>
          <p:nvPr/>
        </p:nvSpPr>
        <p:spPr>
          <a:xfrm>
            <a:off x="4203864" y="625525"/>
            <a:ext cx="2410692" cy="961901"/>
          </a:xfrm>
          <a:prstGeom prst="rect">
            <a:avLst/>
          </a:prstGeom>
          <a:gradFill>
            <a:gsLst>
              <a:gs pos="0">
                <a:schemeClr val="accent6"/>
              </a:gs>
              <a:gs pos="100000">
                <a:schemeClr val="accent6">
                  <a:alpha val="12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D39930-257A-D1BD-4246-74D0384AD8C0}"/>
              </a:ext>
            </a:extLst>
          </p:cNvPr>
          <p:cNvSpPr/>
          <p:nvPr/>
        </p:nvSpPr>
        <p:spPr>
          <a:xfrm>
            <a:off x="6757057" y="3996047"/>
            <a:ext cx="1223159" cy="961901"/>
          </a:xfrm>
          <a:prstGeom prst="rect">
            <a:avLst/>
          </a:prstGeom>
          <a:gradFill>
            <a:gsLst>
              <a:gs pos="0">
                <a:schemeClr val="bg1">
                  <a:alpha val="27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and person sitting in front of a computer&#10;&#10;Description automatically generated">
            <a:extLst>
              <a:ext uri="{FF2B5EF4-FFF2-40B4-BE49-F238E27FC236}">
                <a16:creationId xmlns:a16="http://schemas.microsoft.com/office/drawing/2014/main" id="{D60AAF54-AEFC-6A9A-895E-5BC803E5C2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12" b="5754"/>
          <a:stretch/>
        </p:blipFill>
        <p:spPr>
          <a:xfrm>
            <a:off x="308758" y="625524"/>
            <a:ext cx="3768690" cy="1983179"/>
          </a:xfrm>
          <a:prstGeom prst="rect">
            <a:avLst/>
          </a:prstGeom>
        </p:spPr>
      </p:pic>
      <p:pic>
        <p:nvPicPr>
          <p:cNvPr id="19" name="Picture 18" descr="A computer and a mug on a table&#10;&#10;Description automatically generated">
            <a:extLst>
              <a:ext uri="{FF2B5EF4-FFF2-40B4-BE49-F238E27FC236}">
                <a16:creationId xmlns:a16="http://schemas.microsoft.com/office/drawing/2014/main" id="{06C03F36-15DA-53BC-6ADD-9743661A4FF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31363" b="15435"/>
          <a:stretch/>
        </p:blipFill>
        <p:spPr>
          <a:xfrm>
            <a:off x="4203864" y="3996047"/>
            <a:ext cx="2410692" cy="961901"/>
          </a:xfrm>
          <a:prstGeom prst="rect">
            <a:avLst/>
          </a:prstGeom>
        </p:spPr>
      </p:pic>
      <p:pic>
        <p:nvPicPr>
          <p:cNvPr id="20" name="Picture 19" descr="A person using a computer and a phone&#10;&#10;Description automatically generated">
            <a:extLst>
              <a:ext uri="{FF2B5EF4-FFF2-40B4-BE49-F238E27FC236}">
                <a16:creationId xmlns:a16="http://schemas.microsoft.com/office/drawing/2014/main" id="{3BC9B7BB-DB2B-76FA-BC83-3BFDBC16B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41" r="16957" b="2517"/>
          <a:stretch/>
        </p:blipFill>
        <p:spPr>
          <a:xfrm>
            <a:off x="6740973" y="625524"/>
            <a:ext cx="1227370" cy="953604"/>
          </a:xfrm>
          <a:prstGeom prst="rect">
            <a:avLst/>
          </a:prstGeom>
        </p:spPr>
      </p:pic>
      <p:pic>
        <p:nvPicPr>
          <p:cNvPr id="21" name="Picture 20" descr="A person using a computer&#10;&#10;Description automatically generated">
            <a:extLst>
              <a:ext uri="{FF2B5EF4-FFF2-40B4-BE49-F238E27FC236}">
                <a16:creationId xmlns:a16="http://schemas.microsoft.com/office/drawing/2014/main" id="{76030D7A-F6AB-9F22-A619-E60BC58349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987" b="27277"/>
          <a:stretch/>
        </p:blipFill>
        <p:spPr>
          <a:xfrm>
            <a:off x="8122717" y="3996047"/>
            <a:ext cx="3752603" cy="1983179"/>
          </a:xfrm>
          <a:prstGeom prst="rect">
            <a:avLst/>
          </a:prstGeom>
        </p:spPr>
      </p:pic>
      <p:sp>
        <p:nvSpPr>
          <p:cNvPr id="22" name="Rectangle 21">
            <a:extLst>
              <a:ext uri="{FF2B5EF4-FFF2-40B4-BE49-F238E27FC236}">
                <a16:creationId xmlns:a16="http://schemas.microsoft.com/office/drawing/2014/main" id="{3E7A81A4-C959-387C-39E9-61DE9DC11C34}"/>
              </a:ext>
            </a:extLst>
          </p:cNvPr>
          <p:cNvSpPr/>
          <p:nvPr/>
        </p:nvSpPr>
        <p:spPr>
          <a:xfrm>
            <a:off x="4203864" y="5116195"/>
            <a:ext cx="3776352" cy="863032"/>
          </a:xfrm>
          <a:prstGeom prst="rect">
            <a:avLst/>
          </a:prstGeom>
          <a:gradFill>
            <a:gsLst>
              <a:gs pos="0">
                <a:schemeClr val="accent6"/>
              </a:gs>
              <a:gs pos="100000">
                <a:schemeClr val="accent6">
                  <a:alpha val="12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0476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5A38DA-D73D-5434-853F-B6E6D42D5C12}"/>
              </a:ext>
            </a:extLst>
          </p:cNvPr>
          <p:cNvSpPr>
            <a:spLocks noGrp="1"/>
          </p:cNvSpPr>
          <p:nvPr>
            <p:ph type="title"/>
          </p:nvPr>
        </p:nvSpPr>
        <p:spPr/>
        <p:txBody>
          <a:bodyPr/>
          <a:lstStyle/>
          <a:p>
            <a:r>
              <a:rPr lang="en-US"/>
              <a:t>Self-Selecting a Breakout Room </a:t>
            </a:r>
          </a:p>
        </p:txBody>
      </p:sp>
      <p:sp>
        <p:nvSpPr>
          <p:cNvPr id="4" name="Slide Number Placeholder 3">
            <a:extLst>
              <a:ext uri="{FF2B5EF4-FFF2-40B4-BE49-F238E27FC236}">
                <a16:creationId xmlns:a16="http://schemas.microsoft.com/office/drawing/2014/main" id="{D964F3CD-F679-0BB1-99B4-126CF526B57D}"/>
              </a:ext>
            </a:extLst>
          </p:cNvPr>
          <p:cNvSpPr>
            <a:spLocks noGrp="1"/>
          </p:cNvSpPr>
          <p:nvPr>
            <p:ph type="sldNum" sz="quarter" idx="12"/>
          </p:nvPr>
        </p:nvSpPr>
        <p:spPr/>
        <p:txBody>
          <a:bodyPr/>
          <a:lstStyle/>
          <a:p>
            <a:fld id="{DB15D044-B35F-4A77-B573-9EB4C86BF88C}" type="slidenum">
              <a:rPr lang="en-US" smtClean="0"/>
              <a:pPr/>
              <a:t>117</a:t>
            </a:fld>
            <a:endParaRPr lang="en-US"/>
          </a:p>
        </p:txBody>
      </p:sp>
      <p:pic>
        <p:nvPicPr>
          <p:cNvPr id="5" name="Picture 4">
            <a:extLst>
              <a:ext uri="{FF2B5EF4-FFF2-40B4-BE49-F238E27FC236}">
                <a16:creationId xmlns:a16="http://schemas.microsoft.com/office/drawing/2014/main" id="{F41261C1-3FF9-856A-B488-996EDB8D3C2F}"/>
              </a:ext>
            </a:extLst>
          </p:cNvPr>
          <p:cNvPicPr>
            <a:picLocks noChangeAspect="1"/>
          </p:cNvPicPr>
          <p:nvPr/>
        </p:nvPicPr>
        <p:blipFill rotWithShape="1">
          <a:blip r:embed="rId3">
            <a:extLst>
              <a:ext uri="{28A0092B-C50C-407E-A947-70E740481C1C}">
                <a14:useLocalDpi xmlns:a14="http://schemas.microsoft.com/office/drawing/2010/main" val="0"/>
              </a:ext>
            </a:extLst>
          </a:blip>
          <a:srcRect t="7851" r="2156" b="2985"/>
          <a:stretch/>
        </p:blipFill>
        <p:spPr>
          <a:xfrm>
            <a:off x="5123765" y="1289695"/>
            <a:ext cx="6330047" cy="4777505"/>
          </a:xfrm>
          <a:prstGeom prst="rect">
            <a:avLst/>
          </a:prstGeom>
        </p:spPr>
      </p:pic>
    </p:spTree>
    <p:extLst>
      <p:ext uri="{BB962C8B-B14F-4D97-AF65-F5344CB8AC3E}">
        <p14:creationId xmlns:p14="http://schemas.microsoft.com/office/powerpoint/2010/main" val="13648200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738188" y="355709"/>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26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p:txBody>
          <a:bodyPr/>
          <a:lstStyle/>
          <a:p>
            <a:pPr marL="342900" indent="-342900">
              <a:buFont typeface="+mj-lt"/>
              <a:buAutoNum type="arabicPeriod"/>
            </a:pPr>
            <a:r>
              <a:rPr lang="en-US"/>
              <a:t>Given some of the community concerns you heard in this presentation, what are some actions that health departments can take in the future to address these concerns?</a:t>
            </a:r>
          </a:p>
          <a:p>
            <a:pPr marL="342900" indent="-342900">
              <a:buFont typeface="+mj-lt"/>
              <a:buAutoNum type="arabicPeriod"/>
            </a:pPr>
            <a:r>
              <a:rPr lang="en-US"/>
              <a:t>In what way(s) would it be most helpful to be in contact with the health department surrounding CDR work?</a:t>
            </a:r>
          </a:p>
          <a:p>
            <a:pPr marL="342900" indent="-342900">
              <a:buFont typeface="+mj-lt"/>
              <a:buAutoNum type="arabicPeriod"/>
            </a:pPr>
            <a:r>
              <a:rPr lang="en-US"/>
              <a:t>Are there other community concerns specific to your region that we have missed here? If so, what else would be helpful for the partners we’ve been discussing (health departments, CBOs, providers etc.) to know?</a:t>
            </a:r>
          </a:p>
          <a:p>
            <a:pPr marL="342900" indent="-342900">
              <a:buFont typeface="+mj-lt"/>
              <a:buAutoNum type="arabicPeriod"/>
            </a:pPr>
            <a:r>
              <a:rPr lang="en-US"/>
              <a:t>What is one thing that you want to ensure [insert HD name] knows and can act on after this learning series concludes?</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p:txBody>
          <a:bodyPr/>
          <a:lstStyle/>
          <a:p>
            <a:r>
              <a:rPr lang="en-US"/>
              <a:t>Breakout Room Questions</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118</a:t>
            </a:fld>
            <a:endParaRPr lang="en-US"/>
          </a:p>
        </p:txBody>
      </p:sp>
    </p:spTree>
    <p:extLst>
      <p:ext uri="{BB962C8B-B14F-4D97-AF65-F5344CB8AC3E}">
        <p14:creationId xmlns:p14="http://schemas.microsoft.com/office/powerpoint/2010/main" val="20918887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69C3A6-2530-2A19-0634-1E03780053FB}"/>
              </a:ext>
            </a:extLst>
          </p:cNvPr>
          <p:cNvSpPr>
            <a:spLocks noGrp="1"/>
          </p:cNvSpPr>
          <p:nvPr>
            <p:ph type="title"/>
          </p:nvPr>
        </p:nvSpPr>
        <p:spPr>
          <a:xfrm>
            <a:off x="3317174" y="4206239"/>
            <a:ext cx="6164186" cy="650770"/>
          </a:xfrm>
        </p:spPr>
        <p:txBody>
          <a:bodyPr/>
          <a:lstStyle/>
          <a:p>
            <a:r>
              <a:rPr lang="en-US"/>
              <a:t>Logistics Questions [Virtual]</a:t>
            </a:r>
          </a:p>
        </p:txBody>
      </p:sp>
      <p:sp>
        <p:nvSpPr>
          <p:cNvPr id="4" name="Slide Number Placeholder 3">
            <a:extLst>
              <a:ext uri="{FF2B5EF4-FFF2-40B4-BE49-F238E27FC236}">
                <a16:creationId xmlns:a16="http://schemas.microsoft.com/office/drawing/2014/main" id="{962E451E-3910-8DC0-93A1-7427AFBA4B7C}"/>
              </a:ext>
            </a:extLst>
          </p:cNvPr>
          <p:cNvSpPr>
            <a:spLocks noGrp="1"/>
          </p:cNvSpPr>
          <p:nvPr>
            <p:ph type="sldNum" sz="quarter" idx="12"/>
          </p:nvPr>
        </p:nvSpPr>
        <p:spPr/>
        <p:txBody>
          <a:bodyPr/>
          <a:lstStyle/>
          <a:p>
            <a:fld id="{DB15D044-B35F-4A77-B573-9EB4C86BF88C}" type="slidenum">
              <a:rPr lang="en-US" smtClean="0"/>
              <a:pPr/>
              <a:t>119</a:t>
            </a:fld>
            <a:endParaRPr lang="en-US"/>
          </a:p>
        </p:txBody>
      </p:sp>
      <p:pic>
        <p:nvPicPr>
          <p:cNvPr id="6" name="Picture 5">
            <a:extLst>
              <a:ext uri="{FF2B5EF4-FFF2-40B4-BE49-F238E27FC236}">
                <a16:creationId xmlns:a16="http://schemas.microsoft.com/office/drawing/2014/main" id="{8676FB24-ABF6-BAA4-40F1-7BC97550EDDF}"/>
              </a:ext>
            </a:extLst>
          </p:cNvPr>
          <p:cNvPicPr>
            <a:picLocks noChangeAspect="1"/>
          </p:cNvPicPr>
          <p:nvPr/>
        </p:nvPicPr>
        <p:blipFill rotWithShape="1">
          <a:blip r:embed="rId3"/>
          <a:srcRect l="2794" t="6489"/>
          <a:stretch/>
        </p:blipFill>
        <p:spPr>
          <a:xfrm>
            <a:off x="0" y="0"/>
            <a:ext cx="3336966" cy="6222669"/>
          </a:xfrm>
          <a:prstGeom prst="rect">
            <a:avLst/>
          </a:prstGeom>
        </p:spPr>
      </p:pic>
    </p:spTree>
    <p:extLst>
      <p:ext uri="{BB962C8B-B14F-4D97-AF65-F5344CB8AC3E}">
        <p14:creationId xmlns:p14="http://schemas.microsoft.com/office/powerpoint/2010/main" val="208528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B41CB-550D-0510-CF4E-13D5E2D5AF5D}"/>
              </a:ext>
            </a:extLst>
          </p:cNvPr>
          <p:cNvSpPr/>
          <p:nvPr/>
        </p:nvSpPr>
        <p:spPr>
          <a:xfrm>
            <a:off x="4394201" y="0"/>
            <a:ext cx="782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EC092176-420A-FF7E-B4F1-B7AF2CD9AD13}"/>
              </a:ext>
            </a:extLst>
          </p:cNvPr>
          <p:cNvSpPr>
            <a:spLocks noGrp="1"/>
          </p:cNvSpPr>
          <p:nvPr>
            <p:ph type="body" sz="half" idx="2"/>
          </p:nvPr>
        </p:nvSpPr>
        <p:spPr>
          <a:xfrm>
            <a:off x="4715932" y="1185742"/>
            <a:ext cx="7112001" cy="4486515"/>
          </a:xfrm>
        </p:spPr>
        <p:txBody>
          <a:bodyPr vert="horz" lIns="0" tIns="45720" rIns="91440" bIns="45720" rtlCol="0" anchor="t">
            <a:noAutofit/>
          </a:bodyPr>
          <a:lstStyle/>
          <a:p>
            <a:r>
              <a:rPr lang="en-US">
                <a:solidFill>
                  <a:schemeClr val="tx2"/>
                </a:solidFill>
              </a:rPr>
              <a:t>Disease surveillance, by necessity occurs without explicit consent</a:t>
            </a:r>
          </a:p>
          <a:p>
            <a:pPr marL="406400" indent="-228600">
              <a:spcBef>
                <a:spcPts val="400"/>
              </a:spcBef>
              <a:buFont typeface="Arial" panose="020B0604020202020204" pitchFamily="34" charset="0"/>
              <a:buChar char="•"/>
            </a:pPr>
            <a:r>
              <a:rPr lang="en-US" sz="1800">
                <a:solidFill>
                  <a:schemeClr val="tx2"/>
                </a:solidFill>
              </a:rPr>
              <a:t>Describes disease patterns in the population</a:t>
            </a:r>
          </a:p>
          <a:p>
            <a:pPr marL="406400" indent="-228600">
              <a:spcBef>
                <a:spcPts val="400"/>
              </a:spcBef>
              <a:buFont typeface="Arial" panose="020B0604020202020204" pitchFamily="34" charset="0"/>
              <a:buChar char="•"/>
            </a:pPr>
            <a:r>
              <a:rPr lang="en-US" sz="1800">
                <a:solidFill>
                  <a:schemeClr val="tx2"/>
                </a:solidFill>
              </a:rPr>
              <a:t>Used to prevent and control transmission</a:t>
            </a:r>
          </a:p>
          <a:p>
            <a:r>
              <a:rPr lang="en-US">
                <a:solidFill>
                  <a:schemeClr val="tx2"/>
                </a:solidFill>
                <a:latin typeface="Corbel"/>
                <a:cs typeface="Arial"/>
              </a:rPr>
              <a:t>Examples and how the information is used:</a:t>
            </a:r>
            <a:endParaRPr lang="en-US">
              <a:solidFill>
                <a:schemeClr val="tx2"/>
              </a:solidFill>
            </a:endParaRPr>
          </a:p>
          <a:p>
            <a:pPr marL="406400" indent="-228600">
              <a:spcBef>
                <a:spcPts val="400"/>
              </a:spcBef>
              <a:buFont typeface="Arial" panose="020B0604020202020204" pitchFamily="34" charset="0"/>
              <a:buChar char="•"/>
            </a:pPr>
            <a:r>
              <a:rPr lang="en-US" sz="1800">
                <a:solidFill>
                  <a:schemeClr val="tx2"/>
                </a:solidFill>
              </a:rPr>
              <a:t>Food borne illness such as Salmonella</a:t>
            </a:r>
          </a:p>
          <a:p>
            <a:pPr marL="693420" indent="-228600">
              <a:spcBef>
                <a:spcPts val="400"/>
              </a:spcBef>
              <a:buFont typeface="Arial" panose="020B0604020202020204" pitchFamily="34" charset="0"/>
              <a:buChar char="•"/>
            </a:pPr>
            <a:r>
              <a:rPr lang="en-US" sz="1600">
                <a:solidFill>
                  <a:schemeClr val="tx2"/>
                </a:solidFill>
              </a:rPr>
              <a:t>To stop transmission, need to identify source</a:t>
            </a:r>
          </a:p>
          <a:p>
            <a:pPr marL="406400" indent="-228600">
              <a:spcBef>
                <a:spcPts val="400"/>
              </a:spcBef>
              <a:buFont typeface="Arial" panose="020B0604020202020204" pitchFamily="34" charset="0"/>
              <a:buChar char="•"/>
            </a:pPr>
            <a:r>
              <a:rPr lang="en-US" sz="1800">
                <a:solidFill>
                  <a:schemeClr val="tx2"/>
                </a:solidFill>
              </a:rPr>
              <a:t>Respiratory spread such as TB or COVID-19</a:t>
            </a:r>
          </a:p>
          <a:p>
            <a:pPr marL="693420" indent="-228600">
              <a:spcBef>
                <a:spcPts val="400"/>
              </a:spcBef>
              <a:buFont typeface="Arial" panose="020B0604020202020204" pitchFamily="34" charset="0"/>
              <a:buChar char="•"/>
            </a:pPr>
            <a:r>
              <a:rPr lang="en-US" sz="1600">
                <a:solidFill>
                  <a:schemeClr val="tx2"/>
                </a:solidFill>
              </a:rPr>
              <a:t>Notify contacts for treatment or quarantine</a:t>
            </a:r>
          </a:p>
          <a:p>
            <a:pPr marL="406400" indent="-228600">
              <a:spcBef>
                <a:spcPts val="400"/>
              </a:spcBef>
              <a:buFont typeface="Arial" panose="020B0604020202020204" pitchFamily="34" charset="0"/>
              <a:buChar char="•"/>
            </a:pPr>
            <a:r>
              <a:rPr lang="en-US" sz="1800">
                <a:solidFill>
                  <a:schemeClr val="tx2"/>
                </a:solidFill>
              </a:rPr>
              <a:t>Bodily fluid but non-respiratory spread such as HIV</a:t>
            </a:r>
          </a:p>
          <a:p>
            <a:pPr marL="693420" indent="-228600">
              <a:spcBef>
                <a:spcPts val="400"/>
              </a:spcBef>
              <a:buFont typeface="Arial" panose="020B0604020202020204" pitchFamily="34" charset="0"/>
              <a:buChar char="•"/>
            </a:pPr>
            <a:r>
              <a:rPr lang="en-US" sz="1600">
                <a:solidFill>
                  <a:schemeClr val="tx2"/>
                </a:solidFill>
              </a:rPr>
              <a:t>Facilitate linkage to, engagement in care</a:t>
            </a:r>
          </a:p>
          <a:p>
            <a:pPr marL="693420" indent="-228600">
              <a:spcBef>
                <a:spcPts val="400"/>
              </a:spcBef>
              <a:buFont typeface="Arial" panose="020B0604020202020204" pitchFamily="34" charset="0"/>
              <a:buChar char="•"/>
            </a:pPr>
            <a:r>
              <a:rPr lang="en-US" sz="1600">
                <a:solidFill>
                  <a:schemeClr val="tx2"/>
                </a:solidFill>
              </a:rPr>
              <a:t>Notify contacts and those at risk of infection, offer </a:t>
            </a:r>
            <a:r>
              <a:rPr lang="en-US" sz="1600" err="1">
                <a:solidFill>
                  <a:schemeClr val="tx2"/>
                </a:solidFill>
              </a:rPr>
              <a:t>PrEP</a:t>
            </a:r>
            <a:endParaRPr lang="en-US" sz="1600">
              <a:solidFill>
                <a:schemeClr val="tx2"/>
              </a:solidFill>
            </a:endParaRPr>
          </a:p>
          <a:p>
            <a:pPr marL="693420" indent="-228600">
              <a:spcBef>
                <a:spcPts val="400"/>
              </a:spcBef>
              <a:buFont typeface="Arial" panose="020B0604020202020204" pitchFamily="34" charset="0"/>
              <a:buChar char="•"/>
            </a:pPr>
            <a:r>
              <a:rPr lang="en-US" sz="1600">
                <a:solidFill>
                  <a:schemeClr val="tx2"/>
                </a:solidFill>
              </a:rPr>
              <a:t>Follow up on clusters and interrupt transmission</a:t>
            </a:r>
          </a:p>
        </p:txBody>
      </p:sp>
      <p:sp>
        <p:nvSpPr>
          <p:cNvPr id="3" name="Title 2">
            <a:extLst>
              <a:ext uri="{FF2B5EF4-FFF2-40B4-BE49-F238E27FC236}">
                <a16:creationId xmlns:a16="http://schemas.microsoft.com/office/drawing/2014/main" id="{BB781C5B-E981-9640-0D59-06026F1A0911}"/>
              </a:ext>
            </a:extLst>
          </p:cNvPr>
          <p:cNvSpPr>
            <a:spLocks noGrp="1"/>
          </p:cNvSpPr>
          <p:nvPr>
            <p:ph type="title"/>
          </p:nvPr>
        </p:nvSpPr>
        <p:spPr>
          <a:xfrm>
            <a:off x="768668" y="1185742"/>
            <a:ext cx="3405399" cy="1590914"/>
          </a:xfrm>
        </p:spPr>
        <p:txBody>
          <a:bodyPr/>
          <a:lstStyle/>
          <a:p>
            <a:r>
              <a:rPr lang="en-US"/>
              <a:t>Disease Surveillance: Consent</a:t>
            </a:r>
          </a:p>
        </p:txBody>
      </p:sp>
      <p:sp>
        <p:nvSpPr>
          <p:cNvPr id="4" name="Slide Number Placeholder 3">
            <a:extLst>
              <a:ext uri="{FF2B5EF4-FFF2-40B4-BE49-F238E27FC236}">
                <a16:creationId xmlns:a16="http://schemas.microsoft.com/office/drawing/2014/main" id="{5DE27851-7381-B9FC-9EF4-AB1E7BB73D6F}"/>
              </a:ext>
            </a:extLst>
          </p:cNvPr>
          <p:cNvSpPr>
            <a:spLocks noGrp="1"/>
          </p:cNvSpPr>
          <p:nvPr>
            <p:ph type="sldNum" sz="quarter" idx="12"/>
          </p:nvPr>
        </p:nvSpPr>
        <p:spPr/>
        <p:txBody>
          <a:bodyPr/>
          <a:lstStyle/>
          <a:p>
            <a:fld id="{DB15D044-B35F-4A77-B573-9EB4C86BF88C}" type="slidenum">
              <a:rPr lang="en-US" smtClean="0"/>
              <a:pPr/>
              <a:t>12</a:t>
            </a:fld>
            <a:endParaRPr lang="en-US"/>
          </a:p>
        </p:txBody>
      </p:sp>
      <p:sp>
        <p:nvSpPr>
          <p:cNvPr id="6" name="Text Box 4">
            <a:extLst>
              <a:ext uri="{FF2B5EF4-FFF2-40B4-BE49-F238E27FC236}">
                <a16:creationId xmlns:a16="http://schemas.microsoft.com/office/drawing/2014/main" id="{84EB50AF-B56E-EB06-9DD0-A424AAF228AC}"/>
              </a:ext>
            </a:extLst>
          </p:cNvPr>
          <p:cNvSpPr txBox="1">
            <a:spLocks noChangeArrowheads="1"/>
          </p:cNvSpPr>
          <p:nvPr/>
        </p:nvSpPr>
        <p:spPr bwMode="auto">
          <a:xfrm>
            <a:off x="4715932" y="6462531"/>
            <a:ext cx="7306734" cy="2308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2"/>
                </a:solidFill>
                <a:effectLst/>
                <a:uLnTx/>
                <a:uFillTx/>
                <a:latin typeface="Corbel" panose="020B0503020204020204" pitchFamily="34" charset="0"/>
                <a:hlinkClick r:id="rId3">
                  <a:extLst>
                    <a:ext uri="{A12FA001-AC4F-418D-AE19-62706E023703}">
                      <ahyp:hlinkClr xmlns:ahyp="http://schemas.microsoft.com/office/drawing/2018/hyperlinkcolor" val="tx"/>
                    </a:ext>
                  </a:extLst>
                </a:hlinkClick>
              </a:rPr>
              <a:t>Ethical Justification for Conducting Public Health Surveillance Without Patient Consent</a:t>
            </a:r>
            <a:endParaRPr kumimoji="0" lang="en-US" sz="900" b="0" i="0" u="none" strike="noStrike" kern="1200" cap="none" spc="0" normalizeH="0" baseline="0" noProof="0">
              <a:ln>
                <a:noFill/>
              </a:ln>
              <a:solidFill>
                <a:schemeClr val="accent2"/>
              </a:solidFill>
              <a:effectLst/>
              <a:uLnTx/>
              <a:uFillTx/>
              <a:latin typeface="Corbel" panose="020B0503020204020204" pitchFamily="34" charset="0"/>
            </a:endParaRPr>
          </a:p>
        </p:txBody>
      </p:sp>
    </p:spTree>
    <p:extLst>
      <p:ext uri="{BB962C8B-B14F-4D97-AF65-F5344CB8AC3E}">
        <p14:creationId xmlns:p14="http://schemas.microsoft.com/office/powerpoint/2010/main" val="3382669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97AD-2364-8129-028B-86CD0ECF62D8}"/>
              </a:ext>
            </a:extLst>
          </p:cNvPr>
          <p:cNvSpPr>
            <a:spLocks noGrp="1"/>
          </p:cNvSpPr>
          <p:nvPr>
            <p:ph type="ctrTitle"/>
          </p:nvPr>
        </p:nvSpPr>
        <p:spPr>
          <a:xfrm>
            <a:off x="2405455" y="1665512"/>
            <a:ext cx="7381090" cy="814107"/>
          </a:xfrm>
        </p:spPr>
        <p:txBody>
          <a:bodyPr/>
          <a:lstStyle/>
          <a:p>
            <a:pPr algn="l"/>
            <a:r>
              <a:rPr lang="en-US" sz="6000"/>
              <a:t>Thank You</a:t>
            </a:r>
          </a:p>
        </p:txBody>
      </p:sp>
      <p:sp>
        <p:nvSpPr>
          <p:cNvPr id="3" name="Text Placeholder 2">
            <a:extLst>
              <a:ext uri="{FF2B5EF4-FFF2-40B4-BE49-F238E27FC236}">
                <a16:creationId xmlns:a16="http://schemas.microsoft.com/office/drawing/2014/main" id="{9B10D624-4FBF-26CA-E690-0CA451C52D9C}"/>
              </a:ext>
            </a:extLst>
          </p:cNvPr>
          <p:cNvSpPr txBox="1">
            <a:spLocks/>
          </p:cNvSpPr>
          <p:nvPr/>
        </p:nvSpPr>
        <p:spPr>
          <a:xfrm>
            <a:off x="2545278" y="3123210"/>
            <a:ext cx="5257800" cy="2351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Font typeface="Arial" panose="020B0604020202020204" pitchFamily="34" charset="0"/>
              <a:buNone/>
            </a:pPr>
            <a:r>
              <a:rPr lang="en-US" sz="2000" b="1" spc="300">
                <a:solidFill>
                  <a:schemeClr val="bg1"/>
                </a:solidFill>
              </a:rPr>
              <a:t>FOR QUESTIONS CONTACT</a:t>
            </a:r>
          </a:p>
          <a:p>
            <a:pPr marL="11113" indent="0">
              <a:buFont typeface="Arial" panose="020B0604020202020204" pitchFamily="34" charset="0"/>
              <a:buNone/>
            </a:pPr>
            <a:r>
              <a:rPr lang="en-US">
                <a:solidFill>
                  <a:schemeClr val="bg1"/>
                </a:solidFill>
                <a:cs typeface="Calibri Light"/>
              </a:rPr>
              <a:t>Name</a:t>
            </a:r>
          </a:p>
          <a:p>
            <a:pPr marL="11113" indent="0">
              <a:buFont typeface="Arial" panose="020B0604020202020204" pitchFamily="34" charset="0"/>
              <a:buNone/>
            </a:pPr>
            <a:r>
              <a:rPr lang="en-US">
                <a:solidFill>
                  <a:schemeClr val="bg1"/>
                </a:solidFill>
                <a:cs typeface="Calibri Light"/>
              </a:rPr>
              <a:t>Title</a:t>
            </a:r>
          </a:p>
          <a:p>
            <a:pPr marL="11113" indent="0">
              <a:buFont typeface="Arial" panose="020B0604020202020204" pitchFamily="34" charset="0"/>
              <a:buNone/>
            </a:pPr>
            <a:r>
              <a:rPr lang="en-US">
                <a:solidFill>
                  <a:schemeClr val="bg1"/>
                </a:solidFill>
                <a:cs typeface="Calibri Light"/>
              </a:rPr>
              <a:t>Email</a:t>
            </a:r>
          </a:p>
          <a:p>
            <a:pPr marL="11113" indent="0">
              <a:buFont typeface="Arial" panose="020B0604020202020204" pitchFamily="34" charset="0"/>
              <a:buNone/>
            </a:pPr>
            <a:r>
              <a:rPr lang="en-US">
                <a:solidFill>
                  <a:schemeClr val="bg1"/>
                </a:solidFill>
                <a:cs typeface="Calibri Light"/>
              </a:rPr>
              <a:t>Phone</a:t>
            </a:r>
          </a:p>
          <a:p>
            <a:pPr marL="11113" lvl="1" indent="0">
              <a:spcBef>
                <a:spcPts val="0"/>
              </a:spcBef>
              <a:buFont typeface="Arial" panose="020B0604020202020204" pitchFamily="34" charset="0"/>
              <a:buNone/>
            </a:pPr>
            <a:endParaRPr lang="en-US" sz="2400" b="1">
              <a:solidFill>
                <a:schemeClr val="bg1"/>
              </a:solidFill>
              <a:cs typeface="Calibri Light" panose="020F0302020204030204"/>
            </a:endParaRPr>
          </a:p>
          <a:p>
            <a:pPr marL="11113" indent="0">
              <a:spcBef>
                <a:spcPts val="0"/>
              </a:spcBef>
              <a:buFont typeface="Arial" panose="020B0604020202020204" pitchFamily="34" charset="0"/>
              <a:buNone/>
            </a:pPr>
            <a:endParaRPr lang="en-US">
              <a:solidFill>
                <a:schemeClr val="bg1"/>
              </a:solidFill>
              <a:cs typeface="Calibri Light" panose="020F0302020204030204"/>
            </a:endParaRPr>
          </a:p>
        </p:txBody>
      </p:sp>
      <p:pic>
        <p:nvPicPr>
          <p:cNvPr id="4" name="Picture 3">
            <a:extLst>
              <a:ext uri="{FF2B5EF4-FFF2-40B4-BE49-F238E27FC236}">
                <a16:creationId xmlns:a16="http://schemas.microsoft.com/office/drawing/2014/main" id="{C6FCA8C8-A94D-05E8-735A-37F1272E82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3377" y="294992"/>
            <a:ext cx="1828801" cy="609600"/>
          </a:xfrm>
          <a:prstGeom prst="rect">
            <a:avLst/>
          </a:prstGeom>
        </p:spPr>
      </p:pic>
    </p:spTree>
    <p:extLst>
      <p:ext uri="{BB962C8B-B14F-4D97-AF65-F5344CB8AC3E}">
        <p14:creationId xmlns:p14="http://schemas.microsoft.com/office/powerpoint/2010/main" val="15717394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521" y="2468034"/>
            <a:ext cx="10343745" cy="1346199"/>
          </a:xfrm>
        </p:spPr>
        <p:txBody>
          <a:bodyPr>
            <a:noAutofit/>
          </a:bodyPr>
          <a:lstStyle/>
          <a:p>
            <a:pPr>
              <a:lnSpc>
                <a:spcPts val="5280"/>
              </a:lnSpc>
              <a:spcAft>
                <a:spcPts val="1200"/>
              </a:spcAft>
            </a:pPr>
            <a:r>
              <a:rPr lang="en-US" sz="2400" b="1" spc="300"/>
              <a:t>LEARNING SERIES</a:t>
            </a:r>
            <a:br>
              <a:rPr lang="en-US"/>
            </a:br>
            <a:r>
              <a:rPr lang="en-US" sz="4800"/>
              <a:t>HIV Cluster Response</a:t>
            </a:r>
            <a:endParaRPr lang="en-US"/>
          </a:p>
        </p:txBody>
      </p:sp>
      <p:sp>
        <p:nvSpPr>
          <p:cNvPr id="3" name="Title 1">
            <a:extLst>
              <a:ext uri="{FF2B5EF4-FFF2-40B4-BE49-F238E27FC236}">
                <a16:creationId xmlns:a16="http://schemas.microsoft.com/office/drawing/2014/main" id="{413D872C-F7C1-1CA3-45FE-34CDA9E86A36}"/>
              </a:ext>
            </a:extLst>
          </p:cNvPr>
          <p:cNvSpPr txBox="1">
            <a:spLocks/>
          </p:cNvSpPr>
          <p:nvPr/>
        </p:nvSpPr>
        <p:spPr>
          <a:xfrm>
            <a:off x="2180167" y="4114800"/>
            <a:ext cx="6985000" cy="889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400" b="0" kern="1200" dirty="0">
                <a:solidFill>
                  <a:schemeClr val="bg1"/>
                </a:solidFill>
                <a:latin typeface="Corbel" panose="020B0503020204020204" pitchFamily="34" charset="0"/>
                <a:ea typeface="+mn-ea"/>
                <a:cs typeface="Arial" panose="020B0604020202020204" pitchFamily="34" charset="0"/>
              </a:defRPr>
            </a:lvl1pPr>
          </a:lstStyle>
          <a:p>
            <a:r>
              <a:rPr lang="en-US" sz="2800"/>
              <a:t>Health Department, Provider, and Community Collaboration to </a:t>
            </a:r>
            <a:r>
              <a:rPr lang="en-US" sz="2800" b="1"/>
              <a:t>RESPOND</a:t>
            </a:r>
            <a:r>
              <a:rPr lang="en-US" sz="2800"/>
              <a:t> to HIV Clusters</a:t>
            </a:r>
          </a:p>
        </p:txBody>
      </p:sp>
      <p:pic>
        <p:nvPicPr>
          <p:cNvPr id="6" name="Picture 5">
            <a:extLst>
              <a:ext uri="{FF2B5EF4-FFF2-40B4-BE49-F238E27FC236}">
                <a16:creationId xmlns:a16="http://schemas.microsoft.com/office/drawing/2014/main" id="{402E4C0A-588F-70D9-7214-D5BAAAAAC0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30597" y="388941"/>
            <a:ext cx="2480209" cy="826736"/>
          </a:xfrm>
          <a:prstGeom prst="rect">
            <a:avLst/>
          </a:prstGeom>
        </p:spPr>
      </p:pic>
      <p:sp>
        <p:nvSpPr>
          <p:cNvPr id="4" name="Title 1">
            <a:extLst>
              <a:ext uri="{FF2B5EF4-FFF2-40B4-BE49-F238E27FC236}">
                <a16:creationId xmlns:a16="http://schemas.microsoft.com/office/drawing/2014/main" id="{2CD317B7-BE11-FB94-383E-0C82A862012C}"/>
              </a:ext>
            </a:extLst>
          </p:cNvPr>
          <p:cNvSpPr txBox="1">
            <a:spLocks/>
          </p:cNvSpPr>
          <p:nvPr/>
        </p:nvSpPr>
        <p:spPr>
          <a:xfrm>
            <a:off x="2180167" y="5373584"/>
            <a:ext cx="6985000" cy="445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400" b="0" kern="1200" dirty="0">
                <a:solidFill>
                  <a:schemeClr val="bg1"/>
                </a:solidFill>
                <a:latin typeface="Corbel" panose="020B0503020204020204" pitchFamily="34" charset="0"/>
                <a:ea typeface="+mn-ea"/>
                <a:cs typeface="Arial" panose="020B0604020202020204" pitchFamily="34" charset="0"/>
              </a:defRPr>
            </a:lvl1pPr>
          </a:lstStyle>
          <a:p>
            <a:r>
              <a:rPr lang="en-US" sz="2000" b="1" spc="300">
                <a:solidFill>
                  <a:schemeClr val="accent6"/>
                </a:solidFill>
              </a:rPr>
              <a:t>PART </a:t>
            </a:r>
            <a:r>
              <a:rPr lang="en-US" sz="2000" b="1" spc="300">
                <a:solidFill>
                  <a:schemeClr val="accent6"/>
                </a:solidFill>
                <a:latin typeface="+mn-lt"/>
              </a:rPr>
              <a:t>3</a:t>
            </a:r>
          </a:p>
        </p:txBody>
      </p:sp>
    </p:spTree>
    <p:extLst>
      <p:ext uri="{BB962C8B-B14F-4D97-AF65-F5344CB8AC3E}">
        <p14:creationId xmlns:p14="http://schemas.microsoft.com/office/powerpoint/2010/main" val="38807247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C0B4D8-0939-3D61-01A0-835CDAAEAEE5}"/>
              </a:ext>
            </a:extLst>
          </p:cNvPr>
          <p:cNvSpPr>
            <a:spLocks noGrp="1"/>
          </p:cNvSpPr>
          <p:nvPr>
            <p:ph type="body" sz="half" idx="2"/>
          </p:nvPr>
        </p:nvSpPr>
        <p:spPr>
          <a:xfrm>
            <a:off x="768668" y="1594632"/>
            <a:ext cx="6140132" cy="3433160"/>
          </a:xfrm>
        </p:spPr>
        <p:txBody>
          <a:bodyPr/>
          <a:lstStyle/>
          <a:p>
            <a:r>
              <a:rPr lang="en-US"/>
              <a:t>Participation</a:t>
            </a:r>
          </a:p>
          <a:p>
            <a:pPr marL="465138" indent="-228600">
              <a:spcBef>
                <a:spcPts val="400"/>
              </a:spcBef>
              <a:buFont typeface="Arial" panose="020B0604020202020204" pitchFamily="34" charset="0"/>
              <a:buChar char="•"/>
            </a:pPr>
            <a:r>
              <a:rPr lang="en-US"/>
              <a:t>Participants will be </a:t>
            </a:r>
            <a:r>
              <a:rPr lang="en-US" b="1"/>
              <a:t>muted</a:t>
            </a:r>
            <a:r>
              <a:rPr lang="en-US"/>
              <a:t> to limit background noise, but you may unmute yourself during discussion or Q&amp;A if you want to talk</a:t>
            </a:r>
          </a:p>
          <a:p>
            <a:pPr marL="465138" indent="-228600">
              <a:spcBef>
                <a:spcPts val="400"/>
              </a:spcBef>
              <a:buFont typeface="Arial" panose="020B0604020202020204" pitchFamily="34" charset="0"/>
              <a:buChar char="•"/>
            </a:pPr>
            <a:r>
              <a:rPr lang="en-US"/>
              <a:t>Will have some interactive components during the webinar</a:t>
            </a:r>
          </a:p>
          <a:p>
            <a:r>
              <a:rPr lang="en-US"/>
              <a:t>Asking questions</a:t>
            </a:r>
          </a:p>
          <a:p>
            <a:pPr marL="465138" indent="-185738">
              <a:spcBef>
                <a:spcPts val="400"/>
              </a:spcBef>
              <a:buFont typeface="Arial" panose="020B0604020202020204" pitchFamily="34" charset="0"/>
              <a:buChar char="•"/>
            </a:pPr>
            <a:r>
              <a:rPr lang="en-US"/>
              <a:t>Please submit questions in the chat box </a:t>
            </a:r>
            <a:r>
              <a:rPr lang="en-US" b="1"/>
              <a:t>and/or </a:t>
            </a:r>
            <a:r>
              <a:rPr lang="en-US"/>
              <a:t>can ask verbal questions during Q&amp;A times</a:t>
            </a:r>
          </a:p>
          <a:p>
            <a:r>
              <a:rPr lang="en-US"/>
              <a:t>Maintaining a safe space for discussion</a:t>
            </a:r>
          </a:p>
          <a:p>
            <a:r>
              <a:rPr lang="en-US"/>
              <a:t>Webinar </a:t>
            </a:r>
            <a:r>
              <a:rPr lang="en-US" b="1"/>
              <a:t>will be recorded </a:t>
            </a:r>
            <a:r>
              <a:rPr lang="en-US"/>
              <a:t>for internal reference</a:t>
            </a:r>
          </a:p>
          <a:p>
            <a:r>
              <a:rPr lang="en-US"/>
              <a:t>For IT issues: please email: [insert contact email]</a:t>
            </a:r>
          </a:p>
        </p:txBody>
      </p:sp>
      <p:sp>
        <p:nvSpPr>
          <p:cNvPr id="3" name="Title 2">
            <a:extLst>
              <a:ext uri="{FF2B5EF4-FFF2-40B4-BE49-F238E27FC236}">
                <a16:creationId xmlns:a16="http://schemas.microsoft.com/office/drawing/2014/main" id="{FE69CE95-B672-79A1-476B-49E8AD9C91A2}"/>
              </a:ext>
            </a:extLst>
          </p:cNvPr>
          <p:cNvSpPr>
            <a:spLocks noGrp="1"/>
          </p:cNvSpPr>
          <p:nvPr>
            <p:ph type="title"/>
          </p:nvPr>
        </p:nvSpPr>
        <p:spPr>
          <a:xfrm>
            <a:off x="768668" y="347345"/>
            <a:ext cx="10556140" cy="990600"/>
          </a:xfrm>
        </p:spPr>
        <p:txBody>
          <a:bodyPr/>
          <a:lstStyle/>
          <a:p>
            <a:pPr>
              <a:lnSpc>
                <a:spcPts val="3520"/>
              </a:lnSpc>
            </a:pPr>
            <a:r>
              <a:rPr lang="en-US"/>
              <a:t>Expectations and Logistics </a:t>
            </a:r>
            <a:br>
              <a:rPr lang="en-US"/>
            </a:br>
            <a:r>
              <a:rPr lang="en-US" sz="2000" b="1" spc="300"/>
              <a:t>[VIRTUAL]</a:t>
            </a:r>
            <a:endParaRPr lang="en-US" b="1" spc="300"/>
          </a:p>
        </p:txBody>
      </p:sp>
      <p:sp>
        <p:nvSpPr>
          <p:cNvPr id="4" name="Slide Number Placeholder 3">
            <a:extLst>
              <a:ext uri="{FF2B5EF4-FFF2-40B4-BE49-F238E27FC236}">
                <a16:creationId xmlns:a16="http://schemas.microsoft.com/office/drawing/2014/main" id="{B02176E5-9E80-06CC-4F52-657E64D7B709}"/>
              </a:ext>
            </a:extLst>
          </p:cNvPr>
          <p:cNvSpPr>
            <a:spLocks noGrp="1"/>
          </p:cNvSpPr>
          <p:nvPr>
            <p:ph type="sldNum" sz="quarter" idx="12"/>
          </p:nvPr>
        </p:nvSpPr>
        <p:spPr>
          <a:xfrm>
            <a:off x="11648661" y="6472555"/>
            <a:ext cx="409876" cy="210784"/>
          </a:xfrm>
        </p:spPr>
        <p:txBody>
          <a:bodyPr/>
          <a:lstStyle/>
          <a:p>
            <a:fld id="{DB15D044-B35F-4A77-B573-9EB4C86BF88C}" type="slidenum">
              <a:rPr lang="en-US" smtClean="0"/>
              <a:pPr/>
              <a:t>122</a:t>
            </a:fld>
            <a:endParaRPr lang="en-US"/>
          </a:p>
        </p:txBody>
      </p:sp>
      <p:pic>
        <p:nvPicPr>
          <p:cNvPr id="5" name="Picture 4">
            <a:extLst>
              <a:ext uri="{FF2B5EF4-FFF2-40B4-BE49-F238E27FC236}">
                <a16:creationId xmlns:a16="http://schemas.microsoft.com/office/drawing/2014/main" id="{A075C058-1B06-A005-659D-0192927DE0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89" t="10704" r="7454" b="588"/>
          <a:stretch/>
        </p:blipFill>
        <p:spPr>
          <a:xfrm>
            <a:off x="7355127" y="965200"/>
            <a:ext cx="4836873" cy="5384800"/>
          </a:xfrm>
          <a:prstGeom prst="rect">
            <a:avLst/>
          </a:prstGeom>
        </p:spPr>
      </p:pic>
    </p:spTree>
    <p:extLst>
      <p:ext uri="{BB962C8B-B14F-4D97-AF65-F5344CB8AC3E}">
        <p14:creationId xmlns:p14="http://schemas.microsoft.com/office/powerpoint/2010/main" val="32497093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iangle 9">
            <a:extLst>
              <a:ext uri="{FF2B5EF4-FFF2-40B4-BE49-F238E27FC236}">
                <a16:creationId xmlns:a16="http://schemas.microsoft.com/office/drawing/2014/main" id="{532D7F81-FCD7-0B14-2D91-3C9728518F6C}"/>
              </a:ext>
            </a:extLst>
          </p:cNvPr>
          <p:cNvSpPr/>
          <p:nvPr/>
        </p:nvSpPr>
        <p:spPr>
          <a:xfrm>
            <a:off x="7603061" y="1388081"/>
            <a:ext cx="3725343" cy="455551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4B5B78C-19BF-026B-F9A7-D4675F424351}"/>
              </a:ext>
            </a:extLst>
          </p:cNvPr>
          <p:cNvSpPr>
            <a:spLocks noGrp="1"/>
          </p:cNvSpPr>
          <p:nvPr>
            <p:ph type="body" sz="half" idx="2"/>
          </p:nvPr>
        </p:nvSpPr>
        <p:spPr>
          <a:xfrm>
            <a:off x="1143000" y="2012601"/>
            <a:ext cx="8322733" cy="840666"/>
          </a:xfrm>
          <a:solidFill>
            <a:schemeClr val="accent1">
              <a:alpha val="49000"/>
            </a:schemeClr>
          </a:solidFill>
        </p:spPr>
        <p:txBody>
          <a:bodyPr lIns="640080" rIns="548640" anchor="ctr" anchorCtr="0"/>
          <a:lstStyle/>
          <a:p>
            <a:r>
              <a:rPr lang="en-US"/>
              <a:t>Public Health Surveillance Basics &amp; Using Surveillance Data to </a:t>
            </a:r>
            <a:r>
              <a:rPr lang="en-US" i="1"/>
              <a:t>Detect</a:t>
            </a:r>
            <a:r>
              <a:rPr lang="en-US"/>
              <a:t> HIV Clusters</a:t>
            </a:r>
          </a:p>
        </p:txBody>
      </p:sp>
      <p:sp>
        <p:nvSpPr>
          <p:cNvPr id="3" name="Title 2">
            <a:extLst>
              <a:ext uri="{FF2B5EF4-FFF2-40B4-BE49-F238E27FC236}">
                <a16:creationId xmlns:a16="http://schemas.microsoft.com/office/drawing/2014/main" id="{D18FE7AC-C622-0062-88DB-02B248E98313}"/>
              </a:ext>
            </a:extLst>
          </p:cNvPr>
          <p:cNvSpPr>
            <a:spLocks noGrp="1"/>
          </p:cNvSpPr>
          <p:nvPr>
            <p:ph type="title"/>
          </p:nvPr>
        </p:nvSpPr>
        <p:spPr/>
        <p:txBody>
          <a:bodyPr/>
          <a:lstStyle/>
          <a:p>
            <a:r>
              <a:rPr lang="en-US"/>
              <a:t>Learning Series</a:t>
            </a:r>
          </a:p>
        </p:txBody>
      </p:sp>
      <p:sp>
        <p:nvSpPr>
          <p:cNvPr id="4" name="Slide Number Placeholder 3">
            <a:extLst>
              <a:ext uri="{FF2B5EF4-FFF2-40B4-BE49-F238E27FC236}">
                <a16:creationId xmlns:a16="http://schemas.microsoft.com/office/drawing/2014/main" id="{167B9542-FA35-833B-4497-9B1D51AEC71C}"/>
              </a:ext>
            </a:extLst>
          </p:cNvPr>
          <p:cNvSpPr>
            <a:spLocks noGrp="1"/>
          </p:cNvSpPr>
          <p:nvPr>
            <p:ph type="sldNum" sz="quarter" idx="12"/>
          </p:nvPr>
        </p:nvSpPr>
        <p:spPr>
          <a:xfrm>
            <a:off x="11648661" y="6472555"/>
            <a:ext cx="409876" cy="210784"/>
          </a:xfrm>
        </p:spPr>
        <p:txBody>
          <a:bodyPr/>
          <a:lstStyle/>
          <a:p>
            <a:fld id="{DB15D044-B35F-4A77-B573-9EB4C86BF88C}" type="slidenum">
              <a:rPr lang="en-US" smtClean="0"/>
              <a:pPr/>
              <a:t>123</a:t>
            </a:fld>
            <a:endParaRPr lang="en-US"/>
          </a:p>
        </p:txBody>
      </p:sp>
      <p:sp>
        <p:nvSpPr>
          <p:cNvPr id="5" name="Oval 4">
            <a:extLst>
              <a:ext uri="{FF2B5EF4-FFF2-40B4-BE49-F238E27FC236}">
                <a16:creationId xmlns:a16="http://schemas.microsoft.com/office/drawing/2014/main" id="{997AA9D9-E933-E9D9-D1EC-B98CC4EC6374}"/>
              </a:ext>
            </a:extLst>
          </p:cNvPr>
          <p:cNvSpPr/>
          <p:nvPr/>
        </p:nvSpPr>
        <p:spPr>
          <a:xfrm>
            <a:off x="648494" y="1923522"/>
            <a:ext cx="989012" cy="9890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spc="300">
                <a:latin typeface="Corbel" panose="020B0503020204020204" pitchFamily="34" charset="0"/>
              </a:rPr>
              <a:t>PART 1</a:t>
            </a:r>
          </a:p>
        </p:txBody>
      </p:sp>
      <p:sp>
        <p:nvSpPr>
          <p:cNvPr id="6" name="Text Placeholder 1">
            <a:extLst>
              <a:ext uri="{FF2B5EF4-FFF2-40B4-BE49-F238E27FC236}">
                <a16:creationId xmlns:a16="http://schemas.microsoft.com/office/drawing/2014/main" id="{E988113F-2BCE-FDB3-84BC-40AAEF7B6FF4}"/>
              </a:ext>
            </a:extLst>
          </p:cNvPr>
          <p:cNvSpPr txBox="1">
            <a:spLocks/>
          </p:cNvSpPr>
          <p:nvPr/>
        </p:nvSpPr>
        <p:spPr>
          <a:xfrm>
            <a:off x="1143000" y="3274134"/>
            <a:ext cx="8322733" cy="840666"/>
          </a:xfrm>
          <a:prstGeom prst="rect">
            <a:avLst/>
          </a:prstGeom>
          <a:solidFill>
            <a:schemeClr val="accent1">
              <a:alpha val="49000"/>
            </a:schemeClr>
          </a:solidFill>
        </p:spPr>
        <p:txBody>
          <a:bodyPr vert="horz" lIns="640080" tIns="45720" rIns="5486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Health Department, Provider, and Community Collaboration to </a:t>
            </a:r>
            <a:r>
              <a:rPr lang="en-US" i="1"/>
              <a:t>Respond</a:t>
            </a:r>
            <a:r>
              <a:rPr lang="en-US"/>
              <a:t> to HIV Clusters</a:t>
            </a:r>
          </a:p>
        </p:txBody>
      </p:sp>
      <p:sp>
        <p:nvSpPr>
          <p:cNvPr id="7" name="Oval 6">
            <a:extLst>
              <a:ext uri="{FF2B5EF4-FFF2-40B4-BE49-F238E27FC236}">
                <a16:creationId xmlns:a16="http://schemas.microsoft.com/office/drawing/2014/main" id="{D45A300E-0405-5DF0-F84B-E2393E56DA9B}"/>
              </a:ext>
            </a:extLst>
          </p:cNvPr>
          <p:cNvSpPr/>
          <p:nvPr/>
        </p:nvSpPr>
        <p:spPr>
          <a:xfrm>
            <a:off x="648494" y="3185055"/>
            <a:ext cx="989012" cy="9890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spc="300">
                <a:latin typeface="Corbel" panose="020B0503020204020204" pitchFamily="34" charset="0"/>
              </a:rPr>
              <a:t>PART 2</a:t>
            </a:r>
          </a:p>
        </p:txBody>
      </p:sp>
      <p:sp>
        <p:nvSpPr>
          <p:cNvPr id="8" name="Text Placeholder 1">
            <a:extLst>
              <a:ext uri="{FF2B5EF4-FFF2-40B4-BE49-F238E27FC236}">
                <a16:creationId xmlns:a16="http://schemas.microsoft.com/office/drawing/2014/main" id="{6B057515-082C-54A8-3DC2-9BFFFB345E93}"/>
              </a:ext>
            </a:extLst>
          </p:cNvPr>
          <p:cNvSpPr txBox="1">
            <a:spLocks/>
          </p:cNvSpPr>
          <p:nvPr/>
        </p:nvSpPr>
        <p:spPr>
          <a:xfrm>
            <a:off x="1143000" y="4679601"/>
            <a:ext cx="8322733" cy="840666"/>
          </a:xfrm>
          <a:prstGeom prst="rect">
            <a:avLst/>
          </a:prstGeom>
          <a:solidFill>
            <a:schemeClr val="accent1">
              <a:alpha val="49000"/>
            </a:schemeClr>
          </a:solidFill>
        </p:spPr>
        <p:txBody>
          <a:bodyPr vert="horz" lIns="640080" tIns="45720" rIns="5486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Addressing Community Concerns: Data Release and HIV Criminalization Considerations &amp; HIV Stigma</a:t>
            </a:r>
          </a:p>
        </p:txBody>
      </p:sp>
      <p:sp>
        <p:nvSpPr>
          <p:cNvPr id="9" name="Oval 8">
            <a:extLst>
              <a:ext uri="{FF2B5EF4-FFF2-40B4-BE49-F238E27FC236}">
                <a16:creationId xmlns:a16="http://schemas.microsoft.com/office/drawing/2014/main" id="{46EB255B-CCC0-30FA-F7EA-2BB78377CB7C}"/>
              </a:ext>
            </a:extLst>
          </p:cNvPr>
          <p:cNvSpPr/>
          <p:nvPr/>
        </p:nvSpPr>
        <p:spPr>
          <a:xfrm>
            <a:off x="648494" y="4590522"/>
            <a:ext cx="989012" cy="9890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spc="300">
                <a:latin typeface="Corbel" panose="020B0503020204020204" pitchFamily="34" charset="0"/>
              </a:rPr>
              <a:t>PART 3</a:t>
            </a:r>
          </a:p>
        </p:txBody>
      </p:sp>
    </p:spTree>
    <p:extLst>
      <p:ext uri="{BB962C8B-B14F-4D97-AF65-F5344CB8AC3E}">
        <p14:creationId xmlns:p14="http://schemas.microsoft.com/office/powerpoint/2010/main" val="793504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7D454-2249-C046-3D73-4DE1A8371C65}"/>
              </a:ext>
            </a:extLst>
          </p:cNvPr>
          <p:cNvSpPr>
            <a:spLocks noGrp="1"/>
          </p:cNvSpPr>
          <p:nvPr>
            <p:ph type="body" sz="half" idx="2"/>
          </p:nvPr>
        </p:nvSpPr>
        <p:spPr>
          <a:xfrm>
            <a:off x="768668" y="2459641"/>
            <a:ext cx="3354599" cy="2205492"/>
          </a:xfrm>
          <a:ln w="12700">
            <a:solidFill>
              <a:schemeClr val="accent6"/>
            </a:solidFill>
          </a:ln>
        </p:spPr>
        <p:txBody>
          <a:bodyPr lIns="182880" tIns="182880" rIns="182880" bIns="182880"/>
          <a:lstStyle/>
          <a:p>
            <a:r>
              <a:rPr lang="en-US"/>
              <a:t>Understand the history and concepts behind public health surveillance including ethics, consent, and data protection for HIV surveillance data </a:t>
            </a:r>
          </a:p>
        </p:txBody>
      </p:sp>
      <p:sp>
        <p:nvSpPr>
          <p:cNvPr id="3" name="Title 2">
            <a:extLst>
              <a:ext uri="{FF2B5EF4-FFF2-40B4-BE49-F238E27FC236}">
                <a16:creationId xmlns:a16="http://schemas.microsoft.com/office/drawing/2014/main" id="{E45C6F3C-3DF7-E467-415D-B6BD41A08022}"/>
              </a:ext>
            </a:extLst>
          </p:cNvPr>
          <p:cNvSpPr>
            <a:spLocks noGrp="1"/>
          </p:cNvSpPr>
          <p:nvPr>
            <p:ph type="title"/>
          </p:nvPr>
        </p:nvSpPr>
        <p:spPr/>
        <p:txBody>
          <a:bodyPr/>
          <a:lstStyle/>
          <a:p>
            <a:r>
              <a:rPr lang="en-US"/>
              <a:t>Three-Part Learning Series Objectives</a:t>
            </a:r>
          </a:p>
        </p:txBody>
      </p:sp>
      <p:sp>
        <p:nvSpPr>
          <p:cNvPr id="4" name="Slide Number Placeholder 3">
            <a:extLst>
              <a:ext uri="{FF2B5EF4-FFF2-40B4-BE49-F238E27FC236}">
                <a16:creationId xmlns:a16="http://schemas.microsoft.com/office/drawing/2014/main" id="{4A8B2B64-5929-15F8-EEF0-D34D163D0E60}"/>
              </a:ext>
            </a:extLst>
          </p:cNvPr>
          <p:cNvSpPr>
            <a:spLocks noGrp="1"/>
          </p:cNvSpPr>
          <p:nvPr>
            <p:ph type="sldNum" sz="quarter" idx="12"/>
          </p:nvPr>
        </p:nvSpPr>
        <p:spPr/>
        <p:txBody>
          <a:bodyPr/>
          <a:lstStyle/>
          <a:p>
            <a:fld id="{DB15D044-B35F-4A77-B573-9EB4C86BF88C}" type="slidenum">
              <a:rPr lang="en-US" smtClean="0"/>
              <a:pPr/>
              <a:t>124</a:t>
            </a:fld>
            <a:endParaRPr lang="en-US"/>
          </a:p>
        </p:txBody>
      </p:sp>
      <p:sp>
        <p:nvSpPr>
          <p:cNvPr id="5" name="Text Placeholder 1">
            <a:extLst>
              <a:ext uri="{FF2B5EF4-FFF2-40B4-BE49-F238E27FC236}">
                <a16:creationId xmlns:a16="http://schemas.microsoft.com/office/drawing/2014/main" id="{63B47A95-E919-68F0-941B-3DF38CED52D7}"/>
              </a:ext>
            </a:extLst>
          </p:cNvPr>
          <p:cNvSpPr txBox="1">
            <a:spLocks/>
          </p:cNvSpPr>
          <p:nvPr/>
        </p:nvSpPr>
        <p:spPr>
          <a:xfrm>
            <a:off x="4417801" y="2459641"/>
            <a:ext cx="3354599" cy="2205492"/>
          </a:xfrm>
          <a:prstGeom prst="rect">
            <a:avLst/>
          </a:prstGeom>
          <a:ln w="12700">
            <a:solidFill>
              <a:schemeClr val="accent6"/>
            </a:solidFill>
          </a:ln>
        </p:spPr>
        <p:txBody>
          <a:bodyPr vert="horz" lIns="182880" tIns="182880" rIns="182880" bIns="18288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Explain the basic process, benefits, and drawbacks of HIV cluster response </a:t>
            </a:r>
          </a:p>
        </p:txBody>
      </p:sp>
      <p:sp>
        <p:nvSpPr>
          <p:cNvPr id="6" name="Text Placeholder 1">
            <a:extLst>
              <a:ext uri="{FF2B5EF4-FFF2-40B4-BE49-F238E27FC236}">
                <a16:creationId xmlns:a16="http://schemas.microsoft.com/office/drawing/2014/main" id="{BB7A0026-4294-A799-434E-A07503D2638F}"/>
              </a:ext>
            </a:extLst>
          </p:cNvPr>
          <p:cNvSpPr txBox="1">
            <a:spLocks/>
          </p:cNvSpPr>
          <p:nvPr/>
        </p:nvSpPr>
        <p:spPr>
          <a:xfrm>
            <a:off x="8066934" y="2459641"/>
            <a:ext cx="3354599" cy="2205492"/>
          </a:xfrm>
          <a:prstGeom prst="rect">
            <a:avLst/>
          </a:prstGeom>
          <a:ln w="12700">
            <a:solidFill>
              <a:schemeClr val="accent6"/>
            </a:solidFill>
          </a:ln>
        </p:spPr>
        <p:txBody>
          <a:bodyPr vert="horz" lIns="182880" tIns="182880" rIns="182880" bIns="18288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Effectively communicate with community members/clients/patients about common cluster response concerns</a:t>
            </a:r>
          </a:p>
        </p:txBody>
      </p:sp>
    </p:spTree>
    <p:extLst>
      <p:ext uri="{BB962C8B-B14F-4D97-AF65-F5344CB8AC3E}">
        <p14:creationId xmlns:p14="http://schemas.microsoft.com/office/powerpoint/2010/main" val="12238793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3BD79D-9A4D-67AA-D8B6-72C36FFC1F85}"/>
              </a:ext>
            </a:extLst>
          </p:cNvPr>
          <p:cNvSpPr>
            <a:spLocks noGrp="1"/>
          </p:cNvSpPr>
          <p:nvPr>
            <p:ph type="body" sz="half" idx="2"/>
          </p:nvPr>
        </p:nvSpPr>
        <p:spPr>
          <a:xfrm>
            <a:off x="738187" y="2181114"/>
            <a:ext cx="10556139" cy="3433160"/>
          </a:xfrm>
        </p:spPr>
        <p:txBody>
          <a:bodyPr/>
          <a:lstStyle/>
          <a:p>
            <a:pPr marL="346075" indent="-346075">
              <a:buFont typeface="+mj-lt"/>
              <a:buAutoNum type="arabicPeriod"/>
            </a:pPr>
            <a:r>
              <a:rPr lang="en-US"/>
              <a:t>Learn about how [jurisdiction’s name] is implementing cluster detection and response </a:t>
            </a:r>
          </a:p>
          <a:p>
            <a:pPr marL="346075" indent="-346075">
              <a:buFont typeface="+mj-lt"/>
              <a:buAutoNum type="arabicPeriod"/>
            </a:pPr>
            <a:r>
              <a:rPr lang="en-US"/>
              <a:t>Explain common data privacy concerns related to health department HIV data</a:t>
            </a:r>
          </a:p>
          <a:p>
            <a:pPr marL="346075" indent="-346075">
              <a:buFont typeface="+mj-lt"/>
              <a:buAutoNum type="arabicPeriod"/>
            </a:pPr>
            <a:r>
              <a:rPr lang="en-US"/>
              <a:t>Gain an overview of HIV data release statutes and related laws in [jurisdiction name]</a:t>
            </a:r>
          </a:p>
          <a:p>
            <a:pPr marL="346075" indent="-346075">
              <a:buFont typeface="+mj-lt"/>
              <a:buAutoNum type="arabicPeriod"/>
            </a:pPr>
            <a:r>
              <a:rPr lang="en-US"/>
              <a:t>Consider ways to approach HIV cluster detection without compounding stigma </a:t>
            </a:r>
          </a:p>
        </p:txBody>
      </p:sp>
      <p:sp>
        <p:nvSpPr>
          <p:cNvPr id="3" name="Title 2">
            <a:extLst>
              <a:ext uri="{FF2B5EF4-FFF2-40B4-BE49-F238E27FC236}">
                <a16:creationId xmlns:a16="http://schemas.microsoft.com/office/drawing/2014/main" id="{67DF2940-46B6-8ED4-DDEE-857213456701}"/>
              </a:ext>
            </a:extLst>
          </p:cNvPr>
          <p:cNvSpPr>
            <a:spLocks noGrp="1"/>
          </p:cNvSpPr>
          <p:nvPr>
            <p:ph type="title"/>
          </p:nvPr>
        </p:nvSpPr>
        <p:spPr/>
        <p:txBody>
          <a:bodyPr/>
          <a:lstStyle/>
          <a:p>
            <a:r>
              <a:rPr lang="en-US"/>
              <a:t>Objectives for Today</a:t>
            </a:r>
          </a:p>
        </p:txBody>
      </p:sp>
      <p:sp>
        <p:nvSpPr>
          <p:cNvPr id="4" name="Slide Number Placeholder 3">
            <a:extLst>
              <a:ext uri="{FF2B5EF4-FFF2-40B4-BE49-F238E27FC236}">
                <a16:creationId xmlns:a16="http://schemas.microsoft.com/office/drawing/2014/main" id="{59E8E6BD-BA15-9DCB-6BC5-4CA7B5860B0A}"/>
              </a:ext>
            </a:extLst>
          </p:cNvPr>
          <p:cNvSpPr>
            <a:spLocks noGrp="1"/>
          </p:cNvSpPr>
          <p:nvPr>
            <p:ph type="sldNum" sz="quarter" idx="12"/>
          </p:nvPr>
        </p:nvSpPr>
        <p:spPr/>
        <p:txBody>
          <a:bodyPr/>
          <a:lstStyle/>
          <a:p>
            <a:fld id="{DB15D044-B35F-4A77-B573-9EB4C86BF88C}" type="slidenum">
              <a:rPr lang="en-US" smtClean="0"/>
              <a:pPr/>
              <a:t>125</a:t>
            </a:fld>
            <a:endParaRPr lang="en-US"/>
          </a:p>
        </p:txBody>
      </p:sp>
    </p:spTree>
    <p:extLst>
      <p:ext uri="{BB962C8B-B14F-4D97-AF65-F5344CB8AC3E}">
        <p14:creationId xmlns:p14="http://schemas.microsoft.com/office/powerpoint/2010/main" val="25558726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6F202-93BB-01D3-16C6-FAC45556836B}"/>
              </a:ext>
            </a:extLst>
          </p:cNvPr>
          <p:cNvSpPr>
            <a:spLocks noGrp="1"/>
          </p:cNvSpPr>
          <p:nvPr>
            <p:ph type="body" sz="half" idx="2"/>
          </p:nvPr>
        </p:nvSpPr>
        <p:spPr>
          <a:xfrm>
            <a:off x="1312334" y="1926990"/>
            <a:ext cx="7264400" cy="3433160"/>
          </a:xfrm>
        </p:spPr>
        <p:txBody>
          <a:bodyPr/>
          <a:lstStyle/>
          <a:p>
            <a:pPr>
              <a:spcAft>
                <a:spcPts val="600"/>
              </a:spcAft>
            </a:pPr>
            <a:r>
              <a:rPr lang="en-US"/>
              <a:t>[Jurisdiction’s] Cluster Response Overview</a:t>
            </a:r>
          </a:p>
          <a:p>
            <a:pPr>
              <a:spcAft>
                <a:spcPts val="600"/>
              </a:spcAft>
            </a:pPr>
            <a:r>
              <a:rPr lang="en-US"/>
              <a:t>Policy/Legal Considerations: Data Release </a:t>
            </a:r>
          </a:p>
          <a:p>
            <a:pPr>
              <a:spcAft>
                <a:spcPts val="600"/>
              </a:spcAft>
            </a:pPr>
            <a:r>
              <a:rPr lang="en-US"/>
              <a:t>HIV Cluster Response and Stigma</a:t>
            </a:r>
          </a:p>
          <a:p>
            <a:pPr>
              <a:spcAft>
                <a:spcPts val="600"/>
              </a:spcAft>
            </a:pPr>
            <a:r>
              <a:rPr lang="en-US"/>
              <a:t>Community Speaker Section</a:t>
            </a:r>
          </a:p>
          <a:p>
            <a:pPr>
              <a:spcAft>
                <a:spcPts val="600"/>
              </a:spcAft>
            </a:pPr>
            <a:r>
              <a:rPr lang="en-US"/>
              <a:t>Wrap Up</a:t>
            </a:r>
          </a:p>
          <a:p>
            <a:pPr>
              <a:spcAft>
                <a:spcPts val="600"/>
              </a:spcAft>
            </a:pPr>
            <a:endParaRPr lang="en-US"/>
          </a:p>
          <a:p>
            <a:pPr>
              <a:spcAft>
                <a:spcPts val="600"/>
              </a:spcAft>
            </a:pPr>
            <a:endParaRPr lang="en-US"/>
          </a:p>
        </p:txBody>
      </p:sp>
      <p:sp>
        <p:nvSpPr>
          <p:cNvPr id="3" name="Title 2">
            <a:extLst>
              <a:ext uri="{FF2B5EF4-FFF2-40B4-BE49-F238E27FC236}">
                <a16:creationId xmlns:a16="http://schemas.microsoft.com/office/drawing/2014/main" id="{F60B59CE-90D0-DCC5-B2FC-DF7EEAD6B275}"/>
              </a:ext>
            </a:extLst>
          </p:cNvPr>
          <p:cNvSpPr>
            <a:spLocks noGrp="1"/>
          </p:cNvSpPr>
          <p:nvPr>
            <p:ph type="title"/>
          </p:nvPr>
        </p:nvSpPr>
        <p:spPr>
          <a:xfrm>
            <a:off x="915988" y="959246"/>
            <a:ext cx="10556140" cy="643174"/>
          </a:xfrm>
        </p:spPr>
        <p:txBody>
          <a:bodyPr/>
          <a:lstStyle/>
          <a:p>
            <a:r>
              <a:rPr lang="en-US"/>
              <a:t>Agenda for Today</a:t>
            </a:r>
          </a:p>
        </p:txBody>
      </p:sp>
      <p:sp>
        <p:nvSpPr>
          <p:cNvPr id="4" name="Slide Number Placeholder 3">
            <a:extLst>
              <a:ext uri="{FF2B5EF4-FFF2-40B4-BE49-F238E27FC236}">
                <a16:creationId xmlns:a16="http://schemas.microsoft.com/office/drawing/2014/main" id="{D5F09498-A054-05C6-92F8-13186D8EE324}"/>
              </a:ext>
            </a:extLst>
          </p:cNvPr>
          <p:cNvSpPr>
            <a:spLocks noGrp="1"/>
          </p:cNvSpPr>
          <p:nvPr>
            <p:ph type="sldNum" sz="quarter" idx="12"/>
          </p:nvPr>
        </p:nvSpPr>
        <p:spPr/>
        <p:txBody>
          <a:bodyPr/>
          <a:lstStyle/>
          <a:p>
            <a:fld id="{DB15D044-B35F-4A77-B573-9EB4C86BF88C}" type="slidenum">
              <a:rPr lang="en-US" smtClean="0"/>
              <a:pPr/>
              <a:t>126</a:t>
            </a:fld>
            <a:endParaRPr lang="en-US"/>
          </a:p>
        </p:txBody>
      </p:sp>
      <p:pic>
        <p:nvPicPr>
          <p:cNvPr id="8" name="Picture 7" descr="A blue tick in a yellow circle&#10;&#10;Description automatically generated">
            <a:extLst>
              <a:ext uri="{FF2B5EF4-FFF2-40B4-BE49-F238E27FC236}">
                <a16:creationId xmlns:a16="http://schemas.microsoft.com/office/drawing/2014/main" id="{CB04D819-1865-EE97-F3E8-8E718B955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1926990"/>
            <a:ext cx="360027" cy="329479"/>
          </a:xfrm>
          <a:prstGeom prst="rect">
            <a:avLst/>
          </a:prstGeom>
        </p:spPr>
      </p:pic>
      <p:pic>
        <p:nvPicPr>
          <p:cNvPr id="9" name="Picture 8" descr="A blue tick in a yellow circle&#10;&#10;Description automatically generated">
            <a:extLst>
              <a:ext uri="{FF2B5EF4-FFF2-40B4-BE49-F238E27FC236}">
                <a16:creationId xmlns:a16="http://schemas.microsoft.com/office/drawing/2014/main" id="{00FA3D4D-96E3-B587-5A7C-A456A1FDD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2458875"/>
            <a:ext cx="360027" cy="329479"/>
          </a:xfrm>
          <a:prstGeom prst="rect">
            <a:avLst/>
          </a:prstGeom>
        </p:spPr>
      </p:pic>
      <p:pic>
        <p:nvPicPr>
          <p:cNvPr id="10" name="Picture 9" descr="A blue tick in a yellow circle&#10;&#10;Description automatically generated">
            <a:extLst>
              <a:ext uri="{FF2B5EF4-FFF2-40B4-BE49-F238E27FC236}">
                <a16:creationId xmlns:a16="http://schemas.microsoft.com/office/drawing/2014/main" id="{8070F5E0-F83A-6A72-64D7-43684E8F3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2969099"/>
            <a:ext cx="360027" cy="329479"/>
          </a:xfrm>
          <a:prstGeom prst="rect">
            <a:avLst/>
          </a:prstGeom>
        </p:spPr>
      </p:pic>
      <p:pic>
        <p:nvPicPr>
          <p:cNvPr id="11" name="Picture 10" descr="A blue tick in a yellow circle&#10;&#10;Description automatically generated">
            <a:extLst>
              <a:ext uri="{FF2B5EF4-FFF2-40B4-BE49-F238E27FC236}">
                <a16:creationId xmlns:a16="http://schemas.microsoft.com/office/drawing/2014/main" id="{72A0DA5F-538B-2A9C-5243-D4A5E11674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3479323"/>
            <a:ext cx="360027" cy="329479"/>
          </a:xfrm>
          <a:prstGeom prst="rect">
            <a:avLst/>
          </a:prstGeom>
        </p:spPr>
      </p:pic>
      <p:pic>
        <p:nvPicPr>
          <p:cNvPr id="12" name="Picture 11" descr="A blue tick in a yellow circle&#10;&#10;Description automatically generated">
            <a:extLst>
              <a:ext uri="{FF2B5EF4-FFF2-40B4-BE49-F238E27FC236}">
                <a16:creationId xmlns:a16="http://schemas.microsoft.com/office/drawing/2014/main" id="{FC103A30-69F0-1D71-96A1-53DCE17D2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3989549"/>
            <a:ext cx="360027" cy="329479"/>
          </a:xfrm>
          <a:prstGeom prst="rect">
            <a:avLst/>
          </a:prstGeom>
        </p:spPr>
      </p:pic>
      <p:pic>
        <p:nvPicPr>
          <p:cNvPr id="5" name="Picture 4" descr="A notebook and pen on a desk&#10;&#10;Description automatically generated">
            <a:extLst>
              <a:ext uri="{FF2B5EF4-FFF2-40B4-BE49-F238E27FC236}">
                <a16:creationId xmlns:a16="http://schemas.microsoft.com/office/drawing/2014/main" id="{6C7DE66A-AAD0-52C8-A48B-ED9FA8530E7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2787" r="13336" b="10338"/>
          <a:stretch/>
        </p:blipFill>
        <p:spPr>
          <a:xfrm>
            <a:off x="8423055" y="0"/>
            <a:ext cx="3768945" cy="6858000"/>
          </a:xfrm>
          <a:prstGeom prst="rect">
            <a:avLst/>
          </a:prstGeom>
        </p:spPr>
      </p:pic>
    </p:spTree>
    <p:extLst>
      <p:ext uri="{BB962C8B-B14F-4D97-AF65-F5344CB8AC3E}">
        <p14:creationId xmlns:p14="http://schemas.microsoft.com/office/powerpoint/2010/main" val="35672519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C8C6-3AC7-F31E-5ABB-51B3EFE2B91C}"/>
              </a:ext>
            </a:extLst>
          </p:cNvPr>
          <p:cNvSpPr>
            <a:spLocks noGrp="1"/>
          </p:cNvSpPr>
          <p:nvPr>
            <p:ph type="ctrTitle"/>
          </p:nvPr>
        </p:nvSpPr>
        <p:spPr/>
        <p:txBody>
          <a:bodyPr/>
          <a:lstStyle/>
          <a:p>
            <a:r>
              <a:rPr lang="en-US"/>
              <a:t>[Insert HD Name]’s </a:t>
            </a:r>
            <a:br>
              <a:rPr lang="en-US"/>
            </a:br>
            <a:r>
              <a:rPr lang="en-US"/>
              <a:t>Cluster Response Overview</a:t>
            </a:r>
          </a:p>
        </p:txBody>
      </p:sp>
      <p:sp>
        <p:nvSpPr>
          <p:cNvPr id="3" name="Slide Number Placeholder 2">
            <a:extLst>
              <a:ext uri="{FF2B5EF4-FFF2-40B4-BE49-F238E27FC236}">
                <a16:creationId xmlns:a16="http://schemas.microsoft.com/office/drawing/2014/main" id="{5946971A-F594-6AC9-AC0A-944ED49669FA}"/>
              </a:ext>
            </a:extLst>
          </p:cNvPr>
          <p:cNvSpPr>
            <a:spLocks noGrp="1"/>
          </p:cNvSpPr>
          <p:nvPr>
            <p:ph type="sldNum" sz="quarter" idx="12"/>
          </p:nvPr>
        </p:nvSpPr>
        <p:spPr/>
        <p:txBody>
          <a:bodyPr/>
          <a:lstStyle/>
          <a:p>
            <a:fld id="{DB15D044-B35F-4A77-B573-9EB4C86BF88C}" type="slidenum">
              <a:rPr lang="en-US" smtClean="0"/>
              <a:pPr/>
              <a:t>127</a:t>
            </a:fld>
            <a:endParaRPr lang="en-US"/>
          </a:p>
        </p:txBody>
      </p:sp>
    </p:spTree>
    <p:extLst>
      <p:ext uri="{BB962C8B-B14F-4D97-AF65-F5344CB8AC3E}">
        <p14:creationId xmlns:p14="http://schemas.microsoft.com/office/powerpoint/2010/main" val="2252134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121CBF-0AF0-C3F5-199D-C935E3B86677}"/>
              </a:ext>
            </a:extLst>
          </p:cNvPr>
          <p:cNvSpPr/>
          <p:nvPr/>
        </p:nvSpPr>
        <p:spPr>
          <a:xfrm>
            <a:off x="0" y="5004304"/>
            <a:ext cx="12192000" cy="102752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26257B1D-6BFE-2CA4-29DD-895421E74523}"/>
              </a:ext>
            </a:extLst>
          </p:cNvPr>
          <p:cNvSpPr>
            <a:spLocks noGrp="1"/>
          </p:cNvSpPr>
          <p:nvPr>
            <p:ph type="body" sz="half" idx="2"/>
          </p:nvPr>
        </p:nvSpPr>
        <p:spPr>
          <a:xfrm>
            <a:off x="738188" y="5095193"/>
            <a:ext cx="10556140" cy="784410"/>
          </a:xfrm>
        </p:spPr>
        <p:txBody>
          <a:bodyPr/>
          <a:lstStyle/>
          <a:p>
            <a:pPr algn="ctr"/>
            <a:r>
              <a:rPr lang="en-US"/>
              <a:t>Go to a browser and enter </a:t>
            </a:r>
            <a:r>
              <a:rPr lang="en-US" err="1"/>
              <a:t>menti.com</a:t>
            </a:r>
            <a:endParaRPr lang="en-US"/>
          </a:p>
          <a:p>
            <a:pPr algn="ctr"/>
            <a:r>
              <a:rPr lang="en-US"/>
              <a:t>Enter the number on your screen</a:t>
            </a:r>
          </a:p>
        </p:txBody>
      </p:sp>
      <p:sp>
        <p:nvSpPr>
          <p:cNvPr id="5" name="Slide Number Placeholder 4">
            <a:extLst>
              <a:ext uri="{FF2B5EF4-FFF2-40B4-BE49-F238E27FC236}">
                <a16:creationId xmlns:a16="http://schemas.microsoft.com/office/drawing/2014/main" id="{9CBCA22C-0355-1985-9961-254FA1FBEAD7}"/>
              </a:ext>
            </a:extLst>
          </p:cNvPr>
          <p:cNvSpPr>
            <a:spLocks noGrp="1"/>
          </p:cNvSpPr>
          <p:nvPr>
            <p:ph type="sldNum" sz="quarter" idx="12"/>
          </p:nvPr>
        </p:nvSpPr>
        <p:spPr/>
        <p:txBody>
          <a:bodyPr/>
          <a:lstStyle/>
          <a:p>
            <a:fld id="{DB15D044-B35F-4A77-B573-9EB4C86BF88C}" type="slidenum">
              <a:rPr lang="en-US" smtClean="0"/>
              <a:pPr/>
              <a:t>128</a:t>
            </a:fld>
            <a:endParaRPr lang="en-US"/>
          </a:p>
        </p:txBody>
      </p:sp>
      <p:pic>
        <p:nvPicPr>
          <p:cNvPr id="1026" name="Picture 2" descr="Mentimeter Assistance – KPU Share">
            <a:extLst>
              <a:ext uri="{FF2B5EF4-FFF2-40B4-BE49-F238E27FC236}">
                <a16:creationId xmlns:a16="http://schemas.microsoft.com/office/drawing/2014/main" id="{624D7C10-CBFE-04A9-BA59-7B88EB7A24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3396" y="565207"/>
            <a:ext cx="3942608" cy="1515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
            <a:extLst>
              <a:ext uri="{FF2B5EF4-FFF2-40B4-BE49-F238E27FC236}">
                <a16:creationId xmlns:a16="http://schemas.microsoft.com/office/drawing/2014/main" id="{DF2B118D-5A61-EC7E-8721-1A5DC1BAF5E2}"/>
              </a:ext>
            </a:extLst>
          </p:cNvPr>
          <p:cNvSpPr txBox="1">
            <a:spLocks/>
          </p:cNvSpPr>
          <p:nvPr/>
        </p:nvSpPr>
        <p:spPr>
          <a:xfrm>
            <a:off x="1406205" y="2196686"/>
            <a:ext cx="9379589" cy="2005557"/>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1200"/>
              </a:spcBef>
            </a:pPr>
            <a:r>
              <a:rPr lang="en-US" sz="2800"/>
              <a:t>When health departments reach out to people who are part of an HIV cluster, should the HD tell them that they were identified as part of a cluster?</a:t>
            </a:r>
          </a:p>
          <a:p>
            <a:pPr algn="ctr">
              <a:lnSpc>
                <a:spcPct val="100000"/>
              </a:lnSpc>
              <a:spcBef>
                <a:spcPts val="1200"/>
              </a:spcBef>
            </a:pPr>
            <a:r>
              <a:rPr lang="en-US" sz="2800"/>
              <a:t>Under what circumstances do you think health departments should tell people that they are part of a cluster?</a:t>
            </a:r>
          </a:p>
        </p:txBody>
      </p:sp>
      <p:sp>
        <p:nvSpPr>
          <p:cNvPr id="10" name="Text Placeholder 5">
            <a:extLst>
              <a:ext uri="{FF2B5EF4-FFF2-40B4-BE49-F238E27FC236}">
                <a16:creationId xmlns:a16="http://schemas.microsoft.com/office/drawing/2014/main" id="{1019C25E-AF24-A355-C402-7494BD7341CC}"/>
              </a:ext>
            </a:extLst>
          </p:cNvPr>
          <p:cNvSpPr txBox="1">
            <a:spLocks/>
          </p:cNvSpPr>
          <p:nvPr/>
        </p:nvSpPr>
        <p:spPr>
          <a:xfrm>
            <a:off x="738188" y="449168"/>
            <a:ext cx="10556140" cy="481217"/>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b="1" spc="300"/>
              <a:t>ACTIVITY</a:t>
            </a:r>
          </a:p>
        </p:txBody>
      </p:sp>
    </p:spTree>
    <p:extLst>
      <p:ext uri="{BB962C8B-B14F-4D97-AF65-F5344CB8AC3E}">
        <p14:creationId xmlns:p14="http://schemas.microsoft.com/office/powerpoint/2010/main" val="23251390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F0E9-EF0D-EB33-9DCC-D4F55D8DD023}"/>
              </a:ext>
            </a:extLst>
          </p:cNvPr>
          <p:cNvSpPr>
            <a:spLocks noGrp="1"/>
          </p:cNvSpPr>
          <p:nvPr>
            <p:ph type="ctrTitle"/>
          </p:nvPr>
        </p:nvSpPr>
        <p:spPr>
          <a:xfrm>
            <a:off x="2001521" y="2121363"/>
            <a:ext cx="7331016" cy="2035681"/>
          </a:xfrm>
        </p:spPr>
        <p:txBody>
          <a:bodyPr/>
          <a:lstStyle/>
          <a:p>
            <a:r>
              <a:rPr lang="en-US"/>
              <a:t>Policy/Legal Considerations: Data Release</a:t>
            </a:r>
          </a:p>
        </p:txBody>
      </p:sp>
      <p:sp>
        <p:nvSpPr>
          <p:cNvPr id="3" name="Slide Number Placeholder 2">
            <a:extLst>
              <a:ext uri="{FF2B5EF4-FFF2-40B4-BE49-F238E27FC236}">
                <a16:creationId xmlns:a16="http://schemas.microsoft.com/office/drawing/2014/main" id="{000E496E-6732-128B-61DF-92FCEC66FC42}"/>
              </a:ext>
            </a:extLst>
          </p:cNvPr>
          <p:cNvSpPr>
            <a:spLocks noGrp="1"/>
          </p:cNvSpPr>
          <p:nvPr>
            <p:ph type="sldNum" sz="quarter" idx="12"/>
          </p:nvPr>
        </p:nvSpPr>
        <p:spPr/>
        <p:txBody>
          <a:bodyPr/>
          <a:lstStyle/>
          <a:p>
            <a:fld id="{DB15D044-B35F-4A77-B573-9EB4C86BF88C}" type="slidenum">
              <a:rPr lang="en-US" smtClean="0"/>
              <a:pPr/>
              <a:t>129</a:t>
            </a:fld>
            <a:endParaRPr lang="en-US"/>
          </a:p>
        </p:txBody>
      </p:sp>
    </p:spTree>
    <p:extLst>
      <p:ext uri="{BB962C8B-B14F-4D97-AF65-F5344CB8AC3E}">
        <p14:creationId xmlns:p14="http://schemas.microsoft.com/office/powerpoint/2010/main" val="3702477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3872-2D76-E006-4B07-E7345665F615}"/>
              </a:ext>
            </a:extLst>
          </p:cNvPr>
          <p:cNvSpPr>
            <a:spLocks noGrp="1"/>
          </p:cNvSpPr>
          <p:nvPr>
            <p:ph type="ctrTitle"/>
          </p:nvPr>
        </p:nvSpPr>
        <p:spPr/>
        <p:txBody>
          <a:bodyPr/>
          <a:lstStyle/>
          <a:p>
            <a:r>
              <a:rPr lang="en-US"/>
              <a:t>Non-Communicable and </a:t>
            </a:r>
            <a:br>
              <a:rPr lang="en-US"/>
            </a:br>
            <a:r>
              <a:rPr lang="en-US"/>
              <a:t>Communicable Diseases</a:t>
            </a:r>
          </a:p>
        </p:txBody>
      </p:sp>
      <p:sp>
        <p:nvSpPr>
          <p:cNvPr id="3" name="Slide Number Placeholder 2">
            <a:extLst>
              <a:ext uri="{FF2B5EF4-FFF2-40B4-BE49-F238E27FC236}">
                <a16:creationId xmlns:a16="http://schemas.microsoft.com/office/drawing/2014/main" id="{5E5CC093-8C80-E9C6-9666-CF1CF9E9000B}"/>
              </a:ext>
            </a:extLst>
          </p:cNvPr>
          <p:cNvSpPr>
            <a:spLocks noGrp="1"/>
          </p:cNvSpPr>
          <p:nvPr>
            <p:ph type="sldNum" sz="quarter" idx="12"/>
          </p:nvPr>
        </p:nvSpPr>
        <p:spPr/>
        <p:txBody>
          <a:bodyPr/>
          <a:lstStyle/>
          <a:p>
            <a:fld id="{DB15D044-B35F-4A77-B573-9EB4C86BF88C}" type="slidenum">
              <a:rPr lang="en-US" smtClean="0"/>
              <a:pPr/>
              <a:t>13</a:t>
            </a:fld>
            <a:endParaRPr lang="en-US"/>
          </a:p>
        </p:txBody>
      </p:sp>
    </p:spTree>
    <p:extLst>
      <p:ext uri="{BB962C8B-B14F-4D97-AF65-F5344CB8AC3E}">
        <p14:creationId xmlns:p14="http://schemas.microsoft.com/office/powerpoint/2010/main" val="19405027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7D454-2249-C046-3D73-4DE1A8371C65}"/>
              </a:ext>
            </a:extLst>
          </p:cNvPr>
          <p:cNvSpPr>
            <a:spLocks noGrp="1"/>
          </p:cNvSpPr>
          <p:nvPr>
            <p:ph type="body" sz="half" idx="2"/>
          </p:nvPr>
        </p:nvSpPr>
        <p:spPr>
          <a:xfrm>
            <a:off x="2376205" y="2180681"/>
            <a:ext cx="7341066" cy="651580"/>
          </a:xfrm>
          <a:solidFill>
            <a:schemeClr val="accent6">
              <a:alpha val="32000"/>
            </a:schemeClr>
          </a:solidFill>
          <a:ln w="12700">
            <a:solidFill>
              <a:schemeClr val="accent6"/>
            </a:solidFill>
          </a:ln>
        </p:spPr>
        <p:txBody>
          <a:bodyPr lIns="182880" tIns="182880" rIns="182880" bIns="182880"/>
          <a:lstStyle/>
          <a:p>
            <a:pPr algn="ctr"/>
            <a:r>
              <a:rPr lang="en-US" b="1"/>
              <a:t>HIV criminalization background</a:t>
            </a:r>
          </a:p>
        </p:txBody>
      </p:sp>
      <p:sp>
        <p:nvSpPr>
          <p:cNvPr id="3" name="Title 2">
            <a:extLst>
              <a:ext uri="{FF2B5EF4-FFF2-40B4-BE49-F238E27FC236}">
                <a16:creationId xmlns:a16="http://schemas.microsoft.com/office/drawing/2014/main" id="{E45C6F3C-3DF7-E467-415D-B6BD41A08022}"/>
              </a:ext>
            </a:extLst>
          </p:cNvPr>
          <p:cNvSpPr>
            <a:spLocks noGrp="1"/>
          </p:cNvSpPr>
          <p:nvPr>
            <p:ph type="title"/>
          </p:nvPr>
        </p:nvSpPr>
        <p:spPr>
          <a:xfrm>
            <a:off x="768668" y="1266657"/>
            <a:ext cx="10556140" cy="643174"/>
          </a:xfrm>
        </p:spPr>
        <p:txBody>
          <a:bodyPr/>
          <a:lstStyle/>
          <a:p>
            <a:pPr algn="ctr"/>
            <a:r>
              <a:rPr lang="en-US"/>
              <a:t>Topics</a:t>
            </a:r>
          </a:p>
        </p:txBody>
      </p:sp>
      <p:sp>
        <p:nvSpPr>
          <p:cNvPr id="4" name="Slide Number Placeholder 3">
            <a:extLst>
              <a:ext uri="{FF2B5EF4-FFF2-40B4-BE49-F238E27FC236}">
                <a16:creationId xmlns:a16="http://schemas.microsoft.com/office/drawing/2014/main" id="{4A8B2B64-5929-15F8-EEF0-D34D163D0E60}"/>
              </a:ext>
            </a:extLst>
          </p:cNvPr>
          <p:cNvSpPr>
            <a:spLocks noGrp="1"/>
          </p:cNvSpPr>
          <p:nvPr>
            <p:ph type="sldNum" sz="quarter" idx="12"/>
          </p:nvPr>
        </p:nvSpPr>
        <p:spPr/>
        <p:txBody>
          <a:bodyPr/>
          <a:lstStyle/>
          <a:p>
            <a:fld id="{DB15D044-B35F-4A77-B573-9EB4C86BF88C}" type="slidenum">
              <a:rPr lang="en-US" smtClean="0"/>
              <a:pPr/>
              <a:t>130</a:t>
            </a:fld>
            <a:endParaRPr lang="en-US"/>
          </a:p>
        </p:txBody>
      </p:sp>
      <p:sp>
        <p:nvSpPr>
          <p:cNvPr id="5" name="Text Placeholder 1">
            <a:extLst>
              <a:ext uri="{FF2B5EF4-FFF2-40B4-BE49-F238E27FC236}">
                <a16:creationId xmlns:a16="http://schemas.microsoft.com/office/drawing/2014/main" id="{63B47A95-E919-68F0-941B-3DF38CED52D7}"/>
              </a:ext>
            </a:extLst>
          </p:cNvPr>
          <p:cNvSpPr txBox="1">
            <a:spLocks/>
          </p:cNvSpPr>
          <p:nvPr/>
        </p:nvSpPr>
        <p:spPr>
          <a:xfrm>
            <a:off x="2375708" y="2950702"/>
            <a:ext cx="7342060" cy="937904"/>
          </a:xfrm>
          <a:prstGeom prst="rect">
            <a:avLst/>
          </a:prstGeom>
          <a:solidFill>
            <a:schemeClr val="accent6">
              <a:alpha val="32000"/>
            </a:schemeClr>
          </a:solidFill>
          <a:ln w="12700">
            <a:solidFill>
              <a:schemeClr val="accent6"/>
            </a:solidFill>
          </a:ln>
        </p:spPr>
        <p:txBody>
          <a:bodyPr vert="horz" lIns="182880" tIns="182880" rIns="182880" bIns="18288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a:t>[State/Locality] laws related to release of health department data (including HIV testing data)</a:t>
            </a:r>
          </a:p>
        </p:txBody>
      </p:sp>
      <p:sp>
        <p:nvSpPr>
          <p:cNvPr id="6" name="Text Placeholder 1">
            <a:extLst>
              <a:ext uri="{FF2B5EF4-FFF2-40B4-BE49-F238E27FC236}">
                <a16:creationId xmlns:a16="http://schemas.microsoft.com/office/drawing/2014/main" id="{BB7A0026-4294-A799-434E-A07503D2638F}"/>
              </a:ext>
            </a:extLst>
          </p:cNvPr>
          <p:cNvSpPr txBox="1">
            <a:spLocks/>
          </p:cNvSpPr>
          <p:nvPr/>
        </p:nvSpPr>
        <p:spPr>
          <a:xfrm>
            <a:off x="2376205" y="4007047"/>
            <a:ext cx="7341066" cy="658772"/>
          </a:xfrm>
          <a:prstGeom prst="rect">
            <a:avLst/>
          </a:prstGeom>
          <a:solidFill>
            <a:schemeClr val="accent6">
              <a:alpha val="32000"/>
            </a:schemeClr>
          </a:solidFill>
          <a:ln w="12700">
            <a:solidFill>
              <a:schemeClr val="accent6"/>
            </a:solidFill>
          </a:ln>
        </p:spPr>
        <p:txBody>
          <a:bodyPr vert="horz" lIns="182880" tIns="182880" rIns="182880" bIns="18288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a:t>Implications for genetic sequence data</a:t>
            </a:r>
          </a:p>
        </p:txBody>
      </p:sp>
      <p:sp>
        <p:nvSpPr>
          <p:cNvPr id="7" name="Text Placeholder 1">
            <a:extLst>
              <a:ext uri="{FF2B5EF4-FFF2-40B4-BE49-F238E27FC236}">
                <a16:creationId xmlns:a16="http://schemas.microsoft.com/office/drawing/2014/main" id="{6CAFAFFC-02B0-638E-0CEA-975226B87660}"/>
              </a:ext>
            </a:extLst>
          </p:cNvPr>
          <p:cNvSpPr txBox="1">
            <a:spLocks/>
          </p:cNvSpPr>
          <p:nvPr/>
        </p:nvSpPr>
        <p:spPr>
          <a:xfrm>
            <a:off x="2376205" y="4784260"/>
            <a:ext cx="7341066" cy="651580"/>
          </a:xfrm>
          <a:prstGeom prst="rect">
            <a:avLst/>
          </a:prstGeom>
          <a:solidFill>
            <a:schemeClr val="accent6">
              <a:alpha val="32000"/>
            </a:schemeClr>
          </a:solidFill>
          <a:ln w="12700">
            <a:solidFill>
              <a:schemeClr val="accent6"/>
            </a:solidFill>
          </a:ln>
        </p:spPr>
        <p:txBody>
          <a:bodyPr vert="horz" lIns="182880" tIns="182880" rIns="182880" bIns="18288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a:t>Data protections</a:t>
            </a:r>
          </a:p>
        </p:txBody>
      </p:sp>
    </p:spTree>
    <p:extLst>
      <p:ext uri="{BB962C8B-B14F-4D97-AF65-F5344CB8AC3E}">
        <p14:creationId xmlns:p14="http://schemas.microsoft.com/office/powerpoint/2010/main" val="3484712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E22862CA-273F-AD3E-1829-04549FD46288}"/>
              </a:ext>
            </a:extLst>
          </p:cNvPr>
          <p:cNvSpPr/>
          <p:nvPr/>
        </p:nvSpPr>
        <p:spPr>
          <a:xfrm>
            <a:off x="10571754" y="2860152"/>
            <a:ext cx="2196446" cy="2196446"/>
          </a:xfrm>
          <a:prstGeom prst="ellipse">
            <a:avLst/>
          </a:prstGeom>
          <a:gradFill>
            <a:gsLst>
              <a:gs pos="0">
                <a:schemeClr val="bg1"/>
              </a:gs>
              <a:gs pos="100000">
                <a:schemeClr val="accent2">
                  <a:alpha val="84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6718786-D90E-9D3E-859F-C6E622C925B3}"/>
              </a:ext>
            </a:extLst>
          </p:cNvPr>
          <p:cNvSpPr>
            <a:spLocks noGrp="1"/>
          </p:cNvSpPr>
          <p:nvPr>
            <p:ph type="body" sz="half" idx="2"/>
          </p:nvPr>
        </p:nvSpPr>
        <p:spPr>
          <a:xfrm>
            <a:off x="768668" y="2245338"/>
            <a:ext cx="10556140" cy="3433160"/>
          </a:xfrm>
        </p:spPr>
        <p:txBody>
          <a:bodyPr/>
          <a:lstStyle/>
          <a:p>
            <a:r>
              <a:rPr lang="en-US"/>
              <a:t>Disclosure of medical information, HIV status, or HIV testing to:</a:t>
            </a:r>
          </a:p>
          <a:p>
            <a:pPr marL="347663" indent="-225425">
              <a:spcBef>
                <a:spcPts val="400"/>
              </a:spcBef>
              <a:buFont typeface="Arial" panose="020B0604020202020204" pitchFamily="34" charset="0"/>
              <a:buChar char="•"/>
            </a:pPr>
            <a:r>
              <a:rPr lang="en-US" sz="1800"/>
              <a:t>Family and friends</a:t>
            </a:r>
          </a:p>
          <a:p>
            <a:pPr marL="347663" indent="-225425">
              <a:spcBef>
                <a:spcPts val="400"/>
              </a:spcBef>
              <a:buFont typeface="Arial" panose="020B0604020202020204" pitchFamily="34" charset="0"/>
              <a:buChar char="•"/>
            </a:pPr>
            <a:r>
              <a:rPr lang="en-US" sz="1800"/>
              <a:t>Employers </a:t>
            </a:r>
          </a:p>
          <a:p>
            <a:pPr marL="347663" indent="-225425">
              <a:spcBef>
                <a:spcPts val="400"/>
              </a:spcBef>
              <a:buFont typeface="Arial" panose="020B0604020202020204" pitchFamily="34" charset="0"/>
              <a:buChar char="•"/>
            </a:pPr>
            <a:r>
              <a:rPr lang="en-US" sz="1800"/>
              <a:t>Landlords</a:t>
            </a:r>
          </a:p>
          <a:p>
            <a:r>
              <a:rPr lang="en-US"/>
              <a:t>Disclosure of connection to others in a cluster</a:t>
            </a:r>
          </a:p>
          <a:p>
            <a:r>
              <a:rPr lang="en-US"/>
              <a:t>Disclosure of HIV status to sex and needle-sharing partners</a:t>
            </a:r>
          </a:p>
          <a:p>
            <a:r>
              <a:rPr lang="en-US"/>
              <a:t>Potential request/release of data to law enforcement or legal system</a:t>
            </a:r>
          </a:p>
        </p:txBody>
      </p:sp>
      <p:sp>
        <p:nvSpPr>
          <p:cNvPr id="3" name="Title 2">
            <a:extLst>
              <a:ext uri="{FF2B5EF4-FFF2-40B4-BE49-F238E27FC236}">
                <a16:creationId xmlns:a16="http://schemas.microsoft.com/office/drawing/2014/main" id="{E57BA831-167C-B39F-013E-B37BE00D9DB5}"/>
              </a:ext>
            </a:extLst>
          </p:cNvPr>
          <p:cNvSpPr>
            <a:spLocks noGrp="1"/>
          </p:cNvSpPr>
          <p:nvPr>
            <p:ph type="title"/>
          </p:nvPr>
        </p:nvSpPr>
        <p:spPr>
          <a:xfrm>
            <a:off x="768668" y="942681"/>
            <a:ext cx="6951885" cy="1062159"/>
          </a:xfrm>
        </p:spPr>
        <p:txBody>
          <a:bodyPr/>
          <a:lstStyle/>
          <a:p>
            <a:r>
              <a:rPr lang="en-US"/>
              <a:t>Community, Health Department, and Provider Legal Concerns</a:t>
            </a:r>
          </a:p>
        </p:txBody>
      </p:sp>
      <p:sp>
        <p:nvSpPr>
          <p:cNvPr id="4" name="Slide Number Placeholder 3">
            <a:extLst>
              <a:ext uri="{FF2B5EF4-FFF2-40B4-BE49-F238E27FC236}">
                <a16:creationId xmlns:a16="http://schemas.microsoft.com/office/drawing/2014/main" id="{DEC32BC8-8559-EA64-9DDA-B70E8EDE2D25}"/>
              </a:ext>
            </a:extLst>
          </p:cNvPr>
          <p:cNvSpPr>
            <a:spLocks noGrp="1"/>
          </p:cNvSpPr>
          <p:nvPr>
            <p:ph type="sldNum" sz="quarter" idx="12"/>
          </p:nvPr>
        </p:nvSpPr>
        <p:spPr/>
        <p:txBody>
          <a:bodyPr/>
          <a:lstStyle/>
          <a:p>
            <a:fld id="{DB15D044-B35F-4A77-B573-9EB4C86BF88C}" type="slidenum">
              <a:rPr lang="en-US" smtClean="0"/>
              <a:pPr/>
              <a:t>131</a:t>
            </a:fld>
            <a:endParaRPr lang="en-US"/>
          </a:p>
        </p:txBody>
      </p:sp>
      <p:pic>
        <p:nvPicPr>
          <p:cNvPr id="6" name="Picture 5" descr="A computer with a folder on the screen&#10;&#10;Description automatically generated">
            <a:extLst>
              <a:ext uri="{FF2B5EF4-FFF2-40B4-BE49-F238E27FC236}">
                <a16:creationId xmlns:a16="http://schemas.microsoft.com/office/drawing/2014/main" id="{F21ECAB8-DE4A-5FAE-DC44-D4FE8013DC66}"/>
              </a:ext>
            </a:extLst>
          </p:cNvPr>
          <p:cNvPicPr>
            <a:picLocks noChangeAspect="1"/>
          </p:cNvPicPr>
          <p:nvPr/>
        </p:nvPicPr>
        <p:blipFill rotWithShape="1">
          <a:blip r:embed="rId3">
            <a:extLst>
              <a:ext uri="{28A0092B-C50C-407E-A947-70E740481C1C}">
                <a14:useLocalDpi xmlns:a14="http://schemas.microsoft.com/office/drawing/2010/main" val="0"/>
              </a:ext>
            </a:extLst>
          </a:blip>
          <a:srcRect l="7526" t="16088" r="7299" b="19335"/>
          <a:stretch/>
        </p:blipFill>
        <p:spPr>
          <a:xfrm>
            <a:off x="7980740" y="1495468"/>
            <a:ext cx="3667921" cy="2780907"/>
          </a:xfrm>
          <a:prstGeom prst="rect">
            <a:avLst/>
          </a:prstGeom>
        </p:spPr>
      </p:pic>
      <p:sp>
        <p:nvSpPr>
          <p:cNvPr id="8" name="Oval 7">
            <a:extLst>
              <a:ext uri="{FF2B5EF4-FFF2-40B4-BE49-F238E27FC236}">
                <a16:creationId xmlns:a16="http://schemas.microsoft.com/office/drawing/2014/main" id="{5CD73119-6A3F-8FBC-B076-D9B4D478B25F}"/>
              </a:ext>
            </a:extLst>
          </p:cNvPr>
          <p:cNvSpPr/>
          <p:nvPr/>
        </p:nvSpPr>
        <p:spPr>
          <a:xfrm>
            <a:off x="10437487" y="3958375"/>
            <a:ext cx="441045" cy="44104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5960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4F7DA-8A01-6688-48EF-C8E667AC8150}"/>
              </a:ext>
            </a:extLst>
          </p:cNvPr>
          <p:cNvPicPr>
            <a:picLocks noChangeAspect="1"/>
          </p:cNvPicPr>
          <p:nvPr/>
        </p:nvPicPr>
        <p:blipFill>
          <a:blip r:embed="rId3" cstate="print">
            <a:extLst>
              <a:ext uri="{28A0092B-C50C-407E-A947-70E740481C1C}">
                <a14:useLocalDpi xmlns:a14="http://schemas.microsoft.com/office/drawing/2010/main" val="0"/>
              </a:ext>
            </a:extLst>
          </a:blip>
          <a:srcRect l="1299" r="1299"/>
          <a:stretch/>
        </p:blipFill>
        <p:spPr>
          <a:xfrm>
            <a:off x="6583604" y="703903"/>
            <a:ext cx="5608396" cy="5768652"/>
          </a:xfrm>
          <a:prstGeom prst="rect">
            <a:avLst/>
          </a:prstGeom>
        </p:spPr>
      </p:pic>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012601"/>
            <a:ext cx="6143379" cy="3433160"/>
          </a:xfrm>
        </p:spPr>
        <p:txBody>
          <a:bodyPr/>
          <a:lstStyle/>
          <a:p>
            <a:r>
              <a:rPr lang="en-US"/>
              <a:t>Texas repealed its HIV-specific criminal transmission statute in 1994</a:t>
            </a:r>
          </a:p>
          <a:p>
            <a:r>
              <a:rPr lang="en-US"/>
              <a:t>There are no public health laws criminalizing exposure to or transmission of HIV</a:t>
            </a:r>
          </a:p>
          <a:p>
            <a:r>
              <a:rPr lang="en-US"/>
              <a:t>PLWH may still be prosecuted under general criminal laws</a:t>
            </a:r>
          </a:p>
          <a:p>
            <a:pPr marL="460375" indent="-225425">
              <a:spcBef>
                <a:spcPts val="400"/>
              </a:spcBef>
              <a:buFont typeface="Arial" panose="020B0604020202020204" pitchFamily="34" charset="0"/>
              <a:buChar char="•"/>
            </a:pPr>
            <a:r>
              <a:rPr lang="en-US"/>
              <a:t>Aggravated assault – 2nd degree felony, up to 20 years in prison</a:t>
            </a:r>
          </a:p>
          <a:p>
            <a:r>
              <a:rPr lang="en-US"/>
              <a:t>HIV status may be considered in sentencing</a:t>
            </a:r>
          </a:p>
          <a:p>
            <a:pPr marL="460375" indent="-225425">
              <a:spcBef>
                <a:spcPts val="400"/>
              </a:spcBef>
              <a:buFont typeface="Arial" panose="020B0604020202020204" pitchFamily="34" charset="0"/>
              <a:buChar char="•"/>
            </a:pPr>
            <a:r>
              <a:rPr lang="en-US"/>
              <a:t>“potential long-term effect of injury”</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778198"/>
            <a:ext cx="7604534" cy="805506"/>
          </a:xfrm>
        </p:spPr>
        <p:txBody>
          <a:bodyPr/>
          <a:lstStyle/>
          <a:p>
            <a:r>
              <a:rPr lang="en-US"/>
              <a:t>HIV Criminalization in Texas</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132</a:t>
            </a:fld>
            <a:endParaRPr lang="en-US"/>
          </a:p>
        </p:txBody>
      </p:sp>
    </p:spTree>
    <p:extLst>
      <p:ext uri="{BB962C8B-B14F-4D97-AF65-F5344CB8AC3E}">
        <p14:creationId xmlns:p14="http://schemas.microsoft.com/office/powerpoint/2010/main" val="420513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3A6723-6AF5-27EE-E973-AA5D5D88145D}"/>
              </a:ext>
            </a:extLst>
          </p:cNvPr>
          <p:cNvPicPr>
            <a:picLocks noChangeAspect="1"/>
          </p:cNvPicPr>
          <p:nvPr/>
        </p:nvPicPr>
        <p:blipFill>
          <a:blip r:embed="rId3" cstate="print">
            <a:extLst>
              <a:ext uri="{28A0092B-C50C-407E-A947-70E740481C1C}">
                <a14:useLocalDpi xmlns:a14="http://schemas.microsoft.com/office/drawing/2010/main" val="0"/>
              </a:ext>
            </a:extLst>
          </a:blip>
          <a:srcRect l="1299" r="1299"/>
          <a:stretch/>
        </p:blipFill>
        <p:spPr>
          <a:xfrm>
            <a:off x="6583604" y="703903"/>
            <a:ext cx="5608396" cy="5768652"/>
          </a:xfrm>
          <a:prstGeom prst="rect">
            <a:avLst/>
          </a:prstGeom>
        </p:spPr>
      </p:pic>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012601"/>
            <a:ext cx="6143379" cy="4067202"/>
          </a:xfrm>
        </p:spPr>
        <p:txBody>
          <a:bodyPr/>
          <a:lstStyle/>
          <a:p>
            <a:pPr>
              <a:lnSpc>
                <a:spcPct val="100000"/>
              </a:lnSpc>
              <a:spcBef>
                <a:spcPts val="1600"/>
              </a:spcBef>
            </a:pPr>
            <a:r>
              <a:rPr lang="en-US"/>
              <a:t>Seminal fluid of PLWH may constitute deadly weapon to support conviction for aggravated assault, regardless of viral load or transmission risk. </a:t>
            </a:r>
            <a:r>
              <a:rPr lang="en-US" sz="1600" b="1" err="1"/>
              <a:t>Mathonican</a:t>
            </a:r>
            <a:r>
              <a:rPr lang="en-US" sz="1600" b="1"/>
              <a:t> v. State</a:t>
            </a:r>
            <a:r>
              <a:rPr lang="en-US" sz="1600"/>
              <a:t>, 194 S.W.3d 59 (Tex. App. 2006).</a:t>
            </a:r>
            <a:endParaRPr lang="en-US"/>
          </a:p>
          <a:p>
            <a:pPr>
              <a:lnSpc>
                <a:spcPct val="100000"/>
              </a:lnSpc>
              <a:spcBef>
                <a:spcPts val="1600"/>
              </a:spcBef>
            </a:pPr>
            <a:r>
              <a:rPr lang="en-US"/>
              <a:t>HIV status is a “viable concern” and may be considered by the jury as a potential “long-term effect of the injury” in sentencing for aggravated assault. </a:t>
            </a:r>
            <a:r>
              <a:rPr lang="en-US" sz="1600" b="1"/>
              <a:t>Suarez v. State</a:t>
            </a:r>
            <a:r>
              <a:rPr lang="en-US" sz="1600"/>
              <a:t>, No. 14-03-00441-CR, 2004 WL 1660938 (Tex. App. July 27, 2004).</a:t>
            </a:r>
            <a:endParaRPr lang="en-US"/>
          </a:p>
          <a:p>
            <a:pPr>
              <a:lnSpc>
                <a:spcPct val="100000"/>
              </a:lnSpc>
              <a:spcBef>
                <a:spcPts val="1600"/>
              </a:spcBef>
            </a:pPr>
            <a:r>
              <a:rPr lang="en-US"/>
              <a:t>HIV status reflects the “defendant’s personal responsibility and moral guilt” and may be considered in sentencing. </a:t>
            </a:r>
            <a:r>
              <a:rPr lang="en-US" sz="1600" b="1"/>
              <a:t>Martinez v. State</a:t>
            </a:r>
            <a:r>
              <a:rPr lang="en-US" sz="1600"/>
              <a:t>, No. 05-03-01243-CR, 2004 WL 2378359 (Tex. App. Oct. 25, 2004).</a:t>
            </a:r>
            <a:endParaRPr lang="en-US"/>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778197"/>
            <a:ext cx="7604534" cy="1023619"/>
          </a:xfrm>
        </p:spPr>
        <p:txBody>
          <a:bodyPr/>
          <a:lstStyle/>
          <a:p>
            <a:r>
              <a:rPr lang="en-US" sz="2800" b="1" u="sng" spc="300">
                <a:latin typeface="Corbel"/>
                <a:cs typeface="Arial"/>
              </a:rPr>
              <a:t>CASE LAW:</a:t>
            </a:r>
            <a:br>
              <a:rPr lang="en-US" sz="3600" b="1" spc="300"/>
            </a:br>
            <a:r>
              <a:rPr lang="en-US">
                <a:latin typeface="Corbel"/>
                <a:cs typeface="Arial"/>
              </a:rPr>
              <a:t>HIV Criminalization in Texas</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133</a:t>
            </a:fld>
            <a:endParaRPr lang="en-US"/>
          </a:p>
        </p:txBody>
      </p:sp>
    </p:spTree>
    <p:extLst>
      <p:ext uri="{BB962C8B-B14F-4D97-AF65-F5344CB8AC3E}">
        <p14:creationId xmlns:p14="http://schemas.microsoft.com/office/powerpoint/2010/main" val="54759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ACF6D32C-E25E-163E-44F6-FA99E7759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41" y="1695828"/>
            <a:ext cx="6139256" cy="3120282"/>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F245763B-7E00-D357-C386-60A34E0273D3}"/>
                  </a:ext>
                </a:extLst>
              </p14:cNvPr>
              <p14:cNvContentPartPr/>
              <p14:nvPr/>
            </p14:nvContentPartPr>
            <p14:xfrm>
              <a:off x="921692" y="4199272"/>
              <a:ext cx="2786040" cy="47520"/>
            </p14:xfrm>
          </p:contentPart>
        </mc:Choice>
        <mc:Fallback xmlns="">
          <p:pic>
            <p:nvPicPr>
              <p:cNvPr id="10" name="Ink 9">
                <a:extLst>
                  <a:ext uri="{FF2B5EF4-FFF2-40B4-BE49-F238E27FC236}">
                    <a16:creationId xmlns:a16="http://schemas.microsoft.com/office/drawing/2014/main" id="{F245763B-7E00-D357-C386-60A34E0273D3}"/>
                  </a:ext>
                </a:extLst>
              </p:cNvPr>
              <p:cNvPicPr/>
              <p:nvPr/>
            </p:nvPicPr>
            <p:blipFill>
              <a:blip r:embed="rId5"/>
              <a:stretch>
                <a:fillRect/>
              </a:stretch>
            </p:blipFill>
            <p:spPr>
              <a:xfrm>
                <a:off x="867692" y="4091272"/>
                <a:ext cx="2893680" cy="263160"/>
              </a:xfrm>
              <a:prstGeom prst="rect">
                <a:avLst/>
              </a:prstGeom>
            </p:spPr>
          </p:pic>
        </mc:Fallback>
      </mc:AlternateContent>
      <p:pic>
        <p:nvPicPr>
          <p:cNvPr id="11" name="Picture 10" descr="A screenshot of a cell phone&#10;&#10;Description automatically generated">
            <a:extLst>
              <a:ext uri="{FF2B5EF4-FFF2-40B4-BE49-F238E27FC236}">
                <a16:creationId xmlns:a16="http://schemas.microsoft.com/office/drawing/2014/main" id="{42FD100E-8112-F8AA-FF47-95DC0C8A69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188" y="5385427"/>
            <a:ext cx="5620039" cy="73663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AB37CD21-B8EF-30AE-3FB0-C1978AC807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188" y="4940507"/>
            <a:ext cx="819192" cy="355618"/>
          </a:xfrm>
          <a:prstGeom prst="rect">
            <a:avLst/>
          </a:prstGeom>
        </p:spPr>
      </p:pic>
      <p:pic>
        <p:nvPicPr>
          <p:cNvPr id="13" name="Picture 12" descr="A close up of a sign&#10;&#10;Description automatically generated">
            <a:extLst>
              <a:ext uri="{FF2B5EF4-FFF2-40B4-BE49-F238E27FC236}">
                <a16:creationId xmlns:a16="http://schemas.microsoft.com/office/drawing/2014/main" id="{AA00BC48-ACC6-7F6F-0211-0AF096B79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1328" y="1898720"/>
            <a:ext cx="2149668" cy="54244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10477B90-F9EA-17A1-AB82-51BAF41791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0159" y="2538064"/>
            <a:ext cx="4086024" cy="2423616"/>
          </a:xfrm>
          <a:prstGeom prst="rect">
            <a:avLst/>
          </a:prstGeom>
        </p:spPr>
      </p:pic>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778197"/>
            <a:ext cx="7604534" cy="1023619"/>
          </a:xfrm>
        </p:spPr>
        <p:txBody>
          <a:bodyPr/>
          <a:lstStyle/>
          <a:p>
            <a:r>
              <a:rPr lang="en-US" sz="2800" b="1" u="sng" spc="300">
                <a:latin typeface="Corbel"/>
                <a:cs typeface="Arial"/>
              </a:rPr>
              <a:t>IN THE NEWS</a:t>
            </a:r>
            <a:r>
              <a:rPr lang="en-US" sz="2800" b="1" spc="300">
                <a:latin typeface="Corbel"/>
                <a:cs typeface="Arial"/>
              </a:rPr>
              <a:t>:</a:t>
            </a:r>
            <a:br>
              <a:rPr lang="en-US" sz="3600" b="1" spc="300"/>
            </a:br>
            <a:r>
              <a:rPr lang="en-US">
                <a:latin typeface="Corbel"/>
                <a:cs typeface="Arial"/>
              </a:rPr>
              <a:t>HIV Criminalization in Texas</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134</a:t>
            </a:fld>
            <a:endParaRPr lang="en-US"/>
          </a:p>
        </p:txBody>
      </p:sp>
    </p:spTree>
    <p:extLst>
      <p:ext uri="{BB962C8B-B14F-4D97-AF65-F5344CB8AC3E}">
        <p14:creationId xmlns:p14="http://schemas.microsoft.com/office/powerpoint/2010/main" val="17825608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2F8C4E-64A1-18BA-09A2-2A87940E74A6}"/>
              </a:ext>
            </a:extLst>
          </p:cNvPr>
          <p:cNvSpPr/>
          <p:nvPr/>
        </p:nvSpPr>
        <p:spPr>
          <a:xfrm>
            <a:off x="738188" y="2966490"/>
            <a:ext cx="3468052" cy="2019395"/>
          </a:xfrm>
          <a:prstGeom prst="rect">
            <a:avLst/>
          </a:prstGeom>
          <a:solidFill>
            <a:schemeClr val="accent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921069" y="3055887"/>
            <a:ext cx="3131167" cy="1929998"/>
          </a:xfrm>
        </p:spPr>
        <p:txBody>
          <a:bodyPr/>
          <a:lstStyle/>
          <a:p>
            <a:pPr>
              <a:lnSpc>
                <a:spcPct val="100000"/>
              </a:lnSpc>
              <a:spcBef>
                <a:spcPts val="1600"/>
              </a:spcBef>
            </a:pPr>
            <a:r>
              <a:rPr lang="en-US" sz="2800"/>
              <a:t>HIV Confidentiality Statutes: Prohibit Release of HIV Data without Consent</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1231190"/>
            <a:ext cx="7632814" cy="1023619"/>
          </a:xfrm>
        </p:spPr>
        <p:txBody>
          <a:bodyPr/>
          <a:lstStyle/>
          <a:p>
            <a:r>
              <a:rPr lang="en-US" sz="2800" b="1" u="sng" spc="300">
                <a:latin typeface="Corbel"/>
                <a:cs typeface="Arial"/>
              </a:rPr>
              <a:t>NATIONAL LANDSCAPE:</a:t>
            </a:r>
            <a:br>
              <a:rPr lang="en-US" sz="3600" b="1" spc="300"/>
            </a:br>
            <a:r>
              <a:rPr lang="en-US">
                <a:latin typeface="Corbel"/>
                <a:cs typeface="Arial"/>
              </a:rPr>
              <a:t>Data Release for Law Enforcement is an Exception to Confidentiality</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135</a:t>
            </a:fld>
            <a:endParaRPr lang="en-US"/>
          </a:p>
        </p:txBody>
      </p:sp>
      <p:sp>
        <p:nvSpPr>
          <p:cNvPr id="6" name="TextBox 5">
            <a:extLst>
              <a:ext uri="{FF2B5EF4-FFF2-40B4-BE49-F238E27FC236}">
                <a16:creationId xmlns:a16="http://schemas.microsoft.com/office/drawing/2014/main" id="{1E086634-8DF2-0754-70B2-410E297C064C}"/>
              </a:ext>
            </a:extLst>
          </p:cNvPr>
          <p:cNvSpPr txBox="1"/>
          <p:nvPr/>
        </p:nvSpPr>
        <p:spPr>
          <a:xfrm>
            <a:off x="4506923" y="3497623"/>
            <a:ext cx="6520451" cy="1448735"/>
          </a:xfrm>
          <a:prstGeom prst="rect">
            <a:avLst/>
          </a:prstGeom>
          <a:noFill/>
        </p:spPr>
        <p:txBody>
          <a:bodyPr wrap="square" numCol="2" rtlCol="0">
            <a:no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600" b="0" i="0" u="none" strike="noStrike" kern="1200" cap="none" spc="0" normalizeH="0" baseline="0" noProof="0">
                <a:ln>
                  <a:noFill/>
                </a:ln>
                <a:solidFill>
                  <a:schemeClr val="tx2"/>
                </a:solidFill>
                <a:effectLst/>
                <a:uLnTx/>
                <a:uFillTx/>
                <a:latin typeface="Corbel" panose="020B0503020204020204" pitchFamily="34" charset="0"/>
              </a:rPr>
              <a:t>For adjudication of criminal or </a:t>
            </a:r>
            <a:br>
              <a:rPr kumimoji="0" lang="en-US" sz="1600" b="0" i="0" u="none" strike="noStrike" kern="1200" cap="none" spc="0" normalizeH="0" baseline="0" noProof="0">
                <a:ln>
                  <a:noFill/>
                </a:ln>
                <a:solidFill>
                  <a:schemeClr val="tx2"/>
                </a:solidFill>
                <a:effectLst/>
                <a:uLnTx/>
                <a:uFillTx/>
                <a:latin typeface="Corbel" panose="020B0503020204020204" pitchFamily="34" charset="0"/>
              </a:rPr>
            </a:br>
            <a:r>
              <a:rPr kumimoji="0" lang="en-US" sz="1600" b="0" i="0" u="none" strike="noStrike" kern="1200" cap="none" spc="0" normalizeH="0" baseline="0" noProof="0">
                <a:ln>
                  <a:noFill/>
                </a:ln>
                <a:solidFill>
                  <a:schemeClr val="tx2"/>
                </a:solidFill>
                <a:effectLst/>
                <a:uLnTx/>
                <a:uFillTx/>
                <a:latin typeface="Corbel" panose="020B0503020204020204" pitchFamily="34" charset="0"/>
              </a:rPr>
              <a:t>civil matter</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600" b="0" i="0" u="none" strike="noStrike" kern="1200" cap="none" spc="0" normalizeH="0" baseline="0" noProof="0">
                <a:ln>
                  <a:noFill/>
                </a:ln>
                <a:solidFill>
                  <a:schemeClr val="tx2"/>
                </a:solidFill>
                <a:effectLst/>
                <a:uLnTx/>
                <a:uFillTx/>
                <a:latin typeface="Corbel" panose="020B0503020204020204" pitchFamily="34" charset="0"/>
              </a:rPr>
              <a:t>To respond to a public health emergency</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600" b="0" i="0" u="none" strike="noStrike" kern="1200" cap="none" spc="0" normalizeH="0" baseline="0" noProof="0">
                <a:ln>
                  <a:noFill/>
                </a:ln>
                <a:solidFill>
                  <a:schemeClr val="tx2"/>
                </a:solidFill>
                <a:effectLst/>
                <a:uLnTx/>
                <a:uFillTx/>
                <a:latin typeface="Corbel" panose="020B0503020204020204" pitchFamily="34" charset="0"/>
              </a:rPr>
              <a:t>To enforce public health laws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sz="1600" b="0" i="0" u="none" strike="noStrike" kern="1200" cap="none" spc="0" normalizeH="0" baseline="0" noProof="0">
                <a:ln>
                  <a:noFill/>
                </a:ln>
                <a:solidFill>
                  <a:schemeClr val="tx2"/>
                </a:solidFill>
                <a:effectLst/>
                <a:uLnTx/>
                <a:uFillTx/>
                <a:latin typeface="Corbel" panose="020B0503020204020204" pitchFamily="34" charset="0"/>
              </a:rPr>
              <a:t>In response to a court order or subpoena (broad authority)</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endParaRPr kumimoji="0" lang="en-US" sz="1200" b="0" i="0" u="none" strike="noStrike" kern="1200" cap="none" spc="0" normalizeH="0" baseline="0" noProof="0">
              <a:ln>
                <a:noFill/>
              </a:ln>
              <a:solidFill>
                <a:schemeClr val="tx2"/>
              </a:solidFill>
              <a:effectLst/>
              <a:uLnTx/>
              <a:uFillTx/>
              <a:latin typeface="Corbel" panose="020B0503020204020204" pitchFamily="34" charset="0"/>
            </a:endParaRPr>
          </a:p>
        </p:txBody>
      </p:sp>
      <p:sp>
        <p:nvSpPr>
          <p:cNvPr id="7" name="TextBox 6">
            <a:extLst>
              <a:ext uri="{FF2B5EF4-FFF2-40B4-BE49-F238E27FC236}">
                <a16:creationId xmlns:a16="http://schemas.microsoft.com/office/drawing/2014/main" id="{16EC9411-7BA6-0F14-E8B8-B4B22B818D54}"/>
              </a:ext>
            </a:extLst>
          </p:cNvPr>
          <p:cNvSpPr txBox="1"/>
          <p:nvPr/>
        </p:nvSpPr>
        <p:spPr>
          <a:xfrm>
            <a:off x="4506923" y="3102002"/>
            <a:ext cx="1044325" cy="307777"/>
          </a:xfrm>
          <a:prstGeom prst="rect">
            <a:avLst/>
          </a:prstGeom>
          <a:noFill/>
        </p:spPr>
        <p:txBody>
          <a:bodyPr wrap="none" rtlCol="0">
            <a:spAutoFit/>
          </a:bodyPr>
          <a:lstStyle/>
          <a:p>
            <a:r>
              <a:rPr lang="en-US" sz="1400" b="1" spc="300">
                <a:solidFill>
                  <a:schemeClr val="tx2"/>
                </a:solidFill>
                <a:latin typeface="Corbel" panose="020B0503020204020204" pitchFamily="34" charset="0"/>
              </a:rPr>
              <a:t>EXCEPT</a:t>
            </a:r>
          </a:p>
        </p:txBody>
      </p:sp>
      <p:sp>
        <p:nvSpPr>
          <p:cNvPr id="10" name="TextBox 9">
            <a:extLst>
              <a:ext uri="{FF2B5EF4-FFF2-40B4-BE49-F238E27FC236}">
                <a16:creationId xmlns:a16="http://schemas.microsoft.com/office/drawing/2014/main" id="{BF36BF80-B090-8043-9923-1AF875234315}"/>
              </a:ext>
            </a:extLst>
          </p:cNvPr>
          <p:cNvSpPr txBox="1"/>
          <p:nvPr/>
        </p:nvSpPr>
        <p:spPr>
          <a:xfrm>
            <a:off x="662773" y="5363511"/>
            <a:ext cx="9414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chemeClr val="tx2"/>
                </a:solidFill>
                <a:effectLst/>
                <a:uLnTx/>
                <a:uFillTx/>
                <a:latin typeface="Corbel" panose="020B0503020204020204" pitchFamily="34" charset="0"/>
              </a:rPr>
              <a:t>Some state statutes explicitly prohibit the release of any data for law enforcement purposes, which is the most protective approach. However, most state statutes compel the release for law enforcement in some circumstances.</a:t>
            </a:r>
          </a:p>
        </p:txBody>
      </p:sp>
      <p:cxnSp>
        <p:nvCxnSpPr>
          <p:cNvPr id="12" name="Straight Connector 11">
            <a:extLst>
              <a:ext uri="{FF2B5EF4-FFF2-40B4-BE49-F238E27FC236}">
                <a16:creationId xmlns:a16="http://schemas.microsoft.com/office/drawing/2014/main" id="{55F889AD-C214-56A5-0035-1BDE87216D69}"/>
              </a:ext>
            </a:extLst>
          </p:cNvPr>
          <p:cNvCxnSpPr/>
          <p:nvPr/>
        </p:nvCxnSpPr>
        <p:spPr>
          <a:xfrm>
            <a:off x="4206240" y="3409779"/>
            <a:ext cx="6092792"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3187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person, window, arm&#10;&#10;Description automatically generated">
            <a:extLst>
              <a:ext uri="{FF2B5EF4-FFF2-40B4-BE49-F238E27FC236}">
                <a16:creationId xmlns:a16="http://schemas.microsoft.com/office/drawing/2014/main" id="{C520721E-88B0-F621-773F-B033773FAC58}"/>
              </a:ext>
            </a:extLst>
          </p:cNvPr>
          <p:cNvPicPr>
            <a:picLocks noChangeAspect="1"/>
          </p:cNvPicPr>
          <p:nvPr/>
        </p:nvPicPr>
        <p:blipFill rotWithShape="1">
          <a:blip r:embed="rId2">
            <a:alphaModFix amt="54000"/>
            <a:extLst>
              <a:ext uri="{28A0092B-C50C-407E-A947-70E740481C1C}">
                <a14:useLocalDpi xmlns:a14="http://schemas.microsoft.com/office/drawing/2010/main"/>
              </a:ext>
            </a:extLst>
          </a:blip>
          <a:srcRect/>
          <a:stretch/>
        </p:blipFill>
        <p:spPr>
          <a:xfrm>
            <a:off x="1" y="0"/>
            <a:ext cx="12207590" cy="6858000"/>
          </a:xfrm>
          <a:prstGeom prst="rect">
            <a:avLst/>
          </a:prstGeom>
          <a:solidFill>
            <a:schemeClr val="tx1"/>
          </a:solidFill>
        </p:spPr>
      </p:pic>
      <p:sp>
        <p:nvSpPr>
          <p:cNvPr id="6" name="Rounded Rectangle 14">
            <a:extLst>
              <a:ext uri="{FF2B5EF4-FFF2-40B4-BE49-F238E27FC236}">
                <a16:creationId xmlns:a16="http://schemas.microsoft.com/office/drawing/2014/main" id="{4D225C7B-AD68-D632-9720-F3962778FB0F}"/>
              </a:ext>
            </a:extLst>
          </p:cNvPr>
          <p:cNvSpPr/>
          <p:nvPr/>
        </p:nvSpPr>
        <p:spPr>
          <a:xfrm>
            <a:off x="0" y="0"/>
            <a:ext cx="12191999" cy="6858000"/>
          </a:xfrm>
          <a:prstGeom prst="roundRect">
            <a:avLst>
              <a:gd name="adj" fmla="val 0"/>
            </a:avLst>
          </a:prstGeom>
          <a:gradFill>
            <a:gsLst>
              <a:gs pos="0">
                <a:schemeClr val="tx2">
                  <a:alpha val="38000"/>
                </a:schemeClr>
              </a:gs>
              <a:gs pos="100000">
                <a:schemeClr val="accent2">
                  <a:alpha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nchorCtr="0"/>
          <a:lstStyle/>
          <a:p>
            <a:pPr lvl="0" algn="ctr">
              <a:defRPr/>
            </a:pPr>
            <a:endParaRPr lang="en-US">
              <a:solidFill>
                <a:schemeClr val="bg1"/>
              </a:solidFill>
              <a:latin typeface="Corbel" panose="020B0503020204020204" pitchFamily="34" charset="0"/>
            </a:endParaRPr>
          </a:p>
        </p:txBody>
      </p:sp>
      <p:sp>
        <p:nvSpPr>
          <p:cNvPr id="3" name="Title 2">
            <a:extLst>
              <a:ext uri="{FF2B5EF4-FFF2-40B4-BE49-F238E27FC236}">
                <a16:creationId xmlns:a16="http://schemas.microsoft.com/office/drawing/2014/main" id="{FD8A770E-BFB8-51EA-A3DD-181A902DD7E4}"/>
              </a:ext>
            </a:extLst>
          </p:cNvPr>
          <p:cNvSpPr>
            <a:spLocks noGrp="1"/>
          </p:cNvSpPr>
          <p:nvPr>
            <p:ph type="title"/>
          </p:nvPr>
        </p:nvSpPr>
        <p:spPr>
          <a:xfrm>
            <a:off x="738188" y="3107413"/>
            <a:ext cx="10556140" cy="643174"/>
          </a:xfrm>
        </p:spPr>
        <p:txBody>
          <a:bodyPr/>
          <a:lstStyle/>
          <a:p>
            <a:pPr algn="ctr"/>
            <a:r>
              <a:rPr lang="en-US" b="1" spc="300">
                <a:solidFill>
                  <a:schemeClr val="bg1"/>
                </a:solidFill>
              </a:rPr>
              <a:t>5-MINUTE BREAK</a:t>
            </a:r>
          </a:p>
        </p:txBody>
      </p:sp>
      <p:sp>
        <p:nvSpPr>
          <p:cNvPr id="4" name="Slide Number Placeholder 3">
            <a:extLst>
              <a:ext uri="{FF2B5EF4-FFF2-40B4-BE49-F238E27FC236}">
                <a16:creationId xmlns:a16="http://schemas.microsoft.com/office/drawing/2014/main" id="{6C9EE43E-9135-E2BD-59D7-8B97A9F48D57}"/>
              </a:ext>
            </a:extLst>
          </p:cNvPr>
          <p:cNvSpPr>
            <a:spLocks noGrp="1"/>
          </p:cNvSpPr>
          <p:nvPr>
            <p:ph type="sldNum" sz="quarter" idx="12"/>
          </p:nvPr>
        </p:nvSpPr>
        <p:spPr/>
        <p:txBody>
          <a:bodyPr/>
          <a:lstStyle/>
          <a:p>
            <a:fld id="{DB15D044-B35F-4A77-B573-9EB4C86BF88C}" type="slidenum">
              <a:rPr lang="en-US" smtClean="0"/>
              <a:pPr/>
              <a:t>136</a:t>
            </a:fld>
            <a:endParaRPr lang="en-US"/>
          </a:p>
        </p:txBody>
      </p:sp>
    </p:spTree>
    <p:extLst>
      <p:ext uri="{BB962C8B-B14F-4D97-AF65-F5344CB8AC3E}">
        <p14:creationId xmlns:p14="http://schemas.microsoft.com/office/powerpoint/2010/main" val="152052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5416-D8E5-81A2-6097-FDFB59D3AB45}"/>
              </a:ext>
            </a:extLst>
          </p:cNvPr>
          <p:cNvSpPr>
            <a:spLocks noGrp="1"/>
          </p:cNvSpPr>
          <p:nvPr>
            <p:ph type="ctrTitle"/>
          </p:nvPr>
        </p:nvSpPr>
        <p:spPr/>
        <p:txBody>
          <a:bodyPr/>
          <a:lstStyle/>
          <a:p>
            <a:br>
              <a:rPr lang="en-US"/>
            </a:br>
            <a:r>
              <a:rPr lang="en-US"/>
              <a:t>State Laws</a:t>
            </a:r>
          </a:p>
        </p:txBody>
      </p:sp>
      <p:sp>
        <p:nvSpPr>
          <p:cNvPr id="3" name="Slide Number Placeholder 2">
            <a:extLst>
              <a:ext uri="{FF2B5EF4-FFF2-40B4-BE49-F238E27FC236}">
                <a16:creationId xmlns:a16="http://schemas.microsoft.com/office/drawing/2014/main" id="{BF1A3746-E87C-2B90-7B0B-CEBA373AD71A}"/>
              </a:ext>
            </a:extLst>
          </p:cNvPr>
          <p:cNvSpPr>
            <a:spLocks noGrp="1"/>
          </p:cNvSpPr>
          <p:nvPr>
            <p:ph type="sldNum" sz="quarter" idx="12"/>
          </p:nvPr>
        </p:nvSpPr>
        <p:spPr/>
        <p:txBody>
          <a:bodyPr/>
          <a:lstStyle/>
          <a:p>
            <a:fld id="{DB15D044-B35F-4A77-B573-9EB4C86BF88C}" type="slidenum">
              <a:rPr lang="en-US" smtClean="0"/>
              <a:pPr/>
              <a:t>137</a:t>
            </a:fld>
            <a:endParaRPr lang="en-US"/>
          </a:p>
        </p:txBody>
      </p:sp>
    </p:spTree>
    <p:extLst>
      <p:ext uri="{BB962C8B-B14F-4D97-AF65-F5344CB8AC3E}">
        <p14:creationId xmlns:p14="http://schemas.microsoft.com/office/powerpoint/2010/main" val="15509230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402360"/>
            <a:ext cx="8160715" cy="4067202"/>
          </a:xfrm>
        </p:spPr>
        <p:txBody>
          <a:bodyPr/>
          <a:lstStyle/>
          <a:p>
            <a:pPr>
              <a:lnSpc>
                <a:spcPct val="100000"/>
              </a:lnSpc>
              <a:spcBef>
                <a:spcPts val="1600"/>
              </a:spcBef>
            </a:pPr>
            <a:r>
              <a:rPr lang="en-US">
                <a:solidFill>
                  <a:schemeClr val="accent2"/>
                </a:solidFill>
              </a:rPr>
              <a:t>DISCLOSURE TO FEDERAL, COUNTY, OR DISTRICT COURTS:</a:t>
            </a:r>
          </a:p>
          <a:p>
            <a:pPr>
              <a:lnSpc>
                <a:spcPct val="100000"/>
              </a:lnSpc>
              <a:spcBef>
                <a:spcPts val="1600"/>
              </a:spcBef>
            </a:pPr>
            <a:r>
              <a:rPr lang="en-US" b="1"/>
              <a:t>Purpose for disclosure: </a:t>
            </a:r>
            <a:r>
              <a:rPr lang="en-US"/>
              <a:t>Compliance with statutes and regulations relating to the control and treatment of communicable diseases, or under another law that expressly authorizes disclosure.</a:t>
            </a:r>
          </a:p>
          <a:p>
            <a:pPr>
              <a:lnSpc>
                <a:spcPct val="100000"/>
              </a:lnSpc>
              <a:spcBef>
                <a:spcPts val="1600"/>
              </a:spcBef>
            </a:pPr>
            <a:r>
              <a:rPr lang="en-US" b="1"/>
              <a:t>Types of data that may be released: </a:t>
            </a:r>
            <a:r>
              <a:rPr lang="en-US"/>
              <a:t>Medical and epidemiological information, including information linking a person who is exposed to a person with a communicable disease, concerning any reportable disease.</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1053316"/>
            <a:ext cx="7604534" cy="1023619"/>
          </a:xfrm>
        </p:spPr>
        <p:txBody>
          <a:bodyPr/>
          <a:lstStyle/>
          <a:p>
            <a:r>
              <a:rPr lang="en-US"/>
              <a:t>Disclosure of HD Communicable Disease Data</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138</a:t>
            </a:fld>
            <a:endParaRPr lang="en-US"/>
          </a:p>
        </p:txBody>
      </p:sp>
      <p:pic>
        <p:nvPicPr>
          <p:cNvPr id="7" name="Picture 6" descr="A blue and black building with a flag on top&#10;&#10;Description automatically generated">
            <a:extLst>
              <a:ext uri="{FF2B5EF4-FFF2-40B4-BE49-F238E27FC236}">
                <a16:creationId xmlns:a16="http://schemas.microsoft.com/office/drawing/2014/main" id="{91766FEB-7F2F-AAE6-498E-8D68B48AD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924" y="-402472"/>
            <a:ext cx="3932099" cy="3932099"/>
          </a:xfrm>
          <a:prstGeom prst="rect">
            <a:avLst/>
          </a:prstGeom>
        </p:spPr>
      </p:pic>
      <p:sp>
        <p:nvSpPr>
          <p:cNvPr id="9" name="TextBox 8">
            <a:extLst>
              <a:ext uri="{FF2B5EF4-FFF2-40B4-BE49-F238E27FC236}">
                <a16:creationId xmlns:a16="http://schemas.microsoft.com/office/drawing/2014/main" id="{D78DAE7E-5018-B3D4-BAD1-51DB6827C769}"/>
              </a:ext>
            </a:extLst>
          </p:cNvPr>
          <p:cNvSpPr txBox="1"/>
          <p:nvPr/>
        </p:nvSpPr>
        <p:spPr>
          <a:xfrm>
            <a:off x="6890995" y="6393281"/>
            <a:ext cx="465397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 Health &amp; Safety Code Ann. § </a:t>
            </a:r>
            <a:r>
              <a:rPr kumimoji="0" lang="en-US" b="1" i="0" u="none" strike="noStrike" kern="1200" cap="none" spc="0" normalizeH="0" baseline="0" noProof="0">
                <a:ln>
                  <a:noFill/>
                </a:ln>
                <a:solidFill>
                  <a:schemeClr val="tx2"/>
                </a:solidFill>
                <a:effectLst/>
                <a:uLnTx/>
                <a:uFillTx/>
                <a:latin typeface="Corbel" panose="020B0503020204020204" pitchFamily="34" charset="0"/>
              </a:rPr>
              <a:t>81.046(c)(3)</a:t>
            </a:r>
          </a:p>
        </p:txBody>
      </p:sp>
    </p:spTree>
    <p:extLst>
      <p:ext uri="{BB962C8B-B14F-4D97-AF65-F5344CB8AC3E}">
        <p14:creationId xmlns:p14="http://schemas.microsoft.com/office/powerpoint/2010/main" val="115328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402360"/>
            <a:ext cx="8160715" cy="4067202"/>
          </a:xfrm>
        </p:spPr>
        <p:txBody>
          <a:bodyPr/>
          <a:lstStyle/>
          <a:p>
            <a:pPr>
              <a:lnSpc>
                <a:spcPct val="100000"/>
              </a:lnSpc>
              <a:spcBef>
                <a:spcPts val="1600"/>
              </a:spcBef>
            </a:pPr>
            <a:r>
              <a:rPr lang="en-US">
                <a:solidFill>
                  <a:schemeClr val="accent2"/>
                </a:solidFill>
              </a:rPr>
              <a:t>DISCLOSURE TO LAW ENFORCEMENT AND FIRST RESPONDERS DURING PUBLIC HEALTH DISASTER, INCLUDING DISEASE OUTBREAK:</a:t>
            </a:r>
          </a:p>
          <a:p>
            <a:pPr>
              <a:lnSpc>
                <a:spcPct val="100000"/>
              </a:lnSpc>
              <a:spcBef>
                <a:spcPts val="1600"/>
              </a:spcBef>
            </a:pPr>
            <a:r>
              <a:rPr lang="en-US" b="1"/>
              <a:t>Purpose for disclosure: </a:t>
            </a:r>
            <a:r>
              <a:rPr lang="en-US"/>
              <a:t>Protecting the health or life of a first responder or the person identified in the information disclosed.</a:t>
            </a:r>
          </a:p>
          <a:p>
            <a:pPr>
              <a:lnSpc>
                <a:spcPct val="100000"/>
              </a:lnSpc>
              <a:spcBef>
                <a:spcPts val="1600"/>
              </a:spcBef>
            </a:pPr>
            <a:r>
              <a:rPr lang="en-US" b="1"/>
              <a:t>Types of data that may be released: </a:t>
            </a:r>
            <a:r>
              <a:rPr lang="en-US"/>
              <a:t>All information relating to cases or suspected cases of reportable diseases and health conditions. </a:t>
            </a:r>
          </a:p>
          <a:p>
            <a:pPr marL="403225" indent="-225425">
              <a:lnSpc>
                <a:spcPct val="100000"/>
              </a:lnSpc>
              <a:spcBef>
                <a:spcPts val="400"/>
              </a:spcBef>
              <a:buFont typeface="Arial" panose="020B0604020202020204" pitchFamily="34" charset="0"/>
              <a:buChar char="•"/>
            </a:pPr>
            <a:r>
              <a:rPr lang="en-US" sz="1800"/>
              <a:t>Only the minimum necessary information may be released, as determined by the health authority or state/local health department.</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1053316"/>
            <a:ext cx="7604534" cy="1023619"/>
          </a:xfrm>
        </p:spPr>
        <p:txBody>
          <a:bodyPr/>
          <a:lstStyle/>
          <a:p>
            <a:r>
              <a:rPr lang="en-US"/>
              <a:t>Disclosure of HD Communicable Disease Data</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139</a:t>
            </a:fld>
            <a:endParaRPr lang="en-US"/>
          </a:p>
        </p:txBody>
      </p:sp>
      <p:pic>
        <p:nvPicPr>
          <p:cNvPr id="7" name="Picture 6">
            <a:extLst>
              <a:ext uri="{FF2B5EF4-FFF2-40B4-BE49-F238E27FC236}">
                <a16:creationId xmlns:a16="http://schemas.microsoft.com/office/drawing/2014/main" id="{91766FEB-7F2F-AAE6-498E-8D68B48ADE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88658" y="-65464"/>
            <a:ext cx="3494464" cy="3494464"/>
          </a:xfrm>
          <a:prstGeom prst="rect">
            <a:avLst/>
          </a:prstGeom>
        </p:spPr>
      </p:pic>
      <p:sp>
        <p:nvSpPr>
          <p:cNvPr id="6" name="TextBox 5">
            <a:extLst>
              <a:ext uri="{FF2B5EF4-FFF2-40B4-BE49-F238E27FC236}">
                <a16:creationId xmlns:a16="http://schemas.microsoft.com/office/drawing/2014/main" id="{4065817C-F45A-D63B-9D5F-01F6C63C091E}"/>
              </a:ext>
            </a:extLst>
          </p:cNvPr>
          <p:cNvSpPr txBox="1"/>
          <p:nvPr/>
        </p:nvSpPr>
        <p:spPr>
          <a:xfrm>
            <a:off x="6655325" y="6393281"/>
            <a:ext cx="488964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Texas Health &amp; Safety Code Ann. </a:t>
            </a:r>
            <a:r>
              <a:rPr kumimoji="0" lang="en-US" b="1" i="0" u="none" strike="noStrike" kern="1200" cap="none" spc="0" normalizeH="0" baseline="0" noProof="0">
                <a:ln>
                  <a:noFill/>
                </a:ln>
                <a:solidFill>
                  <a:schemeClr val="tx2"/>
                </a:solidFill>
                <a:effectLst/>
                <a:uLnTx/>
                <a:uFillTx/>
                <a:latin typeface="Corbel" panose="020B0503020204020204" pitchFamily="34" charset="0"/>
              </a:rPr>
              <a:t>§ 81.046(f)</a:t>
            </a:r>
          </a:p>
        </p:txBody>
      </p:sp>
    </p:spTree>
    <p:extLst>
      <p:ext uri="{BB962C8B-B14F-4D97-AF65-F5344CB8AC3E}">
        <p14:creationId xmlns:p14="http://schemas.microsoft.com/office/powerpoint/2010/main" val="11516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B41CB-550D-0510-CF4E-13D5E2D5AF5D}"/>
              </a:ext>
            </a:extLst>
          </p:cNvPr>
          <p:cNvSpPr/>
          <p:nvPr/>
        </p:nvSpPr>
        <p:spPr>
          <a:xfrm>
            <a:off x="4394201" y="0"/>
            <a:ext cx="782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781C5B-E981-9640-0D59-06026F1A0911}"/>
              </a:ext>
            </a:extLst>
          </p:cNvPr>
          <p:cNvSpPr>
            <a:spLocks noGrp="1"/>
          </p:cNvSpPr>
          <p:nvPr>
            <p:ph type="title"/>
          </p:nvPr>
        </p:nvSpPr>
        <p:spPr>
          <a:xfrm>
            <a:off x="768668" y="1185742"/>
            <a:ext cx="3405399" cy="998658"/>
          </a:xfrm>
        </p:spPr>
        <p:txBody>
          <a:bodyPr/>
          <a:lstStyle/>
          <a:p>
            <a:r>
              <a:rPr lang="en-US"/>
              <a:t>Non-Communicable</a:t>
            </a:r>
          </a:p>
        </p:txBody>
      </p:sp>
      <p:sp>
        <p:nvSpPr>
          <p:cNvPr id="4" name="Slide Number Placeholder 3">
            <a:extLst>
              <a:ext uri="{FF2B5EF4-FFF2-40B4-BE49-F238E27FC236}">
                <a16:creationId xmlns:a16="http://schemas.microsoft.com/office/drawing/2014/main" id="{5DE27851-7381-B9FC-9EF4-AB1E7BB73D6F}"/>
              </a:ext>
            </a:extLst>
          </p:cNvPr>
          <p:cNvSpPr>
            <a:spLocks noGrp="1"/>
          </p:cNvSpPr>
          <p:nvPr>
            <p:ph type="sldNum" sz="quarter" idx="12"/>
          </p:nvPr>
        </p:nvSpPr>
        <p:spPr/>
        <p:txBody>
          <a:bodyPr/>
          <a:lstStyle/>
          <a:p>
            <a:fld id="{DB15D044-B35F-4A77-B573-9EB4C86BF88C}" type="slidenum">
              <a:rPr lang="en-US" smtClean="0"/>
              <a:pPr/>
              <a:t>14</a:t>
            </a:fld>
            <a:endParaRPr lang="en-US"/>
          </a:p>
        </p:txBody>
      </p:sp>
      <p:sp>
        <p:nvSpPr>
          <p:cNvPr id="7" name="TextBox 6">
            <a:extLst>
              <a:ext uri="{FF2B5EF4-FFF2-40B4-BE49-F238E27FC236}">
                <a16:creationId xmlns:a16="http://schemas.microsoft.com/office/drawing/2014/main" id="{D23F47B3-B746-D3B8-978B-FF6640BD6FB3}"/>
              </a:ext>
            </a:extLst>
          </p:cNvPr>
          <p:cNvSpPr txBox="1"/>
          <p:nvPr/>
        </p:nvSpPr>
        <p:spPr>
          <a:xfrm>
            <a:off x="678922" y="2184400"/>
            <a:ext cx="2970211" cy="923330"/>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Corbel" panose="020B0503020204020204" pitchFamily="34" charset="0"/>
                <a:ea typeface="+mj-ea"/>
                <a:cs typeface="+mj-cs"/>
              </a:rPr>
              <a:t>Examples of Using Surveillance Data for </a:t>
            </a:r>
            <a:r>
              <a:rPr kumimoji="0" lang="en-US" sz="2000" b="1" i="0" u="none" strike="noStrike" kern="1200" cap="none" spc="0" normalizeH="0" baseline="0" noProof="0">
                <a:ln>
                  <a:noFill/>
                </a:ln>
                <a:solidFill>
                  <a:schemeClr val="bg1"/>
                </a:solidFill>
                <a:effectLst/>
                <a:uLnTx/>
                <a:uFillTx/>
                <a:latin typeface="Corbel" panose="020B0503020204020204" pitchFamily="34" charset="0"/>
                <a:ea typeface="+mj-ea"/>
                <a:cs typeface="+mj-cs"/>
              </a:rPr>
              <a:t>Public Health Action</a:t>
            </a:r>
            <a:endParaRPr kumimoji="0" lang="en-US" sz="2000"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10" name="Text Placeholder 1">
            <a:extLst>
              <a:ext uri="{FF2B5EF4-FFF2-40B4-BE49-F238E27FC236}">
                <a16:creationId xmlns:a16="http://schemas.microsoft.com/office/drawing/2014/main" id="{D9474F39-E441-03FA-42E6-2B083D8FA583}"/>
              </a:ext>
            </a:extLst>
          </p:cNvPr>
          <p:cNvSpPr>
            <a:spLocks noGrp="1"/>
          </p:cNvSpPr>
          <p:nvPr>
            <p:ph type="body" sz="half" idx="2"/>
          </p:nvPr>
        </p:nvSpPr>
        <p:spPr>
          <a:xfrm>
            <a:off x="5166256" y="1185742"/>
            <a:ext cx="6257076" cy="2175525"/>
          </a:xfrm>
        </p:spPr>
        <p:txBody>
          <a:bodyPr vert="horz" lIns="91440" tIns="91440" rIns="91440" bIns="91440" rtlCol="0" anchor="t">
            <a:noAutofit/>
          </a:bodyPr>
          <a:lstStyle/>
          <a:p>
            <a:r>
              <a:rPr lang="en-US" sz="1600" b="1" u="sng" spc="300">
                <a:solidFill>
                  <a:schemeClr val="tx2"/>
                </a:solidFill>
                <a:latin typeface="Corbel"/>
                <a:cs typeface="Arial"/>
              </a:rPr>
              <a:t>CANCER</a:t>
            </a:r>
            <a:endParaRPr lang="en-US" sz="1800" b="1" u="sng" spc="300">
              <a:solidFill>
                <a:schemeClr val="tx2"/>
              </a:solidFill>
              <a:latin typeface="Corbel"/>
              <a:cs typeface="Arial"/>
            </a:endParaRPr>
          </a:p>
          <a:p>
            <a:pPr marL="285750" indent="-285750">
              <a:buChar char="•"/>
            </a:pPr>
            <a:r>
              <a:rPr lang="en-US" sz="1800">
                <a:solidFill>
                  <a:schemeClr val="tx2"/>
                </a:solidFill>
                <a:latin typeface="Corbel"/>
                <a:cs typeface="Arial"/>
              </a:rPr>
              <a:t>Monitor cancer trends over time</a:t>
            </a:r>
          </a:p>
          <a:p>
            <a:pPr marL="285750" indent="-285750">
              <a:buChar char="•"/>
            </a:pPr>
            <a:r>
              <a:rPr lang="en-US" sz="1800">
                <a:solidFill>
                  <a:schemeClr val="tx2"/>
                </a:solidFill>
                <a:latin typeface="Corbel"/>
                <a:cs typeface="Arial"/>
              </a:rPr>
              <a:t>Prevent disease</a:t>
            </a:r>
          </a:p>
          <a:p>
            <a:pPr marL="285750" indent="-285750">
              <a:buChar char="•"/>
            </a:pPr>
            <a:r>
              <a:rPr lang="en-US" sz="1800">
                <a:solidFill>
                  <a:schemeClr val="tx2"/>
                </a:solidFill>
                <a:latin typeface="Corbel"/>
                <a:cs typeface="Arial"/>
              </a:rPr>
              <a:t>Guide planning and evaluations of cancer control programs </a:t>
            </a:r>
            <a:endParaRPr lang="en-US" sz="1800">
              <a:solidFill>
                <a:schemeClr val="tx2"/>
              </a:solidFill>
            </a:endParaRPr>
          </a:p>
          <a:p>
            <a:pPr marL="285750" indent="-285750">
              <a:buChar char="•"/>
            </a:pPr>
            <a:r>
              <a:rPr lang="en-US" sz="1800">
                <a:solidFill>
                  <a:schemeClr val="tx2"/>
                </a:solidFill>
              </a:rPr>
              <a:t>Advance clinical, epidemiologic, and health services research</a:t>
            </a:r>
          </a:p>
          <a:p>
            <a:endParaRPr lang="en-US" sz="1800">
              <a:solidFill>
                <a:schemeClr val="tx2"/>
              </a:solidFill>
            </a:endParaRPr>
          </a:p>
          <a:p>
            <a:endParaRPr lang="en-US" sz="1800">
              <a:solidFill>
                <a:schemeClr val="tx2"/>
              </a:solidFill>
            </a:endParaRPr>
          </a:p>
        </p:txBody>
      </p:sp>
      <p:sp>
        <p:nvSpPr>
          <p:cNvPr id="11" name="Text Placeholder 1">
            <a:extLst>
              <a:ext uri="{FF2B5EF4-FFF2-40B4-BE49-F238E27FC236}">
                <a16:creationId xmlns:a16="http://schemas.microsoft.com/office/drawing/2014/main" id="{70CBF606-C3C0-18E2-763D-51F3780C76D4}"/>
              </a:ext>
            </a:extLst>
          </p:cNvPr>
          <p:cNvSpPr txBox="1">
            <a:spLocks/>
          </p:cNvSpPr>
          <p:nvPr/>
        </p:nvSpPr>
        <p:spPr>
          <a:xfrm>
            <a:off x="5166256" y="3916489"/>
            <a:ext cx="6399211" cy="1797399"/>
          </a:xfrm>
          <a:prstGeom prst="rect">
            <a:avLst/>
          </a:prstGeom>
        </p:spPr>
        <p:txBody>
          <a:bodyPr vert="horz" lIns="91440" tIns="91440" rIns="91440" bIns="9144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600" b="1" u="sng" spc="300">
                <a:latin typeface="Corbel"/>
                <a:cs typeface="Arial"/>
              </a:rPr>
              <a:t>LEAD POISONING</a:t>
            </a:r>
            <a:endParaRPr lang="en-US" sz="1800" b="1" u="sng" spc="300">
              <a:latin typeface="Corbel"/>
              <a:cs typeface="Arial"/>
            </a:endParaRPr>
          </a:p>
          <a:p>
            <a:pPr marL="285750" indent="-285750">
              <a:buChar char="•"/>
            </a:pPr>
            <a:r>
              <a:rPr lang="en-US" sz="1800"/>
              <a:t>Identify children with elevated blood levels, link to treatment</a:t>
            </a:r>
          </a:p>
          <a:p>
            <a:pPr marL="285750" indent="-285750">
              <a:buChar char="•"/>
            </a:pPr>
            <a:r>
              <a:rPr lang="en-US" sz="1800"/>
              <a:t>Identify locations</a:t>
            </a:r>
          </a:p>
          <a:p>
            <a:pPr marL="285750" indent="-285750">
              <a:buChar char="•"/>
            </a:pPr>
            <a:r>
              <a:rPr lang="en-US" sz="1800"/>
              <a:t>Remove source of lead</a:t>
            </a:r>
          </a:p>
        </p:txBody>
      </p:sp>
      <p:cxnSp>
        <p:nvCxnSpPr>
          <p:cNvPr id="12" name="Straight Connector 11">
            <a:extLst>
              <a:ext uri="{FF2B5EF4-FFF2-40B4-BE49-F238E27FC236}">
                <a16:creationId xmlns:a16="http://schemas.microsoft.com/office/drawing/2014/main" id="{761DC63B-5734-93B9-1FCE-6F7D3E313D92}"/>
              </a:ext>
            </a:extLst>
          </p:cNvPr>
          <p:cNvCxnSpPr>
            <a:cxnSpLocks/>
          </p:cNvCxnSpPr>
          <p:nvPr/>
        </p:nvCxnSpPr>
        <p:spPr>
          <a:xfrm>
            <a:off x="5279864" y="3649133"/>
            <a:ext cx="5684469"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5181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402360"/>
            <a:ext cx="8160715" cy="4067202"/>
          </a:xfrm>
        </p:spPr>
        <p:txBody>
          <a:bodyPr/>
          <a:lstStyle/>
          <a:p>
            <a:pPr>
              <a:lnSpc>
                <a:spcPct val="100000"/>
              </a:lnSpc>
              <a:spcBef>
                <a:spcPts val="1600"/>
              </a:spcBef>
            </a:pPr>
            <a:r>
              <a:rPr lang="en-US"/>
              <a:t>Confidentiality law does not specify whether a court order or subpoena is required for disclosure.</a:t>
            </a:r>
          </a:p>
          <a:p>
            <a:pPr>
              <a:lnSpc>
                <a:spcPct val="100000"/>
              </a:lnSpc>
              <a:spcBef>
                <a:spcPts val="1600"/>
              </a:spcBef>
            </a:pPr>
            <a:r>
              <a:rPr lang="en-US"/>
              <a:t>Judge may issue protective order or limit disclosure before information is entered into evidence or otherwise disclosed in court proceeding.</a:t>
            </a:r>
          </a:p>
          <a:p>
            <a:pPr>
              <a:lnSpc>
                <a:spcPct val="100000"/>
              </a:lnSpc>
              <a:spcBef>
                <a:spcPts val="1600"/>
              </a:spcBef>
            </a:pPr>
            <a:r>
              <a:rPr lang="en-US"/>
              <a:t>Health department staff may not be examined in a civil, criminal, special, or other proceeding as to the existence or contents of records, report, or other information about a person examined or treated for a reportable disease by a health department without that person's consent.</a:t>
            </a:r>
          </a:p>
          <a:p>
            <a:pPr>
              <a:lnSpc>
                <a:spcPct val="100000"/>
              </a:lnSpc>
              <a:spcBef>
                <a:spcPts val="1600"/>
              </a:spcBef>
            </a:pPr>
            <a:endParaRPr lang="en-US"/>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1053316"/>
            <a:ext cx="7604534" cy="1023619"/>
          </a:xfrm>
        </p:spPr>
        <p:txBody>
          <a:bodyPr/>
          <a:lstStyle/>
          <a:p>
            <a:r>
              <a:rPr lang="en-US"/>
              <a:t>Disclosure of HD Communicable Disease Data</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140</a:t>
            </a:fld>
            <a:endParaRPr lang="en-US"/>
          </a:p>
        </p:txBody>
      </p:sp>
      <p:sp>
        <p:nvSpPr>
          <p:cNvPr id="6" name="TextBox 5">
            <a:extLst>
              <a:ext uri="{FF2B5EF4-FFF2-40B4-BE49-F238E27FC236}">
                <a16:creationId xmlns:a16="http://schemas.microsoft.com/office/drawing/2014/main" id="{22D4DDF7-806E-6AE3-9B27-7D268BDFBE16}"/>
              </a:ext>
            </a:extLst>
          </p:cNvPr>
          <p:cNvSpPr txBox="1"/>
          <p:nvPr/>
        </p:nvSpPr>
        <p:spPr>
          <a:xfrm>
            <a:off x="6919275" y="6393281"/>
            <a:ext cx="462569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 Health &amp; Safety Code Ann. § </a:t>
            </a:r>
            <a:r>
              <a:rPr kumimoji="0" lang="en-US" b="1" i="0" u="none" strike="noStrike" kern="1200" cap="none" spc="0" normalizeH="0" baseline="0" noProof="0">
                <a:ln>
                  <a:noFill/>
                </a:ln>
                <a:solidFill>
                  <a:schemeClr val="tx2"/>
                </a:solidFill>
                <a:effectLst/>
                <a:uLnTx/>
                <a:uFillTx/>
                <a:latin typeface="Corbel" panose="020B0503020204020204" pitchFamily="34" charset="0"/>
              </a:rPr>
              <a:t>81.046</a:t>
            </a:r>
          </a:p>
        </p:txBody>
      </p:sp>
    </p:spTree>
    <p:extLst>
      <p:ext uri="{BB962C8B-B14F-4D97-AF65-F5344CB8AC3E}">
        <p14:creationId xmlns:p14="http://schemas.microsoft.com/office/powerpoint/2010/main" val="401940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402360"/>
            <a:ext cx="9357919" cy="4067202"/>
          </a:xfrm>
        </p:spPr>
        <p:txBody>
          <a:bodyPr/>
          <a:lstStyle/>
          <a:p>
            <a:pPr>
              <a:lnSpc>
                <a:spcPct val="100000"/>
              </a:lnSpc>
              <a:spcBef>
                <a:spcPts val="1600"/>
              </a:spcBef>
            </a:pPr>
            <a:r>
              <a:rPr lang="en-US" sz="1800"/>
              <a:t>A TEST RESULT IS DEFINED AS: </a:t>
            </a:r>
            <a:endParaRPr lang="en-US"/>
          </a:p>
          <a:p>
            <a:pPr>
              <a:lnSpc>
                <a:spcPct val="100000"/>
              </a:lnSpc>
              <a:spcBef>
                <a:spcPts val="1600"/>
              </a:spcBef>
            </a:pPr>
            <a:r>
              <a:rPr lang="en-US" sz="2400"/>
              <a:t>“any statement that indicates that an identifiable individual </a:t>
            </a:r>
            <a:r>
              <a:rPr lang="en-US" sz="2400" b="1"/>
              <a:t>has or has not been tested</a:t>
            </a:r>
            <a:r>
              <a:rPr lang="en-US" sz="2400"/>
              <a:t> for AIDS or HIV infection, antibodies to HIV, or infection with any other probable causative agent of AIDS, </a:t>
            </a:r>
            <a:r>
              <a:rPr lang="en-US" sz="2400" b="1"/>
              <a:t>including a statement or assertion that the individual is positive, negative, at risk, or has or does not have a certain level of antigen or antibody.”</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1053316"/>
            <a:ext cx="7604534" cy="671789"/>
          </a:xfrm>
        </p:spPr>
        <p:txBody>
          <a:bodyPr/>
          <a:lstStyle/>
          <a:p>
            <a:r>
              <a:rPr lang="en-US"/>
              <a:t>Disclosure of HIV Test Results</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141</a:t>
            </a:fld>
            <a:endParaRPr lang="en-US"/>
          </a:p>
        </p:txBody>
      </p:sp>
      <p:sp>
        <p:nvSpPr>
          <p:cNvPr id="6" name="TextBox 5">
            <a:extLst>
              <a:ext uri="{FF2B5EF4-FFF2-40B4-BE49-F238E27FC236}">
                <a16:creationId xmlns:a16="http://schemas.microsoft.com/office/drawing/2014/main" id="{D470B5CE-6896-5B16-0B93-69F3821EC562}"/>
              </a:ext>
            </a:extLst>
          </p:cNvPr>
          <p:cNvSpPr txBox="1"/>
          <p:nvPr/>
        </p:nvSpPr>
        <p:spPr>
          <a:xfrm>
            <a:off x="7475455" y="6393281"/>
            <a:ext cx="406951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 Health &amp; Safety Code Ann. § </a:t>
            </a:r>
            <a:r>
              <a:rPr kumimoji="0" lang="en-US" b="1" i="0" u="none" strike="noStrike" kern="1200" cap="none" spc="0" normalizeH="0" baseline="0" noProof="0">
                <a:ln>
                  <a:noFill/>
                </a:ln>
                <a:solidFill>
                  <a:schemeClr val="tx2"/>
                </a:solidFill>
                <a:effectLst/>
                <a:uLnTx/>
                <a:uFillTx/>
                <a:latin typeface="Corbel" panose="020B0503020204020204" pitchFamily="34" charset="0"/>
              </a:rPr>
              <a:t>81.101</a:t>
            </a:r>
          </a:p>
        </p:txBody>
      </p:sp>
    </p:spTree>
    <p:extLst>
      <p:ext uri="{BB962C8B-B14F-4D97-AF65-F5344CB8AC3E}">
        <p14:creationId xmlns:p14="http://schemas.microsoft.com/office/powerpoint/2010/main" val="33888533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402360"/>
            <a:ext cx="8160715" cy="331413"/>
          </a:xfrm>
        </p:spPr>
        <p:txBody>
          <a:bodyPr/>
          <a:lstStyle/>
          <a:p>
            <a:pPr>
              <a:lnSpc>
                <a:spcPct val="100000"/>
              </a:lnSpc>
              <a:spcBef>
                <a:spcPts val="1600"/>
              </a:spcBef>
            </a:pPr>
            <a:r>
              <a:rPr lang="en-US">
                <a:solidFill>
                  <a:schemeClr val="accent2"/>
                </a:solidFill>
              </a:rPr>
              <a:t>HIV TEST RESULTS MAY BE DISCLOSED TO: </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142</a:t>
            </a:fld>
            <a:endParaRPr lang="en-US"/>
          </a:p>
        </p:txBody>
      </p:sp>
      <p:sp>
        <p:nvSpPr>
          <p:cNvPr id="8" name="Title 2">
            <a:extLst>
              <a:ext uri="{FF2B5EF4-FFF2-40B4-BE49-F238E27FC236}">
                <a16:creationId xmlns:a16="http://schemas.microsoft.com/office/drawing/2014/main" id="{5C6F1A0D-6F85-D79C-4FA5-F3BB6180DD21}"/>
              </a:ext>
            </a:extLst>
          </p:cNvPr>
          <p:cNvSpPr>
            <a:spLocks noGrp="1"/>
          </p:cNvSpPr>
          <p:nvPr>
            <p:ph type="title"/>
          </p:nvPr>
        </p:nvSpPr>
        <p:spPr>
          <a:xfrm>
            <a:off x="738188" y="1053316"/>
            <a:ext cx="7604534" cy="671789"/>
          </a:xfrm>
        </p:spPr>
        <p:txBody>
          <a:bodyPr/>
          <a:lstStyle/>
          <a:p>
            <a:r>
              <a:rPr lang="en-US"/>
              <a:t>Disclosure of HIV Test Results</a:t>
            </a:r>
          </a:p>
        </p:txBody>
      </p:sp>
      <p:sp>
        <p:nvSpPr>
          <p:cNvPr id="9" name="Text Placeholder 1">
            <a:extLst>
              <a:ext uri="{FF2B5EF4-FFF2-40B4-BE49-F238E27FC236}">
                <a16:creationId xmlns:a16="http://schemas.microsoft.com/office/drawing/2014/main" id="{D24E5CE5-BAE0-E50B-B887-2ABD8CB61DAA}"/>
              </a:ext>
            </a:extLst>
          </p:cNvPr>
          <p:cNvSpPr txBox="1">
            <a:spLocks/>
          </p:cNvSpPr>
          <p:nvPr/>
        </p:nvSpPr>
        <p:spPr>
          <a:xfrm>
            <a:off x="738188" y="3147078"/>
            <a:ext cx="3447313" cy="1377788"/>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1600"/>
              </a:spcBef>
            </a:pPr>
            <a:r>
              <a:rPr lang="en-US"/>
              <a:t>A county or district court to comply with statutes and regulations relating to the control and treatment of communicable diseases</a:t>
            </a:r>
          </a:p>
        </p:txBody>
      </p:sp>
      <p:sp>
        <p:nvSpPr>
          <p:cNvPr id="10" name="Text Placeholder 1">
            <a:extLst>
              <a:ext uri="{FF2B5EF4-FFF2-40B4-BE49-F238E27FC236}">
                <a16:creationId xmlns:a16="http://schemas.microsoft.com/office/drawing/2014/main" id="{DD64DA18-FAD8-E0FD-C2FA-2FBB777EAE65}"/>
              </a:ext>
            </a:extLst>
          </p:cNvPr>
          <p:cNvSpPr txBox="1">
            <a:spLocks/>
          </p:cNvSpPr>
          <p:nvPr/>
        </p:nvSpPr>
        <p:spPr>
          <a:xfrm>
            <a:off x="4463904" y="3147078"/>
            <a:ext cx="1986157" cy="1377788"/>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1600"/>
              </a:spcBef>
            </a:pPr>
            <a:r>
              <a:rPr lang="en-US"/>
              <a:t>The spouse of the person tested</a:t>
            </a:r>
          </a:p>
        </p:txBody>
      </p:sp>
      <p:sp>
        <p:nvSpPr>
          <p:cNvPr id="11" name="Text Placeholder 1">
            <a:extLst>
              <a:ext uri="{FF2B5EF4-FFF2-40B4-BE49-F238E27FC236}">
                <a16:creationId xmlns:a16="http://schemas.microsoft.com/office/drawing/2014/main" id="{05CECBF3-AB83-895D-015B-20D1CF52B9D6}"/>
              </a:ext>
            </a:extLst>
          </p:cNvPr>
          <p:cNvSpPr txBox="1">
            <a:spLocks/>
          </p:cNvSpPr>
          <p:nvPr/>
        </p:nvSpPr>
        <p:spPr>
          <a:xfrm>
            <a:off x="7277493" y="3147078"/>
            <a:ext cx="3912124" cy="1377788"/>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1600"/>
              </a:spcBef>
            </a:pPr>
            <a:r>
              <a:rPr lang="en-US"/>
              <a:t>Police officers, firefighters, EMS, paramedic, correctional officers and certain other employees, and other emergency response personnel who have experienced exposure in the course of their employment </a:t>
            </a:r>
          </a:p>
        </p:txBody>
      </p:sp>
      <p:cxnSp>
        <p:nvCxnSpPr>
          <p:cNvPr id="13" name="Straight Connector 12">
            <a:extLst>
              <a:ext uri="{FF2B5EF4-FFF2-40B4-BE49-F238E27FC236}">
                <a16:creationId xmlns:a16="http://schemas.microsoft.com/office/drawing/2014/main" id="{34928455-602A-BBCC-1ACC-E96284EF13D5}"/>
              </a:ext>
            </a:extLst>
          </p:cNvPr>
          <p:cNvCxnSpPr/>
          <p:nvPr/>
        </p:nvCxnSpPr>
        <p:spPr>
          <a:xfrm>
            <a:off x="4015819" y="3271101"/>
            <a:ext cx="0" cy="176281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1A2F0D-75B5-1AD5-1A41-485C6CD4EF03}"/>
              </a:ext>
            </a:extLst>
          </p:cNvPr>
          <p:cNvCxnSpPr/>
          <p:nvPr/>
        </p:nvCxnSpPr>
        <p:spPr>
          <a:xfrm>
            <a:off x="6806153" y="3271101"/>
            <a:ext cx="0" cy="1762812"/>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4C626C-FA62-AE8F-EB06-04AD30F5F30F}"/>
              </a:ext>
            </a:extLst>
          </p:cNvPr>
          <p:cNvSpPr txBox="1"/>
          <p:nvPr/>
        </p:nvSpPr>
        <p:spPr>
          <a:xfrm>
            <a:off x="7475455" y="6393281"/>
            <a:ext cx="406951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 Health &amp; Safety Code Ann. § </a:t>
            </a:r>
            <a:r>
              <a:rPr kumimoji="0" lang="en-US" b="1" i="0" u="none" strike="noStrike" kern="1200" cap="none" spc="0" normalizeH="0" baseline="0" noProof="0">
                <a:ln>
                  <a:noFill/>
                </a:ln>
                <a:solidFill>
                  <a:schemeClr val="tx2"/>
                </a:solidFill>
                <a:effectLst/>
                <a:uLnTx/>
                <a:uFillTx/>
                <a:latin typeface="Corbel" panose="020B0503020204020204" pitchFamily="34" charset="0"/>
              </a:rPr>
              <a:t>81.103</a:t>
            </a:r>
          </a:p>
        </p:txBody>
      </p:sp>
    </p:spTree>
    <p:extLst>
      <p:ext uri="{BB962C8B-B14F-4D97-AF65-F5344CB8AC3E}">
        <p14:creationId xmlns:p14="http://schemas.microsoft.com/office/powerpoint/2010/main" val="27607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a:xfrm>
            <a:off x="738188" y="2402360"/>
            <a:ext cx="9357919" cy="4067202"/>
          </a:xfrm>
        </p:spPr>
        <p:txBody>
          <a:bodyPr/>
          <a:lstStyle/>
          <a:p>
            <a:pPr>
              <a:lnSpc>
                <a:spcPct val="100000"/>
              </a:lnSpc>
              <a:spcBef>
                <a:spcPts val="1600"/>
              </a:spcBef>
            </a:pPr>
            <a:r>
              <a:rPr lang="en-US" sz="1800"/>
              <a:t>HIV TEST RESULTS MAY NOT BE DISCLOSED IN CONNECTION WITH LAW ENFORCEMENT/MEDICAL PERSONNEL EXPOSURE UNTIL:</a:t>
            </a:r>
          </a:p>
          <a:p>
            <a:pPr>
              <a:lnSpc>
                <a:spcPct val="100000"/>
              </a:lnSpc>
              <a:spcBef>
                <a:spcPts val="1600"/>
              </a:spcBef>
            </a:pPr>
            <a:r>
              <a:rPr lang="en-US" sz="2400"/>
              <a:t>Person requesting the results submits an affidavit to public health authority for review of whether the incident is deemed a potential exposure</a:t>
            </a:r>
          </a:p>
          <a:p>
            <a:pPr>
              <a:lnSpc>
                <a:spcPct val="100000"/>
              </a:lnSpc>
              <a:spcBef>
                <a:spcPts val="1600"/>
              </a:spcBef>
            </a:pPr>
            <a:endParaRPr lang="en-US" sz="1800" i="1"/>
          </a:p>
          <a:p>
            <a:pPr>
              <a:lnSpc>
                <a:spcPct val="100000"/>
              </a:lnSpc>
              <a:spcBef>
                <a:spcPts val="1600"/>
              </a:spcBef>
            </a:pPr>
            <a:r>
              <a:rPr lang="en-US" sz="1800" i="1"/>
              <a:t>Affidavit: a written statement confirmed by oath or affirmation, for use as evidence in court </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1053316"/>
            <a:ext cx="7604534" cy="671789"/>
          </a:xfrm>
        </p:spPr>
        <p:txBody>
          <a:bodyPr/>
          <a:lstStyle/>
          <a:p>
            <a:r>
              <a:rPr lang="en-US"/>
              <a:t>Limits to Disclosure of HIV Test Results</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143</a:t>
            </a:fld>
            <a:endParaRPr lang="en-US"/>
          </a:p>
        </p:txBody>
      </p:sp>
      <p:sp>
        <p:nvSpPr>
          <p:cNvPr id="6" name="TextBox 5">
            <a:extLst>
              <a:ext uri="{FF2B5EF4-FFF2-40B4-BE49-F238E27FC236}">
                <a16:creationId xmlns:a16="http://schemas.microsoft.com/office/drawing/2014/main" id="{A2D1D010-1B59-B867-702B-46F1341F75E4}"/>
              </a:ext>
            </a:extLst>
          </p:cNvPr>
          <p:cNvSpPr txBox="1"/>
          <p:nvPr/>
        </p:nvSpPr>
        <p:spPr>
          <a:xfrm>
            <a:off x="7475455" y="6393281"/>
            <a:ext cx="406951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 Health &amp; Safety Code Ann. § </a:t>
            </a:r>
            <a:r>
              <a:rPr kumimoji="0" lang="en-US" b="1" i="0" u="none" strike="noStrike" kern="1200" cap="none" spc="0" normalizeH="0" baseline="0" noProof="0">
                <a:ln>
                  <a:noFill/>
                </a:ln>
                <a:solidFill>
                  <a:schemeClr val="tx2"/>
                </a:solidFill>
                <a:effectLst/>
                <a:uLnTx/>
                <a:uFillTx/>
                <a:latin typeface="Corbel" panose="020B0503020204020204" pitchFamily="34" charset="0"/>
              </a:rPr>
              <a:t>81.103</a:t>
            </a:r>
          </a:p>
        </p:txBody>
      </p:sp>
    </p:spTree>
    <p:extLst>
      <p:ext uri="{BB962C8B-B14F-4D97-AF65-F5344CB8AC3E}">
        <p14:creationId xmlns:p14="http://schemas.microsoft.com/office/powerpoint/2010/main" val="11239938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7" y="1053316"/>
            <a:ext cx="8160715" cy="671789"/>
          </a:xfrm>
        </p:spPr>
        <p:txBody>
          <a:bodyPr/>
          <a:lstStyle/>
          <a:p>
            <a:r>
              <a:rPr lang="en-US"/>
              <a:t>Disclosure of Court-Ordered HIV Testing</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144</a:t>
            </a:fld>
            <a:endParaRPr lang="en-US"/>
          </a:p>
        </p:txBody>
      </p:sp>
      <p:sp>
        <p:nvSpPr>
          <p:cNvPr id="6" name="TextBox 5">
            <a:extLst>
              <a:ext uri="{FF2B5EF4-FFF2-40B4-BE49-F238E27FC236}">
                <a16:creationId xmlns:a16="http://schemas.microsoft.com/office/drawing/2014/main" id="{A2D1D010-1B59-B867-702B-46F1341F75E4}"/>
              </a:ext>
            </a:extLst>
          </p:cNvPr>
          <p:cNvSpPr txBox="1"/>
          <p:nvPr/>
        </p:nvSpPr>
        <p:spPr>
          <a:xfrm>
            <a:off x="7107811" y="6149389"/>
            <a:ext cx="443715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 Health &amp; Safety Code Ann. § 81.103; Tex. Code Crim. Proc. Ann. art. 21.31 </a:t>
            </a:r>
          </a:p>
        </p:txBody>
      </p:sp>
      <p:sp>
        <p:nvSpPr>
          <p:cNvPr id="8" name="Text Placeholder 7">
            <a:extLst>
              <a:ext uri="{FF2B5EF4-FFF2-40B4-BE49-F238E27FC236}">
                <a16:creationId xmlns:a16="http://schemas.microsoft.com/office/drawing/2014/main" id="{C5B06EFC-9D44-EB48-4486-FE5465B4DA71}"/>
              </a:ext>
            </a:extLst>
          </p:cNvPr>
          <p:cNvSpPr>
            <a:spLocks noGrp="1"/>
          </p:cNvSpPr>
          <p:nvPr>
            <p:ph type="body" sz="half" idx="2"/>
          </p:nvPr>
        </p:nvSpPr>
        <p:spPr/>
        <p:txBody>
          <a:bodyPr/>
          <a:lstStyle/>
          <a:p>
            <a:r>
              <a:rPr lang="en-US"/>
              <a:t>A person who is indicted under certain criminal statutes may be ordered by a court to undergo HIV testing</a:t>
            </a:r>
          </a:p>
          <a:p>
            <a:pPr marL="403225" indent="-225425">
              <a:spcBef>
                <a:spcPts val="400"/>
              </a:spcBef>
              <a:buFont typeface="Arial" panose="020B0604020202020204" pitchFamily="34" charset="0"/>
              <a:buChar char="•"/>
            </a:pPr>
            <a:r>
              <a:rPr lang="en-US" sz="1800"/>
              <a:t>Continuous sexual abuse of young child or children (Tex. Penal Code Ann. § 21.02)</a:t>
            </a:r>
          </a:p>
          <a:p>
            <a:pPr marL="403225" indent="-225425">
              <a:spcBef>
                <a:spcPts val="400"/>
              </a:spcBef>
              <a:buFont typeface="Arial" panose="020B0604020202020204" pitchFamily="34" charset="0"/>
              <a:buChar char="•"/>
            </a:pPr>
            <a:r>
              <a:rPr lang="en-US" sz="1800"/>
              <a:t>Indecency with a child (Tex. Penal Code Ann. § 21.11)</a:t>
            </a:r>
          </a:p>
          <a:p>
            <a:pPr marL="403225" indent="-225425">
              <a:spcBef>
                <a:spcPts val="400"/>
              </a:spcBef>
              <a:buFont typeface="Arial" panose="020B0604020202020204" pitchFamily="34" charset="0"/>
              <a:buChar char="•"/>
            </a:pPr>
            <a:r>
              <a:rPr lang="en-US" sz="1800"/>
              <a:t>Sexual assault (Tex. Penal Code Ann. § 22.011)</a:t>
            </a:r>
          </a:p>
          <a:p>
            <a:pPr marL="403225" indent="-225425">
              <a:spcBef>
                <a:spcPts val="400"/>
              </a:spcBef>
              <a:buFont typeface="Arial" panose="020B0604020202020204" pitchFamily="34" charset="0"/>
              <a:buChar char="•"/>
            </a:pPr>
            <a:r>
              <a:rPr lang="en-US" sz="1800"/>
              <a:t>Aggravated sexual assault (Tex. Penal Code Ann. § 22.021)</a:t>
            </a:r>
          </a:p>
          <a:p>
            <a:r>
              <a:rPr lang="en-US"/>
              <a:t>HD may disclose court-ordered test results, which may then be disclosed to alleged victim</a:t>
            </a:r>
          </a:p>
        </p:txBody>
      </p:sp>
    </p:spTree>
    <p:extLst>
      <p:ext uri="{BB962C8B-B14F-4D97-AF65-F5344CB8AC3E}">
        <p14:creationId xmlns:p14="http://schemas.microsoft.com/office/powerpoint/2010/main" val="39139382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1053316"/>
            <a:ext cx="7604534" cy="671789"/>
          </a:xfrm>
        </p:spPr>
        <p:txBody>
          <a:bodyPr/>
          <a:lstStyle/>
          <a:p>
            <a:r>
              <a:rPr lang="en-US"/>
              <a:t>Disclosure of HIV Test Results</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145</a:t>
            </a:fld>
            <a:endParaRPr lang="en-US"/>
          </a:p>
        </p:txBody>
      </p:sp>
      <p:sp>
        <p:nvSpPr>
          <p:cNvPr id="6" name="TextBox 5">
            <a:extLst>
              <a:ext uri="{FF2B5EF4-FFF2-40B4-BE49-F238E27FC236}">
                <a16:creationId xmlns:a16="http://schemas.microsoft.com/office/drawing/2014/main" id="{A2D1D010-1B59-B867-702B-46F1341F75E4}"/>
              </a:ext>
            </a:extLst>
          </p:cNvPr>
          <p:cNvSpPr txBox="1"/>
          <p:nvPr/>
        </p:nvSpPr>
        <p:spPr>
          <a:xfrm>
            <a:off x="7475455" y="6393281"/>
            <a:ext cx="406951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 Health &amp; Safety Code Ann. § </a:t>
            </a:r>
            <a:r>
              <a:rPr kumimoji="0" lang="en-US" b="1" i="0" u="none" strike="noStrike" kern="1200" cap="none" spc="0" normalizeH="0" baseline="0" noProof="0">
                <a:ln>
                  <a:noFill/>
                </a:ln>
                <a:solidFill>
                  <a:schemeClr val="tx2"/>
                </a:solidFill>
                <a:effectLst/>
                <a:uLnTx/>
                <a:uFillTx/>
                <a:latin typeface="Corbel" panose="020B0503020204020204" pitchFamily="34" charset="0"/>
              </a:rPr>
              <a:t>81.103</a:t>
            </a:r>
          </a:p>
        </p:txBody>
      </p:sp>
      <p:sp>
        <p:nvSpPr>
          <p:cNvPr id="8" name="Text Placeholder 7">
            <a:extLst>
              <a:ext uri="{FF2B5EF4-FFF2-40B4-BE49-F238E27FC236}">
                <a16:creationId xmlns:a16="http://schemas.microsoft.com/office/drawing/2014/main" id="{79E26BDB-DF99-C26C-B8D7-2DE2B6343A62}"/>
              </a:ext>
            </a:extLst>
          </p:cNvPr>
          <p:cNvSpPr>
            <a:spLocks noGrp="1"/>
          </p:cNvSpPr>
          <p:nvPr>
            <p:ph type="body" sz="half" idx="2"/>
          </p:nvPr>
        </p:nvSpPr>
        <p:spPr/>
        <p:txBody>
          <a:bodyPr/>
          <a:lstStyle/>
          <a:p>
            <a:r>
              <a:rPr lang="en-US"/>
              <a:t>The law does not specify whether disclosure to courts for the purposes of enforcing public health laws requires a court order or subpoena.</a:t>
            </a:r>
          </a:p>
          <a:p>
            <a:r>
              <a:rPr lang="en-US"/>
              <a:t>A judge may issue a protective order or take other action to limit disclosure before the information is entered into evidence or otherwise disclosed in a court proceeding.</a:t>
            </a:r>
          </a:p>
          <a:p>
            <a:r>
              <a:rPr lang="en-US"/>
              <a:t>Court-ordered mandatory testing may be disclosed to alleged victims following indictment for certain sex-based crimes.</a:t>
            </a:r>
          </a:p>
        </p:txBody>
      </p:sp>
    </p:spTree>
    <p:extLst>
      <p:ext uri="{BB962C8B-B14F-4D97-AF65-F5344CB8AC3E}">
        <p14:creationId xmlns:p14="http://schemas.microsoft.com/office/powerpoint/2010/main" val="12512057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8" y="1053316"/>
            <a:ext cx="7604534" cy="671789"/>
          </a:xfrm>
        </p:spPr>
        <p:txBody>
          <a:bodyPr/>
          <a:lstStyle/>
          <a:p>
            <a:r>
              <a:rPr lang="en-US"/>
              <a:t>Comparing the Statutes</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146</a:t>
            </a:fld>
            <a:endParaRPr lang="en-US"/>
          </a:p>
        </p:txBody>
      </p:sp>
      <p:sp>
        <p:nvSpPr>
          <p:cNvPr id="6" name="TextBox 5">
            <a:extLst>
              <a:ext uri="{FF2B5EF4-FFF2-40B4-BE49-F238E27FC236}">
                <a16:creationId xmlns:a16="http://schemas.microsoft.com/office/drawing/2014/main" id="{A2D1D010-1B59-B867-702B-46F1341F75E4}"/>
              </a:ext>
            </a:extLst>
          </p:cNvPr>
          <p:cNvSpPr txBox="1"/>
          <p:nvPr/>
        </p:nvSpPr>
        <p:spPr>
          <a:xfrm>
            <a:off x="7475455" y="6393281"/>
            <a:ext cx="406951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 Health &amp; Safety Code Ann. § </a:t>
            </a:r>
            <a:r>
              <a:rPr kumimoji="0" lang="en-US" b="1" i="0" u="none" strike="noStrike" kern="1200" cap="none" spc="0" normalizeH="0" baseline="0" noProof="0">
                <a:ln>
                  <a:noFill/>
                </a:ln>
                <a:solidFill>
                  <a:schemeClr val="tx2"/>
                </a:solidFill>
                <a:effectLst/>
                <a:uLnTx/>
                <a:uFillTx/>
                <a:latin typeface="Corbel" panose="020B0503020204020204" pitchFamily="34" charset="0"/>
              </a:rPr>
              <a:t>81.103</a:t>
            </a:r>
          </a:p>
        </p:txBody>
      </p:sp>
      <p:sp>
        <p:nvSpPr>
          <p:cNvPr id="8" name="Text Placeholder 7">
            <a:extLst>
              <a:ext uri="{FF2B5EF4-FFF2-40B4-BE49-F238E27FC236}">
                <a16:creationId xmlns:a16="http://schemas.microsoft.com/office/drawing/2014/main" id="{79E26BDB-DF99-C26C-B8D7-2DE2B6343A62}"/>
              </a:ext>
            </a:extLst>
          </p:cNvPr>
          <p:cNvSpPr>
            <a:spLocks noGrp="1"/>
          </p:cNvSpPr>
          <p:nvPr>
            <p:ph type="body" sz="half" idx="2"/>
          </p:nvPr>
        </p:nvSpPr>
        <p:spPr>
          <a:xfrm>
            <a:off x="738188" y="2219990"/>
            <a:ext cx="4606810" cy="3433160"/>
          </a:xfrm>
        </p:spPr>
        <p:txBody>
          <a:bodyPr/>
          <a:lstStyle/>
          <a:p>
            <a:pPr>
              <a:spcBef>
                <a:spcPts val="0"/>
              </a:spcBef>
            </a:pPr>
            <a:r>
              <a:rPr lang="en-US" sz="1600" b="1" spc="300">
                <a:solidFill>
                  <a:schemeClr val="accent2"/>
                </a:solidFill>
              </a:rPr>
              <a:t>HD COMMUNICABLE DISEASE DATA</a:t>
            </a:r>
          </a:p>
          <a:p>
            <a:pPr>
              <a:spcBef>
                <a:spcPts val="0"/>
              </a:spcBef>
            </a:pPr>
            <a:r>
              <a:rPr lang="en-US" sz="1800">
                <a:solidFill>
                  <a:schemeClr val="accent2"/>
                </a:solidFill>
              </a:rPr>
              <a:t>(Tex. Health &amp; Safety Code Ann. § 81.046)</a:t>
            </a:r>
          </a:p>
          <a:p>
            <a:pPr marL="234950" indent="-234950">
              <a:spcBef>
                <a:spcPts val="0"/>
              </a:spcBef>
              <a:buFont typeface="Arial" panose="020B0604020202020204" pitchFamily="34" charset="0"/>
              <a:buChar char="•"/>
            </a:pPr>
            <a:r>
              <a:rPr lang="en-US" sz="1800"/>
              <a:t>Applies only to HD data</a:t>
            </a:r>
          </a:p>
          <a:p>
            <a:pPr marL="234950" indent="-234950">
              <a:spcBef>
                <a:spcPts val="0"/>
              </a:spcBef>
              <a:buFont typeface="Arial" panose="020B0604020202020204" pitchFamily="34" charset="0"/>
              <a:buChar char="•"/>
            </a:pPr>
            <a:r>
              <a:rPr lang="en-US" sz="1800"/>
              <a:t>Applies to many types of data</a:t>
            </a:r>
          </a:p>
          <a:p>
            <a:pPr marL="234950" indent="-234950">
              <a:spcBef>
                <a:spcPts val="0"/>
              </a:spcBef>
              <a:buFont typeface="Arial" panose="020B0604020202020204" pitchFamily="34" charset="0"/>
              <a:buChar char="•"/>
            </a:pPr>
            <a:r>
              <a:rPr lang="en-US" sz="1800"/>
              <a:t>Applies to all reportable diseases</a:t>
            </a:r>
          </a:p>
          <a:p>
            <a:pPr marL="234950" indent="-234950">
              <a:spcBef>
                <a:spcPts val="0"/>
              </a:spcBef>
              <a:buFont typeface="Arial" panose="020B0604020202020204" pitchFamily="34" charset="0"/>
              <a:buChar char="•"/>
            </a:pPr>
            <a:r>
              <a:rPr lang="en-US" sz="1800"/>
              <a:t>No specified penalties for unlawful disclosure</a:t>
            </a:r>
          </a:p>
          <a:p>
            <a:pPr marL="234950" indent="-234950">
              <a:spcBef>
                <a:spcPts val="0"/>
              </a:spcBef>
              <a:buFont typeface="Arial" panose="020B0604020202020204" pitchFamily="34" charset="0"/>
              <a:buChar char="•"/>
            </a:pPr>
            <a:r>
              <a:rPr lang="en-US" sz="1800"/>
              <a:t>Disclosure to court (incl. federal): enforcement of communicable disease laws OR under any law authorizing disclosure</a:t>
            </a:r>
          </a:p>
          <a:p>
            <a:pPr marL="234950" indent="-234950">
              <a:spcBef>
                <a:spcPts val="0"/>
              </a:spcBef>
              <a:buFont typeface="Arial" panose="020B0604020202020204" pitchFamily="34" charset="0"/>
              <a:buChar char="•"/>
            </a:pPr>
            <a:r>
              <a:rPr lang="en-US" sz="1800"/>
              <a:t>HD staff may not be examined in court</a:t>
            </a:r>
          </a:p>
        </p:txBody>
      </p:sp>
      <p:sp>
        <p:nvSpPr>
          <p:cNvPr id="2" name="Text Placeholder 7">
            <a:extLst>
              <a:ext uri="{FF2B5EF4-FFF2-40B4-BE49-F238E27FC236}">
                <a16:creationId xmlns:a16="http://schemas.microsoft.com/office/drawing/2014/main" id="{737F5996-D8B9-0E19-D019-EB04A8367213}"/>
              </a:ext>
            </a:extLst>
          </p:cNvPr>
          <p:cNvSpPr txBox="1">
            <a:spLocks/>
          </p:cNvSpPr>
          <p:nvPr/>
        </p:nvSpPr>
        <p:spPr>
          <a:xfrm>
            <a:off x="6507392" y="2219990"/>
            <a:ext cx="4606810" cy="3433160"/>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600" b="1" spc="300">
                <a:solidFill>
                  <a:schemeClr val="accent2"/>
                </a:solidFill>
              </a:rPr>
              <a:t>HIV TEST RESULTS</a:t>
            </a:r>
          </a:p>
          <a:p>
            <a:pPr>
              <a:spcBef>
                <a:spcPts val="0"/>
              </a:spcBef>
            </a:pPr>
            <a:r>
              <a:rPr lang="en-US" sz="1800">
                <a:solidFill>
                  <a:schemeClr val="accent2"/>
                </a:solidFill>
              </a:rPr>
              <a:t>(Tex. Health &amp; Safety Code Ann. § 81.103)</a:t>
            </a:r>
          </a:p>
          <a:p>
            <a:pPr marL="234950" indent="-234950">
              <a:spcBef>
                <a:spcPts val="0"/>
              </a:spcBef>
              <a:buFont typeface="Arial" panose="020B0604020202020204" pitchFamily="34" charset="0"/>
              <a:buChar char="•"/>
            </a:pPr>
            <a:r>
              <a:rPr lang="en-US" sz="1800"/>
              <a:t>Applies to anyone who has data</a:t>
            </a:r>
          </a:p>
          <a:p>
            <a:pPr marL="234950" indent="-234950">
              <a:spcBef>
                <a:spcPts val="0"/>
              </a:spcBef>
              <a:buFont typeface="Arial" panose="020B0604020202020204" pitchFamily="34" charset="0"/>
              <a:buChar char="•"/>
            </a:pPr>
            <a:r>
              <a:rPr lang="en-US" sz="1800"/>
              <a:t>Applies to HIV test results only</a:t>
            </a:r>
          </a:p>
          <a:p>
            <a:pPr marL="234950" indent="-234950">
              <a:spcBef>
                <a:spcPts val="0"/>
              </a:spcBef>
              <a:buFont typeface="Arial" panose="020B0604020202020204" pitchFamily="34" charset="0"/>
              <a:buChar char="•"/>
            </a:pPr>
            <a:r>
              <a:rPr lang="en-US" sz="1800"/>
              <a:t>Applies only to HIV data</a:t>
            </a:r>
          </a:p>
          <a:p>
            <a:pPr marL="234950" indent="-234950">
              <a:spcBef>
                <a:spcPts val="0"/>
              </a:spcBef>
              <a:buFont typeface="Arial" panose="020B0604020202020204" pitchFamily="34" charset="0"/>
              <a:buChar char="•"/>
            </a:pPr>
            <a:r>
              <a:rPr lang="en-US" sz="1800"/>
              <a:t>Misdemeanor penalties for unlawful disclosure</a:t>
            </a:r>
          </a:p>
          <a:p>
            <a:pPr marL="234950" indent="-234950">
              <a:spcBef>
                <a:spcPts val="0"/>
              </a:spcBef>
              <a:buFont typeface="Arial" panose="020B0604020202020204" pitchFamily="34" charset="0"/>
              <a:buChar char="•"/>
            </a:pPr>
            <a:r>
              <a:rPr lang="en-US" sz="1800"/>
              <a:t>Disclosure to court (state only): enforcement of communicable disease laws only</a:t>
            </a:r>
          </a:p>
          <a:p>
            <a:pPr marL="234950" indent="-234950">
              <a:spcBef>
                <a:spcPts val="0"/>
              </a:spcBef>
              <a:buFont typeface="Arial" panose="020B0604020202020204" pitchFamily="34" charset="0"/>
              <a:buChar char="•"/>
            </a:pPr>
            <a:r>
              <a:rPr lang="en-US" sz="1800"/>
              <a:t>Additional disclosures permitted: spouse, alleged victims, etc.</a:t>
            </a:r>
          </a:p>
        </p:txBody>
      </p:sp>
      <p:cxnSp>
        <p:nvCxnSpPr>
          <p:cNvPr id="7" name="Straight Connector 6">
            <a:extLst>
              <a:ext uri="{FF2B5EF4-FFF2-40B4-BE49-F238E27FC236}">
                <a16:creationId xmlns:a16="http://schemas.microsoft.com/office/drawing/2014/main" id="{972A5899-B170-DC5F-665D-D87CC7735A74}"/>
              </a:ext>
            </a:extLst>
          </p:cNvPr>
          <p:cNvCxnSpPr>
            <a:cxnSpLocks/>
          </p:cNvCxnSpPr>
          <p:nvPr/>
        </p:nvCxnSpPr>
        <p:spPr>
          <a:xfrm>
            <a:off x="5778632" y="2356701"/>
            <a:ext cx="0" cy="3296449"/>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1958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814166" y="174661"/>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17000"/>
                  </a:schemeClr>
                </a:solidFill>
              </a:rPr>
              <a:t>EXAMPLE</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a:xfrm>
            <a:off x="738187" y="1053316"/>
            <a:ext cx="8462373" cy="879179"/>
          </a:xfrm>
        </p:spPr>
        <p:txBody>
          <a:bodyPr/>
          <a:lstStyle/>
          <a:p>
            <a:r>
              <a:rPr lang="en-US" sz="2400" b="1" u="sng" spc="300">
                <a:latin typeface="Corbel"/>
                <a:cs typeface="Arial"/>
              </a:rPr>
              <a:t>CONFIDENTIALITY AND RELEASE OF DATA: </a:t>
            </a:r>
            <a:br>
              <a:rPr lang="en-US" sz="2800" b="1" u="sng" spc="300"/>
            </a:br>
            <a:r>
              <a:rPr lang="en-US">
                <a:latin typeface="Corbel"/>
                <a:cs typeface="Arial"/>
              </a:rPr>
              <a:t>Key Points</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147</a:t>
            </a:fld>
            <a:endParaRPr lang="en-US"/>
          </a:p>
        </p:txBody>
      </p:sp>
      <p:sp>
        <p:nvSpPr>
          <p:cNvPr id="6" name="TextBox 5">
            <a:extLst>
              <a:ext uri="{FF2B5EF4-FFF2-40B4-BE49-F238E27FC236}">
                <a16:creationId xmlns:a16="http://schemas.microsoft.com/office/drawing/2014/main" id="{A2D1D010-1B59-B867-702B-46F1341F75E4}"/>
              </a:ext>
            </a:extLst>
          </p:cNvPr>
          <p:cNvSpPr txBox="1"/>
          <p:nvPr/>
        </p:nvSpPr>
        <p:spPr>
          <a:xfrm>
            <a:off x="7475455" y="6393281"/>
            <a:ext cx="406951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Tex. Health &amp; Safety Code Ann. § </a:t>
            </a:r>
            <a:r>
              <a:rPr kumimoji="0" lang="en-US" b="1" i="0" u="none" strike="noStrike" kern="1200" cap="none" spc="0" normalizeH="0" baseline="0" noProof="0">
                <a:ln>
                  <a:noFill/>
                </a:ln>
                <a:solidFill>
                  <a:schemeClr val="tx2"/>
                </a:solidFill>
                <a:effectLst/>
                <a:uLnTx/>
                <a:uFillTx/>
                <a:latin typeface="Corbel" panose="020B0503020204020204" pitchFamily="34" charset="0"/>
              </a:rPr>
              <a:t>81.103</a:t>
            </a:r>
          </a:p>
        </p:txBody>
      </p:sp>
      <p:sp>
        <p:nvSpPr>
          <p:cNvPr id="8" name="Text Placeholder 7">
            <a:extLst>
              <a:ext uri="{FF2B5EF4-FFF2-40B4-BE49-F238E27FC236}">
                <a16:creationId xmlns:a16="http://schemas.microsoft.com/office/drawing/2014/main" id="{79E26BDB-DF99-C26C-B8D7-2DE2B6343A62}"/>
              </a:ext>
            </a:extLst>
          </p:cNvPr>
          <p:cNvSpPr>
            <a:spLocks noGrp="1"/>
          </p:cNvSpPr>
          <p:nvPr>
            <p:ph type="body" sz="half" idx="2"/>
          </p:nvPr>
        </p:nvSpPr>
        <p:spPr>
          <a:xfrm>
            <a:off x="738188" y="2287720"/>
            <a:ext cx="8735750" cy="3433160"/>
          </a:xfrm>
        </p:spPr>
        <p:txBody>
          <a:bodyPr/>
          <a:lstStyle/>
          <a:p>
            <a:r>
              <a:rPr lang="en-US"/>
              <a:t>Court-ordered test results may be disclosed in the course of prosecutions</a:t>
            </a:r>
          </a:p>
          <a:p>
            <a:r>
              <a:rPr lang="en-US"/>
              <a:t>Cluster data </a:t>
            </a:r>
            <a:r>
              <a:rPr lang="en-US" b="1"/>
              <a:t>could theoretically be disclosed </a:t>
            </a:r>
            <a:r>
              <a:rPr lang="en-US"/>
              <a:t>for the purposes of enforcing communicable disease laws and regulations, none of which includes laws that impose criminal penalties for exposure or transmission</a:t>
            </a:r>
          </a:p>
          <a:p>
            <a:r>
              <a:rPr lang="en-US"/>
              <a:t>However, the law does not </a:t>
            </a:r>
            <a:r>
              <a:rPr lang="en-US" b="1"/>
              <a:t>explicitly</a:t>
            </a:r>
            <a:r>
              <a:rPr lang="en-US"/>
              <a:t> authorize use of health department HIV data in connection with </a:t>
            </a:r>
            <a:r>
              <a:rPr lang="en-US" b="1"/>
              <a:t>criminal prosecutions</a:t>
            </a:r>
          </a:p>
          <a:p>
            <a:r>
              <a:rPr lang="en-US"/>
              <a:t>The TX DSHS could </a:t>
            </a:r>
            <a:r>
              <a:rPr lang="en-US" b="1"/>
              <a:t>not find any instances </a:t>
            </a:r>
            <a:r>
              <a:rPr lang="en-US"/>
              <a:t>where surveillance data were released for criminal prosecutions</a:t>
            </a:r>
          </a:p>
        </p:txBody>
      </p:sp>
    </p:spTree>
    <p:extLst>
      <p:ext uri="{BB962C8B-B14F-4D97-AF65-F5344CB8AC3E}">
        <p14:creationId xmlns:p14="http://schemas.microsoft.com/office/powerpoint/2010/main" val="343531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23B010-8CFD-90D7-D797-C35E253A021D}"/>
              </a:ext>
            </a:extLst>
          </p:cNvPr>
          <p:cNvSpPr/>
          <p:nvPr/>
        </p:nvSpPr>
        <p:spPr>
          <a:xfrm>
            <a:off x="2818614" y="1924535"/>
            <a:ext cx="6853287" cy="1151540"/>
          </a:xfrm>
          <a:prstGeom prst="rect">
            <a:avLst/>
          </a:prstGeom>
          <a:gradFill>
            <a:gsLst>
              <a:gs pos="0">
                <a:schemeClr val="bg1"/>
              </a:gs>
              <a:gs pos="100000">
                <a:schemeClr val="bg1">
                  <a:alpha val="57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0EA1129-0D1E-F1F9-4ADB-C76EF37AD828}"/>
              </a:ext>
            </a:extLst>
          </p:cNvPr>
          <p:cNvSpPr>
            <a:spLocks noGrp="1"/>
          </p:cNvSpPr>
          <p:nvPr>
            <p:ph type="body" sz="half" idx="2"/>
          </p:nvPr>
        </p:nvSpPr>
        <p:spPr>
          <a:xfrm>
            <a:off x="738188" y="1414753"/>
            <a:ext cx="8933713" cy="416249"/>
          </a:xfrm>
        </p:spPr>
        <p:txBody>
          <a:bodyPr/>
          <a:lstStyle/>
          <a:p>
            <a:r>
              <a:rPr lang="en-US" sz="1800"/>
              <a:t>LIMITING PRINCIPLES OF DATA RELEASE</a:t>
            </a:r>
          </a:p>
          <a:p>
            <a:endParaRPr lang="en-US" sz="1800"/>
          </a:p>
          <a:p>
            <a:endParaRPr lang="en-US" sz="1800"/>
          </a:p>
        </p:txBody>
      </p:sp>
      <p:sp>
        <p:nvSpPr>
          <p:cNvPr id="3" name="Title 2">
            <a:extLst>
              <a:ext uri="{FF2B5EF4-FFF2-40B4-BE49-F238E27FC236}">
                <a16:creationId xmlns:a16="http://schemas.microsoft.com/office/drawing/2014/main" id="{1DC8C9E3-B184-4075-3E1A-C8946C184888}"/>
              </a:ext>
            </a:extLst>
          </p:cNvPr>
          <p:cNvSpPr>
            <a:spLocks noGrp="1"/>
          </p:cNvSpPr>
          <p:nvPr>
            <p:ph type="title"/>
          </p:nvPr>
        </p:nvSpPr>
        <p:spPr>
          <a:xfrm>
            <a:off x="738187" y="647193"/>
            <a:ext cx="10556139" cy="650770"/>
          </a:xfrm>
        </p:spPr>
        <p:txBody>
          <a:bodyPr/>
          <a:lstStyle/>
          <a:p>
            <a:r>
              <a:rPr lang="en-US"/>
              <a:t>Implications for Molecular Sequence Data</a:t>
            </a:r>
          </a:p>
        </p:txBody>
      </p:sp>
      <p:sp>
        <p:nvSpPr>
          <p:cNvPr id="4" name="Slide Number Placeholder 3">
            <a:extLst>
              <a:ext uri="{FF2B5EF4-FFF2-40B4-BE49-F238E27FC236}">
                <a16:creationId xmlns:a16="http://schemas.microsoft.com/office/drawing/2014/main" id="{A592CD65-59D5-D3C5-2F65-B40BEB7AD93C}"/>
              </a:ext>
            </a:extLst>
          </p:cNvPr>
          <p:cNvSpPr>
            <a:spLocks noGrp="1"/>
          </p:cNvSpPr>
          <p:nvPr>
            <p:ph type="sldNum" sz="quarter" idx="12"/>
          </p:nvPr>
        </p:nvSpPr>
        <p:spPr/>
        <p:txBody>
          <a:bodyPr/>
          <a:lstStyle/>
          <a:p>
            <a:fld id="{DB15D044-B35F-4A77-B573-9EB4C86BF88C}" type="slidenum">
              <a:rPr lang="en-US" smtClean="0"/>
              <a:pPr/>
              <a:t>148</a:t>
            </a:fld>
            <a:endParaRPr lang="en-US"/>
          </a:p>
        </p:txBody>
      </p:sp>
      <p:sp>
        <p:nvSpPr>
          <p:cNvPr id="5" name="Text Placeholder 1">
            <a:extLst>
              <a:ext uri="{FF2B5EF4-FFF2-40B4-BE49-F238E27FC236}">
                <a16:creationId xmlns:a16="http://schemas.microsoft.com/office/drawing/2014/main" id="{718AA425-0619-F7EA-2137-C6D8041FE38E}"/>
              </a:ext>
            </a:extLst>
          </p:cNvPr>
          <p:cNvSpPr txBox="1">
            <a:spLocks/>
          </p:cNvSpPr>
          <p:nvPr/>
        </p:nvSpPr>
        <p:spPr>
          <a:xfrm>
            <a:off x="738188" y="1924535"/>
            <a:ext cx="2080426" cy="1151540"/>
          </a:xfrm>
          <a:prstGeom prst="rect">
            <a:avLst/>
          </a:prstGeom>
          <a:solidFill>
            <a:schemeClr val="accent6"/>
          </a:solidFill>
        </p:spPr>
        <p:txBody>
          <a:bodyPr vert="horz" lIns="0" tIns="45720" rIns="914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a:solidFill>
                  <a:schemeClr val="tx2"/>
                </a:solidFill>
              </a:rPr>
              <a:t>STATUTORY</a:t>
            </a:r>
          </a:p>
        </p:txBody>
      </p:sp>
      <p:sp>
        <p:nvSpPr>
          <p:cNvPr id="6" name="Text Placeholder 1">
            <a:extLst>
              <a:ext uri="{FF2B5EF4-FFF2-40B4-BE49-F238E27FC236}">
                <a16:creationId xmlns:a16="http://schemas.microsoft.com/office/drawing/2014/main" id="{5A6B1C76-E90C-4CEA-6C1B-88D062DEBDE4}"/>
              </a:ext>
            </a:extLst>
          </p:cNvPr>
          <p:cNvSpPr txBox="1">
            <a:spLocks/>
          </p:cNvSpPr>
          <p:nvPr/>
        </p:nvSpPr>
        <p:spPr>
          <a:xfrm>
            <a:off x="3094888" y="1981095"/>
            <a:ext cx="6360195" cy="1038419"/>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800">
                <a:solidFill>
                  <a:schemeClr val="tx2"/>
                </a:solidFill>
              </a:rPr>
              <a:t>Limits on types of data that can be disclosed in criminal matters (i.e., diagnostic testing only, excluding certain types of data, excluding data that identifies any other person)</a:t>
            </a:r>
          </a:p>
        </p:txBody>
      </p:sp>
      <p:sp>
        <p:nvSpPr>
          <p:cNvPr id="8" name="Rectangle 7">
            <a:extLst>
              <a:ext uri="{FF2B5EF4-FFF2-40B4-BE49-F238E27FC236}">
                <a16:creationId xmlns:a16="http://schemas.microsoft.com/office/drawing/2014/main" id="{A7B81A24-2DD3-5D66-2045-5F71A443BD24}"/>
              </a:ext>
            </a:extLst>
          </p:cNvPr>
          <p:cNvSpPr/>
          <p:nvPr/>
        </p:nvSpPr>
        <p:spPr>
          <a:xfrm>
            <a:off x="2818614" y="3263140"/>
            <a:ext cx="6853287" cy="1440835"/>
          </a:xfrm>
          <a:prstGeom prst="rect">
            <a:avLst/>
          </a:prstGeom>
          <a:gradFill>
            <a:gsLst>
              <a:gs pos="0">
                <a:schemeClr val="bg1"/>
              </a:gs>
              <a:gs pos="100000">
                <a:schemeClr val="bg1">
                  <a:alpha val="57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9EFAD3EB-DB8A-5FA4-25D9-3E8A0CE8EE1A}"/>
              </a:ext>
            </a:extLst>
          </p:cNvPr>
          <p:cNvSpPr txBox="1">
            <a:spLocks/>
          </p:cNvSpPr>
          <p:nvPr/>
        </p:nvSpPr>
        <p:spPr>
          <a:xfrm>
            <a:off x="738188" y="3263140"/>
            <a:ext cx="2080426" cy="1440835"/>
          </a:xfrm>
          <a:prstGeom prst="rect">
            <a:avLst/>
          </a:prstGeom>
          <a:solidFill>
            <a:schemeClr val="accent6"/>
          </a:solidFill>
        </p:spPr>
        <p:txBody>
          <a:bodyPr vert="horz" lIns="0" tIns="45720" rIns="914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a:solidFill>
                  <a:schemeClr val="tx2"/>
                </a:solidFill>
              </a:rPr>
              <a:t>LEGAL RELEVANCE</a:t>
            </a:r>
          </a:p>
        </p:txBody>
      </p:sp>
      <p:sp>
        <p:nvSpPr>
          <p:cNvPr id="10" name="Text Placeholder 1">
            <a:extLst>
              <a:ext uri="{FF2B5EF4-FFF2-40B4-BE49-F238E27FC236}">
                <a16:creationId xmlns:a16="http://schemas.microsoft.com/office/drawing/2014/main" id="{E17B36A6-96A9-4061-11F8-E967847A63BF}"/>
              </a:ext>
            </a:extLst>
          </p:cNvPr>
          <p:cNvSpPr txBox="1">
            <a:spLocks/>
          </p:cNvSpPr>
          <p:nvPr/>
        </p:nvSpPr>
        <p:spPr>
          <a:xfrm>
            <a:off x="3094888" y="3319701"/>
            <a:ext cx="6360195" cy="1038419"/>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800">
                <a:solidFill>
                  <a:schemeClr val="tx2"/>
                </a:solidFill>
              </a:rPr>
              <a:t>Current limitations of molecular sequence data make it unhelpful for criminal exposure elements</a:t>
            </a:r>
          </a:p>
          <a:p>
            <a:pPr>
              <a:lnSpc>
                <a:spcPct val="100000"/>
              </a:lnSpc>
            </a:pPr>
            <a:r>
              <a:rPr lang="en-US" sz="1800">
                <a:solidFill>
                  <a:schemeClr val="tx2"/>
                </a:solidFill>
              </a:rPr>
              <a:t>Even if data is currently relevant for exculpatory purposes, the health department is not likely or best source of that data</a:t>
            </a:r>
          </a:p>
        </p:txBody>
      </p:sp>
      <p:sp>
        <p:nvSpPr>
          <p:cNvPr id="11" name="Rectangle 10">
            <a:extLst>
              <a:ext uri="{FF2B5EF4-FFF2-40B4-BE49-F238E27FC236}">
                <a16:creationId xmlns:a16="http://schemas.microsoft.com/office/drawing/2014/main" id="{1D52E899-275D-5671-B221-75D85B749B93}"/>
              </a:ext>
            </a:extLst>
          </p:cNvPr>
          <p:cNvSpPr/>
          <p:nvPr/>
        </p:nvSpPr>
        <p:spPr>
          <a:xfrm>
            <a:off x="2818614" y="4884551"/>
            <a:ext cx="6853287" cy="1151540"/>
          </a:xfrm>
          <a:prstGeom prst="rect">
            <a:avLst/>
          </a:prstGeom>
          <a:gradFill>
            <a:gsLst>
              <a:gs pos="0">
                <a:schemeClr val="bg1"/>
              </a:gs>
              <a:gs pos="100000">
                <a:schemeClr val="bg1">
                  <a:alpha val="57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a:extLst>
              <a:ext uri="{FF2B5EF4-FFF2-40B4-BE49-F238E27FC236}">
                <a16:creationId xmlns:a16="http://schemas.microsoft.com/office/drawing/2014/main" id="{31B333D3-1391-B787-EEC2-CC744DB24B37}"/>
              </a:ext>
            </a:extLst>
          </p:cNvPr>
          <p:cNvSpPr txBox="1">
            <a:spLocks/>
          </p:cNvSpPr>
          <p:nvPr/>
        </p:nvSpPr>
        <p:spPr>
          <a:xfrm>
            <a:off x="738188" y="4884551"/>
            <a:ext cx="2080426" cy="1151540"/>
          </a:xfrm>
          <a:prstGeom prst="rect">
            <a:avLst/>
          </a:prstGeom>
          <a:solidFill>
            <a:schemeClr val="accent6"/>
          </a:solidFill>
        </p:spPr>
        <p:txBody>
          <a:bodyPr vert="horz" lIns="0" tIns="45720" rIns="914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a:solidFill>
                  <a:schemeClr val="tx2"/>
                </a:solidFill>
              </a:rPr>
              <a:t>POLICY AND PROCEDURAL</a:t>
            </a:r>
          </a:p>
        </p:txBody>
      </p:sp>
      <p:sp>
        <p:nvSpPr>
          <p:cNvPr id="13" name="Text Placeholder 1">
            <a:extLst>
              <a:ext uri="{FF2B5EF4-FFF2-40B4-BE49-F238E27FC236}">
                <a16:creationId xmlns:a16="http://schemas.microsoft.com/office/drawing/2014/main" id="{D7BACB0C-F3A8-3F54-B620-5511420F26E1}"/>
              </a:ext>
            </a:extLst>
          </p:cNvPr>
          <p:cNvSpPr txBox="1">
            <a:spLocks/>
          </p:cNvSpPr>
          <p:nvPr/>
        </p:nvSpPr>
        <p:spPr>
          <a:xfrm>
            <a:off x="3094888" y="5277231"/>
            <a:ext cx="6360195" cy="366179"/>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800">
                <a:solidFill>
                  <a:schemeClr val="tx2"/>
                </a:solidFill>
              </a:rPr>
              <a:t>Data release can and should be structured in a limited way </a:t>
            </a:r>
          </a:p>
        </p:txBody>
      </p:sp>
    </p:spTree>
    <p:extLst>
      <p:ext uri="{BB962C8B-B14F-4D97-AF65-F5344CB8AC3E}">
        <p14:creationId xmlns:p14="http://schemas.microsoft.com/office/powerpoint/2010/main" val="10750187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1A227F-FDF4-3E0D-1FC4-AB6920DE9020}"/>
              </a:ext>
            </a:extLst>
          </p:cNvPr>
          <p:cNvSpPr>
            <a:spLocks noGrp="1"/>
          </p:cNvSpPr>
          <p:nvPr>
            <p:ph type="body" sz="half" idx="2"/>
          </p:nvPr>
        </p:nvSpPr>
        <p:spPr/>
        <p:txBody>
          <a:bodyPr/>
          <a:lstStyle/>
          <a:p>
            <a:pPr>
              <a:lnSpc>
                <a:spcPct val="100000"/>
              </a:lnSpc>
            </a:pPr>
            <a:r>
              <a:rPr lang="en-US"/>
              <a:t>Most states route requests for HIV data for law enforcement purposes to legal counsel</a:t>
            </a:r>
          </a:p>
          <a:p>
            <a:pPr marL="460375" indent="-225425">
              <a:lnSpc>
                <a:spcPct val="100000"/>
              </a:lnSpc>
              <a:spcBef>
                <a:spcPts val="400"/>
              </a:spcBef>
              <a:buFont typeface="Arial" panose="020B0604020202020204" pitchFamily="34" charset="0"/>
              <a:buChar char="•"/>
            </a:pPr>
            <a:r>
              <a:rPr lang="en-US" sz="1800"/>
              <a:t>In [State] requests are reviewed by [Health Department, State Legal Department, etc.]</a:t>
            </a:r>
          </a:p>
          <a:p>
            <a:pPr>
              <a:lnSpc>
                <a:spcPct val="100000"/>
              </a:lnSpc>
            </a:pPr>
            <a:r>
              <a:rPr lang="en-US"/>
              <a:t>Legal counsel review the request to ensure it complies with state law and either reject the request or work with the health department to comply with the request</a:t>
            </a:r>
          </a:p>
          <a:p>
            <a:pPr marL="460375" indent="-225425">
              <a:lnSpc>
                <a:spcPct val="100000"/>
              </a:lnSpc>
              <a:spcBef>
                <a:spcPts val="400"/>
              </a:spcBef>
              <a:buFont typeface="Arial" panose="020B0604020202020204" pitchFamily="34" charset="0"/>
              <a:buChar char="•"/>
            </a:pPr>
            <a:r>
              <a:rPr lang="en-US" sz="1800"/>
              <a:t>Usually release of requested records; sometimes testimony from health department staff</a:t>
            </a:r>
          </a:p>
          <a:p>
            <a:pPr>
              <a:lnSpc>
                <a:spcPct val="100000"/>
              </a:lnSpc>
            </a:pPr>
            <a:r>
              <a:rPr lang="en-US"/>
              <a:t>Even where statutes are broad as to data that may be released, legal counsel and health departments generally operate under a principle of limited release</a:t>
            </a:r>
          </a:p>
        </p:txBody>
      </p:sp>
      <p:sp>
        <p:nvSpPr>
          <p:cNvPr id="3" name="Title 2">
            <a:extLst>
              <a:ext uri="{FF2B5EF4-FFF2-40B4-BE49-F238E27FC236}">
                <a16:creationId xmlns:a16="http://schemas.microsoft.com/office/drawing/2014/main" id="{0EBCB76D-F5EB-B945-3E69-9CBF65945E7E}"/>
              </a:ext>
            </a:extLst>
          </p:cNvPr>
          <p:cNvSpPr>
            <a:spLocks noGrp="1"/>
          </p:cNvSpPr>
          <p:nvPr>
            <p:ph type="title"/>
          </p:nvPr>
        </p:nvSpPr>
        <p:spPr>
          <a:xfrm>
            <a:off x="738188" y="1422835"/>
            <a:ext cx="10556140" cy="643174"/>
          </a:xfrm>
        </p:spPr>
        <p:txBody>
          <a:bodyPr/>
          <a:lstStyle/>
          <a:p>
            <a:r>
              <a:rPr lang="en-US"/>
              <a:t>The Role of Public Health Legal Counsel</a:t>
            </a:r>
          </a:p>
        </p:txBody>
      </p:sp>
      <p:sp>
        <p:nvSpPr>
          <p:cNvPr id="4" name="Slide Number Placeholder 3">
            <a:extLst>
              <a:ext uri="{FF2B5EF4-FFF2-40B4-BE49-F238E27FC236}">
                <a16:creationId xmlns:a16="http://schemas.microsoft.com/office/drawing/2014/main" id="{2CE720B5-9628-64B2-8428-569070303BB9}"/>
              </a:ext>
            </a:extLst>
          </p:cNvPr>
          <p:cNvSpPr>
            <a:spLocks noGrp="1"/>
          </p:cNvSpPr>
          <p:nvPr>
            <p:ph type="sldNum" sz="quarter" idx="12"/>
          </p:nvPr>
        </p:nvSpPr>
        <p:spPr/>
        <p:txBody>
          <a:bodyPr/>
          <a:lstStyle/>
          <a:p>
            <a:fld id="{DB15D044-B35F-4A77-B573-9EB4C86BF88C}" type="slidenum">
              <a:rPr lang="en-US" smtClean="0"/>
              <a:pPr/>
              <a:t>149</a:t>
            </a:fld>
            <a:endParaRPr lang="en-US"/>
          </a:p>
        </p:txBody>
      </p:sp>
    </p:spTree>
    <p:extLst>
      <p:ext uri="{BB962C8B-B14F-4D97-AF65-F5344CB8AC3E}">
        <p14:creationId xmlns:p14="http://schemas.microsoft.com/office/powerpoint/2010/main" val="389283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1B41CB-550D-0510-CF4E-13D5E2D5AF5D}"/>
              </a:ext>
            </a:extLst>
          </p:cNvPr>
          <p:cNvSpPr/>
          <p:nvPr/>
        </p:nvSpPr>
        <p:spPr>
          <a:xfrm>
            <a:off x="4394201" y="0"/>
            <a:ext cx="782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781C5B-E981-9640-0D59-06026F1A0911}"/>
              </a:ext>
            </a:extLst>
          </p:cNvPr>
          <p:cNvSpPr>
            <a:spLocks noGrp="1"/>
          </p:cNvSpPr>
          <p:nvPr>
            <p:ph type="title"/>
          </p:nvPr>
        </p:nvSpPr>
        <p:spPr>
          <a:xfrm>
            <a:off x="768668" y="1185742"/>
            <a:ext cx="3405399" cy="998658"/>
          </a:xfrm>
        </p:spPr>
        <p:txBody>
          <a:bodyPr/>
          <a:lstStyle/>
          <a:p>
            <a:r>
              <a:rPr lang="en-US"/>
              <a:t>Communicable Diseases</a:t>
            </a:r>
          </a:p>
        </p:txBody>
      </p:sp>
      <p:sp>
        <p:nvSpPr>
          <p:cNvPr id="4" name="Slide Number Placeholder 3">
            <a:extLst>
              <a:ext uri="{FF2B5EF4-FFF2-40B4-BE49-F238E27FC236}">
                <a16:creationId xmlns:a16="http://schemas.microsoft.com/office/drawing/2014/main" id="{5DE27851-7381-B9FC-9EF4-AB1E7BB73D6F}"/>
              </a:ext>
            </a:extLst>
          </p:cNvPr>
          <p:cNvSpPr>
            <a:spLocks noGrp="1"/>
          </p:cNvSpPr>
          <p:nvPr>
            <p:ph type="sldNum" sz="quarter" idx="12"/>
          </p:nvPr>
        </p:nvSpPr>
        <p:spPr/>
        <p:txBody>
          <a:bodyPr/>
          <a:lstStyle/>
          <a:p>
            <a:fld id="{DB15D044-B35F-4A77-B573-9EB4C86BF88C}" type="slidenum">
              <a:rPr lang="en-US" smtClean="0"/>
              <a:pPr/>
              <a:t>15</a:t>
            </a:fld>
            <a:endParaRPr lang="en-US"/>
          </a:p>
        </p:txBody>
      </p:sp>
      <p:sp>
        <p:nvSpPr>
          <p:cNvPr id="7" name="TextBox 6">
            <a:extLst>
              <a:ext uri="{FF2B5EF4-FFF2-40B4-BE49-F238E27FC236}">
                <a16:creationId xmlns:a16="http://schemas.microsoft.com/office/drawing/2014/main" id="{D23F47B3-B746-D3B8-978B-FF6640BD6FB3}"/>
              </a:ext>
            </a:extLst>
          </p:cNvPr>
          <p:cNvSpPr txBox="1"/>
          <p:nvPr/>
        </p:nvSpPr>
        <p:spPr>
          <a:xfrm>
            <a:off x="678922" y="2184400"/>
            <a:ext cx="2970211" cy="923330"/>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Corbel" panose="020B0503020204020204" pitchFamily="34" charset="0"/>
                <a:ea typeface="+mj-ea"/>
                <a:cs typeface="+mj-cs"/>
              </a:rPr>
              <a:t>Examples of Using Surveillance Data for </a:t>
            </a:r>
            <a:r>
              <a:rPr kumimoji="0" lang="en-US" sz="2000" b="1" i="0" u="none" strike="noStrike" kern="1200" cap="none" spc="0" normalizeH="0" baseline="0" noProof="0">
                <a:ln>
                  <a:noFill/>
                </a:ln>
                <a:solidFill>
                  <a:schemeClr val="bg1"/>
                </a:solidFill>
                <a:effectLst/>
                <a:uLnTx/>
                <a:uFillTx/>
                <a:latin typeface="Corbel" panose="020B0503020204020204" pitchFamily="34" charset="0"/>
                <a:ea typeface="+mj-ea"/>
                <a:cs typeface="+mj-cs"/>
              </a:rPr>
              <a:t>Public Health Action</a:t>
            </a:r>
            <a:endParaRPr kumimoji="0" lang="en-US" sz="2000"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10" name="Text Placeholder 1">
            <a:extLst>
              <a:ext uri="{FF2B5EF4-FFF2-40B4-BE49-F238E27FC236}">
                <a16:creationId xmlns:a16="http://schemas.microsoft.com/office/drawing/2014/main" id="{D9474F39-E441-03FA-42E6-2B083D8FA583}"/>
              </a:ext>
            </a:extLst>
          </p:cNvPr>
          <p:cNvSpPr>
            <a:spLocks noGrp="1"/>
          </p:cNvSpPr>
          <p:nvPr>
            <p:ph type="body" sz="half" idx="2"/>
          </p:nvPr>
        </p:nvSpPr>
        <p:spPr>
          <a:xfrm>
            <a:off x="5166256" y="2075152"/>
            <a:ext cx="6257076" cy="1345790"/>
          </a:xfrm>
        </p:spPr>
        <p:txBody>
          <a:bodyPr vert="horz" lIns="91440" tIns="91440" rIns="91440" bIns="91440" rtlCol="0" anchor="t">
            <a:noAutofit/>
          </a:bodyPr>
          <a:lstStyle/>
          <a:p>
            <a:r>
              <a:rPr lang="en-US" sz="1600" b="1" u="sng" spc="300">
                <a:solidFill>
                  <a:schemeClr val="tx2"/>
                </a:solidFill>
                <a:latin typeface="Corbel"/>
                <a:cs typeface="Arial"/>
              </a:rPr>
              <a:t>TUBERCULOSIS</a:t>
            </a:r>
            <a:endParaRPr lang="en-US" sz="1800" b="1" u="sng" spc="300">
              <a:solidFill>
                <a:schemeClr val="tx2"/>
              </a:solidFill>
              <a:latin typeface="Corbel"/>
              <a:cs typeface="Arial"/>
            </a:endParaRPr>
          </a:p>
          <a:p>
            <a:pPr marL="285750" indent="-285750">
              <a:buChar char="•"/>
            </a:pPr>
            <a:r>
              <a:rPr lang="en-US" sz="1800">
                <a:solidFill>
                  <a:schemeClr val="tx2"/>
                </a:solidFill>
              </a:rPr>
              <a:t>Link persons to care and monitor treatment (“D.O.T.”)</a:t>
            </a:r>
          </a:p>
          <a:p>
            <a:pPr marL="285750" indent="-285750">
              <a:buChar char="•"/>
            </a:pPr>
            <a:r>
              <a:rPr lang="en-US" sz="1800">
                <a:solidFill>
                  <a:schemeClr val="tx2"/>
                </a:solidFill>
              </a:rPr>
              <a:t>Identify those potentially exposed and test contacts</a:t>
            </a:r>
          </a:p>
          <a:p>
            <a:endParaRPr lang="en-US" sz="1800">
              <a:solidFill>
                <a:schemeClr val="tx2"/>
              </a:solidFill>
            </a:endParaRPr>
          </a:p>
        </p:txBody>
      </p:sp>
      <p:sp>
        <p:nvSpPr>
          <p:cNvPr id="11" name="Text Placeholder 1">
            <a:extLst>
              <a:ext uri="{FF2B5EF4-FFF2-40B4-BE49-F238E27FC236}">
                <a16:creationId xmlns:a16="http://schemas.microsoft.com/office/drawing/2014/main" id="{70CBF606-C3C0-18E2-763D-51F3780C76D4}"/>
              </a:ext>
            </a:extLst>
          </p:cNvPr>
          <p:cNvSpPr txBox="1">
            <a:spLocks/>
          </p:cNvSpPr>
          <p:nvPr/>
        </p:nvSpPr>
        <p:spPr>
          <a:xfrm>
            <a:off x="5166256" y="3916489"/>
            <a:ext cx="6399211" cy="1797399"/>
          </a:xfrm>
          <a:prstGeom prst="rect">
            <a:avLst/>
          </a:prstGeom>
        </p:spPr>
        <p:txBody>
          <a:bodyPr vert="horz" lIns="91440" tIns="91440" rIns="91440" bIns="9144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600" b="1" u="sng" spc="300">
                <a:latin typeface="Corbel"/>
                <a:cs typeface="Arial"/>
              </a:rPr>
              <a:t>SYPHILIS</a:t>
            </a:r>
            <a:endParaRPr lang="en-US" sz="1800" b="1" u="sng" spc="300">
              <a:latin typeface="Corbel"/>
              <a:cs typeface="Arial"/>
            </a:endParaRPr>
          </a:p>
          <a:p>
            <a:pPr marL="285750" indent="-285750">
              <a:buChar char="•"/>
            </a:pPr>
            <a:r>
              <a:rPr lang="en-US" sz="1800"/>
              <a:t>Provide treatment</a:t>
            </a:r>
          </a:p>
          <a:p>
            <a:pPr marL="285750" indent="-285750">
              <a:buChar char="•"/>
            </a:pPr>
            <a:r>
              <a:rPr lang="en-US" sz="1800"/>
              <a:t>Identify sexual partners of cases, test and provide treatment as warranted</a:t>
            </a:r>
          </a:p>
        </p:txBody>
      </p:sp>
      <p:cxnSp>
        <p:nvCxnSpPr>
          <p:cNvPr id="12" name="Straight Connector 11">
            <a:extLst>
              <a:ext uri="{FF2B5EF4-FFF2-40B4-BE49-F238E27FC236}">
                <a16:creationId xmlns:a16="http://schemas.microsoft.com/office/drawing/2014/main" id="{761DC63B-5734-93B9-1FCE-6F7D3E313D92}"/>
              </a:ext>
            </a:extLst>
          </p:cNvPr>
          <p:cNvCxnSpPr>
            <a:cxnSpLocks/>
          </p:cNvCxnSpPr>
          <p:nvPr/>
        </p:nvCxnSpPr>
        <p:spPr>
          <a:xfrm>
            <a:off x="5279864" y="3716867"/>
            <a:ext cx="5684469"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1041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DF65D39-0F9B-6A57-B01D-F3E4F59310A7}"/>
              </a:ext>
            </a:extLst>
          </p:cNvPr>
          <p:cNvSpPr>
            <a:spLocks noGrp="1"/>
          </p:cNvSpPr>
          <p:nvPr>
            <p:ph type="body" sz="half" idx="2"/>
          </p:nvPr>
        </p:nvSpPr>
        <p:spPr>
          <a:xfrm>
            <a:off x="768668" y="1971961"/>
            <a:ext cx="8318771" cy="3433160"/>
          </a:xfrm>
        </p:spPr>
        <p:txBody>
          <a:bodyPr vert="horz" lIns="0" tIns="45720" rIns="91440" bIns="45720" rtlCol="0" anchor="t">
            <a:noAutofit/>
          </a:bodyPr>
          <a:lstStyle/>
          <a:p>
            <a:pPr marL="228600" indent="-228600">
              <a:buChar char="•"/>
            </a:pPr>
            <a:r>
              <a:rPr lang="en-US"/>
              <a:t>Communicate with legal counsel about their policies and procedures for review of data release requests</a:t>
            </a:r>
          </a:p>
          <a:p>
            <a:pPr marL="228600" indent="-228600">
              <a:buChar char="•"/>
            </a:pPr>
            <a:r>
              <a:rPr lang="en-US"/>
              <a:t>Identify opportunities to examine public health data release provisions in criminalization modernization efforts</a:t>
            </a:r>
          </a:p>
          <a:p>
            <a:pPr marL="228600" indent="-228600">
              <a:buChar char="•"/>
            </a:pPr>
            <a:r>
              <a:rPr lang="en-US"/>
              <a:t>Proactively identify educational opportunities with public health legal counsel who may not be aware of changes in HIV surveillance technology and data</a:t>
            </a:r>
          </a:p>
          <a:p>
            <a:pPr marL="228600" indent="-228600">
              <a:buChar char="•"/>
            </a:pPr>
            <a:r>
              <a:rPr lang="en-US"/>
              <a:t>Engage communities in dialogue about your state’s HIV data protections and concerns about data release for law enforcement purposes</a:t>
            </a:r>
          </a:p>
        </p:txBody>
      </p:sp>
      <p:sp>
        <p:nvSpPr>
          <p:cNvPr id="5" name="Title 4">
            <a:extLst>
              <a:ext uri="{FF2B5EF4-FFF2-40B4-BE49-F238E27FC236}">
                <a16:creationId xmlns:a16="http://schemas.microsoft.com/office/drawing/2014/main" id="{6FB83A03-E281-AC25-B090-FF27E8F57CA1}"/>
              </a:ext>
            </a:extLst>
          </p:cNvPr>
          <p:cNvSpPr>
            <a:spLocks noGrp="1"/>
          </p:cNvSpPr>
          <p:nvPr>
            <p:ph type="title"/>
          </p:nvPr>
        </p:nvSpPr>
        <p:spPr>
          <a:xfrm>
            <a:off x="768668" y="918606"/>
            <a:ext cx="6669080" cy="643174"/>
          </a:xfrm>
        </p:spPr>
        <p:txBody>
          <a:bodyPr/>
          <a:lstStyle/>
          <a:p>
            <a:r>
              <a:rPr lang="en-US"/>
              <a:t>Considerations for Data Protection</a:t>
            </a:r>
          </a:p>
        </p:txBody>
      </p:sp>
      <p:sp>
        <p:nvSpPr>
          <p:cNvPr id="4" name="Slide Number Placeholder 3">
            <a:extLst>
              <a:ext uri="{FF2B5EF4-FFF2-40B4-BE49-F238E27FC236}">
                <a16:creationId xmlns:a16="http://schemas.microsoft.com/office/drawing/2014/main" id="{94079A22-C3BD-8F98-551B-BD1885CC8C81}"/>
              </a:ext>
            </a:extLst>
          </p:cNvPr>
          <p:cNvSpPr>
            <a:spLocks noGrp="1"/>
          </p:cNvSpPr>
          <p:nvPr>
            <p:ph type="sldNum" sz="quarter" idx="12"/>
          </p:nvPr>
        </p:nvSpPr>
        <p:spPr/>
        <p:txBody>
          <a:bodyPr/>
          <a:lstStyle/>
          <a:p>
            <a:fld id="{DB15D044-B35F-4A77-B573-9EB4C86BF88C}" type="slidenum">
              <a:rPr lang="en-US" smtClean="0"/>
              <a:pPr/>
              <a:t>150</a:t>
            </a:fld>
            <a:endParaRPr lang="en-US"/>
          </a:p>
        </p:txBody>
      </p:sp>
      <p:pic>
        <p:nvPicPr>
          <p:cNvPr id="8" name="Picture 7" descr="A blue outline of a shield with a lock&#10;&#10;Description automatically generated">
            <a:extLst>
              <a:ext uri="{FF2B5EF4-FFF2-40B4-BE49-F238E27FC236}">
                <a16:creationId xmlns:a16="http://schemas.microsoft.com/office/drawing/2014/main" id="{82C13F30-85A2-5412-ED8D-54703087AF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97" t="19428" r="23587" b="20820"/>
          <a:stretch/>
        </p:blipFill>
        <p:spPr>
          <a:xfrm>
            <a:off x="9631275" y="391441"/>
            <a:ext cx="1792057" cy="2039019"/>
          </a:xfrm>
          <a:prstGeom prst="rect">
            <a:avLst/>
          </a:prstGeom>
        </p:spPr>
      </p:pic>
    </p:spTree>
    <p:extLst>
      <p:ext uri="{BB962C8B-B14F-4D97-AF65-F5344CB8AC3E}">
        <p14:creationId xmlns:p14="http://schemas.microsoft.com/office/powerpoint/2010/main" val="171895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121CBF-0AF0-C3F5-199D-C935E3B86677}"/>
              </a:ext>
            </a:extLst>
          </p:cNvPr>
          <p:cNvSpPr/>
          <p:nvPr/>
        </p:nvSpPr>
        <p:spPr>
          <a:xfrm>
            <a:off x="0" y="5004304"/>
            <a:ext cx="12192000" cy="102752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26257B1D-6BFE-2CA4-29DD-895421E74523}"/>
              </a:ext>
            </a:extLst>
          </p:cNvPr>
          <p:cNvSpPr>
            <a:spLocks noGrp="1"/>
          </p:cNvSpPr>
          <p:nvPr>
            <p:ph type="body" sz="half" idx="2"/>
          </p:nvPr>
        </p:nvSpPr>
        <p:spPr>
          <a:xfrm>
            <a:off x="738188" y="5095193"/>
            <a:ext cx="10556140" cy="784410"/>
          </a:xfrm>
        </p:spPr>
        <p:txBody>
          <a:bodyPr/>
          <a:lstStyle/>
          <a:p>
            <a:pPr algn="ctr"/>
            <a:r>
              <a:rPr lang="en-US"/>
              <a:t>Go to a browser and enter </a:t>
            </a:r>
            <a:r>
              <a:rPr lang="en-US" err="1"/>
              <a:t>menti.com</a:t>
            </a:r>
            <a:endParaRPr lang="en-US"/>
          </a:p>
          <a:p>
            <a:pPr algn="ctr"/>
            <a:r>
              <a:rPr lang="en-US"/>
              <a:t>Enter the number on your screen</a:t>
            </a:r>
          </a:p>
        </p:txBody>
      </p:sp>
      <p:sp>
        <p:nvSpPr>
          <p:cNvPr id="5" name="Slide Number Placeholder 4">
            <a:extLst>
              <a:ext uri="{FF2B5EF4-FFF2-40B4-BE49-F238E27FC236}">
                <a16:creationId xmlns:a16="http://schemas.microsoft.com/office/drawing/2014/main" id="{9CBCA22C-0355-1985-9961-254FA1FBEAD7}"/>
              </a:ext>
            </a:extLst>
          </p:cNvPr>
          <p:cNvSpPr>
            <a:spLocks noGrp="1"/>
          </p:cNvSpPr>
          <p:nvPr>
            <p:ph type="sldNum" sz="quarter" idx="12"/>
          </p:nvPr>
        </p:nvSpPr>
        <p:spPr/>
        <p:txBody>
          <a:bodyPr/>
          <a:lstStyle/>
          <a:p>
            <a:fld id="{DB15D044-B35F-4A77-B573-9EB4C86BF88C}" type="slidenum">
              <a:rPr lang="en-US" smtClean="0"/>
              <a:pPr/>
              <a:t>151</a:t>
            </a:fld>
            <a:endParaRPr lang="en-US"/>
          </a:p>
        </p:txBody>
      </p:sp>
      <p:pic>
        <p:nvPicPr>
          <p:cNvPr id="1026" name="Picture 2" descr="Mentimeter Assistance – KPU Share">
            <a:extLst>
              <a:ext uri="{FF2B5EF4-FFF2-40B4-BE49-F238E27FC236}">
                <a16:creationId xmlns:a16="http://schemas.microsoft.com/office/drawing/2014/main" id="{624D7C10-CBFE-04A9-BA59-7B88EB7A24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3396" y="565207"/>
            <a:ext cx="3942608" cy="1515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
            <a:extLst>
              <a:ext uri="{FF2B5EF4-FFF2-40B4-BE49-F238E27FC236}">
                <a16:creationId xmlns:a16="http://schemas.microsoft.com/office/drawing/2014/main" id="{DF2B118D-5A61-EC7E-8721-1A5DC1BAF5E2}"/>
              </a:ext>
            </a:extLst>
          </p:cNvPr>
          <p:cNvSpPr txBox="1">
            <a:spLocks/>
          </p:cNvSpPr>
          <p:nvPr/>
        </p:nvSpPr>
        <p:spPr>
          <a:xfrm>
            <a:off x="1406205" y="2331627"/>
            <a:ext cx="9379589" cy="1232314"/>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1200"/>
              </a:spcBef>
            </a:pPr>
            <a:r>
              <a:rPr lang="en-US" sz="3600"/>
              <a:t>What remaining questions do you have about HIV criminalization? </a:t>
            </a:r>
          </a:p>
        </p:txBody>
      </p:sp>
      <p:sp>
        <p:nvSpPr>
          <p:cNvPr id="10" name="Text Placeholder 5">
            <a:extLst>
              <a:ext uri="{FF2B5EF4-FFF2-40B4-BE49-F238E27FC236}">
                <a16:creationId xmlns:a16="http://schemas.microsoft.com/office/drawing/2014/main" id="{1019C25E-AF24-A355-C402-7494BD7341CC}"/>
              </a:ext>
            </a:extLst>
          </p:cNvPr>
          <p:cNvSpPr txBox="1">
            <a:spLocks/>
          </p:cNvSpPr>
          <p:nvPr/>
        </p:nvSpPr>
        <p:spPr>
          <a:xfrm>
            <a:off x="738188" y="449168"/>
            <a:ext cx="10556140" cy="481217"/>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b="1" spc="300"/>
              <a:t>ACTIVITY</a:t>
            </a:r>
          </a:p>
        </p:txBody>
      </p:sp>
    </p:spTree>
    <p:extLst>
      <p:ext uri="{BB962C8B-B14F-4D97-AF65-F5344CB8AC3E}">
        <p14:creationId xmlns:p14="http://schemas.microsoft.com/office/powerpoint/2010/main" val="36793177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33BC-BB93-3A02-6C6B-B83D145857B5}"/>
              </a:ext>
            </a:extLst>
          </p:cNvPr>
          <p:cNvSpPr>
            <a:spLocks noGrp="1"/>
          </p:cNvSpPr>
          <p:nvPr>
            <p:ph type="ctrTitle"/>
          </p:nvPr>
        </p:nvSpPr>
        <p:spPr/>
        <p:txBody>
          <a:bodyPr/>
          <a:lstStyle/>
          <a:p>
            <a:r>
              <a:rPr lang="en-US"/>
              <a:t>HIV Cluster Response and Stigma</a:t>
            </a:r>
          </a:p>
        </p:txBody>
      </p:sp>
      <p:sp>
        <p:nvSpPr>
          <p:cNvPr id="3" name="Slide Number Placeholder 2">
            <a:extLst>
              <a:ext uri="{FF2B5EF4-FFF2-40B4-BE49-F238E27FC236}">
                <a16:creationId xmlns:a16="http://schemas.microsoft.com/office/drawing/2014/main" id="{C2A62A54-D3CD-E74C-D240-6983F1C79CE8}"/>
              </a:ext>
            </a:extLst>
          </p:cNvPr>
          <p:cNvSpPr>
            <a:spLocks noGrp="1"/>
          </p:cNvSpPr>
          <p:nvPr>
            <p:ph type="sldNum" sz="quarter" idx="12"/>
          </p:nvPr>
        </p:nvSpPr>
        <p:spPr/>
        <p:txBody>
          <a:bodyPr/>
          <a:lstStyle/>
          <a:p>
            <a:fld id="{DB15D044-B35F-4A77-B573-9EB4C86BF88C}" type="slidenum">
              <a:rPr lang="en-US" smtClean="0"/>
              <a:pPr/>
              <a:t>152</a:t>
            </a:fld>
            <a:endParaRPr lang="en-US"/>
          </a:p>
        </p:txBody>
      </p:sp>
    </p:spTree>
    <p:extLst>
      <p:ext uri="{BB962C8B-B14F-4D97-AF65-F5344CB8AC3E}">
        <p14:creationId xmlns:p14="http://schemas.microsoft.com/office/powerpoint/2010/main" val="7741997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2FA97A-EAD4-3015-6C56-961BFE67FC7B}"/>
              </a:ext>
            </a:extLst>
          </p:cNvPr>
          <p:cNvSpPr/>
          <p:nvPr/>
        </p:nvSpPr>
        <p:spPr>
          <a:xfrm>
            <a:off x="8597245" y="0"/>
            <a:ext cx="3594755" cy="6858000"/>
          </a:xfrm>
          <a:prstGeom prst="rect">
            <a:avLst/>
          </a:prstGeom>
          <a:gradFill>
            <a:gsLst>
              <a:gs pos="0">
                <a:schemeClr val="tx2"/>
              </a:gs>
              <a:gs pos="10000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E308C08-EA16-8A3D-379D-E7C57A0D5CE0}"/>
              </a:ext>
            </a:extLst>
          </p:cNvPr>
          <p:cNvSpPr/>
          <p:nvPr/>
        </p:nvSpPr>
        <p:spPr>
          <a:xfrm>
            <a:off x="10424184" y="904631"/>
            <a:ext cx="2524369" cy="2524369"/>
          </a:xfrm>
          <a:prstGeom prst="ellipse">
            <a:avLst/>
          </a:prstGeom>
          <a:gradFill>
            <a:gsLst>
              <a:gs pos="100000">
                <a:schemeClr val="tx2"/>
              </a:gs>
              <a:gs pos="0">
                <a:schemeClr val="accent2">
                  <a:alpha val="84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0ACC0BF-5613-7089-FDAD-8B2BD860EF38}"/>
              </a:ext>
            </a:extLst>
          </p:cNvPr>
          <p:cNvSpPr>
            <a:spLocks noGrp="1"/>
          </p:cNvSpPr>
          <p:nvPr>
            <p:ph type="body" sz="half" idx="2"/>
          </p:nvPr>
        </p:nvSpPr>
        <p:spPr>
          <a:xfrm>
            <a:off x="738188" y="2012601"/>
            <a:ext cx="2608327" cy="3433160"/>
          </a:xfrm>
        </p:spPr>
        <p:txBody>
          <a:bodyPr/>
          <a:lstStyle/>
          <a:p>
            <a:r>
              <a:rPr lang="en-US" sz="1800" b="1" spc="300"/>
              <a:t>STIGMA: </a:t>
            </a:r>
            <a:r>
              <a:rPr lang="en-US"/>
              <a:t>Negative attitudes/beliefs about a group that differs from a perceived norm</a:t>
            </a:r>
          </a:p>
          <a:p>
            <a:r>
              <a:rPr lang="en-US" sz="1800" b="1" spc="300"/>
              <a:t>HIV STIGMA: </a:t>
            </a:r>
            <a:r>
              <a:rPr lang="en-US"/>
              <a:t>Specific negative attitudes and beliefs about people living with HIV</a:t>
            </a:r>
          </a:p>
        </p:txBody>
      </p:sp>
      <p:sp>
        <p:nvSpPr>
          <p:cNvPr id="3" name="Title 2">
            <a:extLst>
              <a:ext uri="{FF2B5EF4-FFF2-40B4-BE49-F238E27FC236}">
                <a16:creationId xmlns:a16="http://schemas.microsoft.com/office/drawing/2014/main" id="{6EC9778F-B859-D5CC-1BEF-A876274F6EDF}"/>
              </a:ext>
            </a:extLst>
          </p:cNvPr>
          <p:cNvSpPr>
            <a:spLocks noGrp="1"/>
          </p:cNvSpPr>
          <p:nvPr>
            <p:ph type="title"/>
          </p:nvPr>
        </p:nvSpPr>
        <p:spPr>
          <a:xfrm>
            <a:off x="738188" y="753687"/>
            <a:ext cx="5785160" cy="985852"/>
          </a:xfrm>
        </p:spPr>
        <p:txBody>
          <a:bodyPr/>
          <a:lstStyle/>
          <a:p>
            <a:r>
              <a:rPr lang="en-US"/>
              <a:t>Defining and Understanding Different Levels of Stigma</a:t>
            </a:r>
          </a:p>
        </p:txBody>
      </p:sp>
      <p:sp>
        <p:nvSpPr>
          <p:cNvPr id="4" name="Slide Number Placeholder 3">
            <a:extLst>
              <a:ext uri="{FF2B5EF4-FFF2-40B4-BE49-F238E27FC236}">
                <a16:creationId xmlns:a16="http://schemas.microsoft.com/office/drawing/2014/main" id="{E0C4FF8E-C7DB-9428-5C1E-51D85B517383}"/>
              </a:ext>
            </a:extLst>
          </p:cNvPr>
          <p:cNvSpPr>
            <a:spLocks noGrp="1"/>
          </p:cNvSpPr>
          <p:nvPr>
            <p:ph type="sldNum" sz="quarter" idx="12"/>
          </p:nvPr>
        </p:nvSpPr>
        <p:spPr/>
        <p:txBody>
          <a:bodyPr/>
          <a:lstStyle/>
          <a:p>
            <a:fld id="{DB15D044-B35F-4A77-B573-9EB4C86BF88C}" type="slidenum">
              <a:rPr lang="en-US" smtClean="0"/>
              <a:pPr/>
              <a:t>153</a:t>
            </a:fld>
            <a:endParaRPr lang="en-US"/>
          </a:p>
        </p:txBody>
      </p:sp>
      <p:pic>
        <p:nvPicPr>
          <p:cNvPr id="5" name="Picture 4" descr="A green sign with white text&#10;&#10;Description automatically generated">
            <a:extLst>
              <a:ext uri="{FF2B5EF4-FFF2-40B4-BE49-F238E27FC236}">
                <a16:creationId xmlns:a16="http://schemas.microsoft.com/office/drawing/2014/main" id="{023E40C5-2C54-4466-BDB8-80407ABD6D6E}"/>
              </a:ext>
            </a:extLst>
          </p:cNvPr>
          <p:cNvPicPr>
            <a:picLocks noChangeAspect="1"/>
          </p:cNvPicPr>
          <p:nvPr/>
        </p:nvPicPr>
        <p:blipFill rotWithShape="1">
          <a:blip r:embed="rId3">
            <a:extLst>
              <a:ext uri="{28A0092B-C50C-407E-A947-70E740481C1C}">
                <a14:useLocalDpi xmlns:a14="http://schemas.microsoft.com/office/drawing/2010/main" val="0"/>
              </a:ext>
            </a:extLst>
          </a:blip>
          <a:srcRect t="-1" b="1111"/>
          <a:stretch/>
        </p:blipFill>
        <p:spPr>
          <a:xfrm>
            <a:off x="3821465" y="2106869"/>
            <a:ext cx="8032133" cy="3693966"/>
          </a:xfrm>
          <a:prstGeom prst="rect">
            <a:avLst/>
          </a:prstGeom>
        </p:spPr>
      </p:pic>
      <p:sp>
        <p:nvSpPr>
          <p:cNvPr id="8" name="Oval 7">
            <a:extLst>
              <a:ext uri="{FF2B5EF4-FFF2-40B4-BE49-F238E27FC236}">
                <a16:creationId xmlns:a16="http://schemas.microsoft.com/office/drawing/2014/main" id="{96D93A0C-2682-28EF-D3B2-07928D7153F1}"/>
              </a:ext>
            </a:extLst>
          </p:cNvPr>
          <p:cNvSpPr/>
          <p:nvPr/>
        </p:nvSpPr>
        <p:spPr>
          <a:xfrm>
            <a:off x="10287222" y="1792078"/>
            <a:ext cx="441045" cy="44104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74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2FA97A-EAD4-3015-6C56-961BFE67FC7B}"/>
              </a:ext>
            </a:extLst>
          </p:cNvPr>
          <p:cNvSpPr/>
          <p:nvPr/>
        </p:nvSpPr>
        <p:spPr>
          <a:xfrm>
            <a:off x="8597245" y="0"/>
            <a:ext cx="3594755" cy="6858000"/>
          </a:xfrm>
          <a:prstGeom prst="rect">
            <a:avLst/>
          </a:prstGeom>
          <a:gradFill>
            <a:gsLst>
              <a:gs pos="0">
                <a:schemeClr val="tx2"/>
              </a:gs>
              <a:gs pos="10000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E308C08-EA16-8A3D-379D-E7C57A0D5CE0}"/>
              </a:ext>
            </a:extLst>
          </p:cNvPr>
          <p:cNvSpPr/>
          <p:nvPr/>
        </p:nvSpPr>
        <p:spPr>
          <a:xfrm>
            <a:off x="10424184" y="904631"/>
            <a:ext cx="2524369" cy="2524369"/>
          </a:xfrm>
          <a:prstGeom prst="ellipse">
            <a:avLst/>
          </a:prstGeom>
          <a:gradFill>
            <a:gsLst>
              <a:gs pos="100000">
                <a:schemeClr val="tx2"/>
              </a:gs>
              <a:gs pos="0">
                <a:schemeClr val="accent2">
                  <a:alpha val="84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0ACC0BF-5613-7089-FDAD-8B2BD860EF38}"/>
              </a:ext>
            </a:extLst>
          </p:cNvPr>
          <p:cNvSpPr>
            <a:spLocks noGrp="1"/>
          </p:cNvSpPr>
          <p:nvPr>
            <p:ph type="body" sz="half" idx="2"/>
          </p:nvPr>
        </p:nvSpPr>
        <p:spPr>
          <a:xfrm>
            <a:off x="696012" y="2012601"/>
            <a:ext cx="5785160" cy="3433160"/>
          </a:xfrm>
        </p:spPr>
        <p:txBody>
          <a:bodyPr/>
          <a:lstStyle/>
          <a:p>
            <a:pPr>
              <a:lnSpc>
                <a:spcPct val="100000"/>
              </a:lnSpc>
            </a:pPr>
            <a:r>
              <a:rPr lang="en-US" sz="1800"/>
              <a:t>Examples from Louisiana report </a:t>
            </a:r>
            <a:br>
              <a:rPr lang="en-US" sz="1800"/>
            </a:br>
            <a:r>
              <a:rPr lang="en-US" sz="1400"/>
              <a:t>(</a:t>
            </a:r>
            <a:r>
              <a:rPr lang="en-US" sz="1400">
                <a:hlinkClick r:id="rId3"/>
              </a:rPr>
              <a:t>https://</a:t>
            </a:r>
            <a:r>
              <a:rPr lang="en-US" sz="1400" err="1">
                <a:hlinkClick r:id="rId3"/>
              </a:rPr>
              <a:t>www.stigmaindex.org</a:t>
            </a:r>
            <a:r>
              <a:rPr lang="en-US" sz="1400">
                <a:hlinkClick r:id="rId3"/>
              </a:rPr>
              <a:t>/country-reports/#/m/US-LA</a:t>
            </a:r>
            <a:r>
              <a:rPr lang="en-US" sz="1400"/>
              <a:t>)</a:t>
            </a:r>
          </a:p>
          <a:p>
            <a:pPr marL="234950" indent="-234950">
              <a:lnSpc>
                <a:spcPct val="100000"/>
              </a:lnSpc>
              <a:buFont typeface="Arial" panose="020B0604020202020204" pitchFamily="34" charset="0"/>
              <a:buChar char="•"/>
            </a:pPr>
            <a:r>
              <a:rPr lang="en-US" sz="1800"/>
              <a:t>The most common stigma experiences were being gossiped about followed by being verbally insulted/harassed/threatened</a:t>
            </a:r>
          </a:p>
          <a:p>
            <a:pPr marL="234950" indent="-234950">
              <a:lnSpc>
                <a:spcPct val="100000"/>
              </a:lnSpc>
              <a:buFont typeface="Arial" panose="020B0604020202020204" pitchFamily="34" charset="0"/>
              <a:buChar char="•"/>
            </a:pPr>
            <a:r>
              <a:rPr lang="en-US" sz="1800"/>
              <a:t>Participants experienced layered stigma </a:t>
            </a:r>
          </a:p>
          <a:p>
            <a:pPr marL="234950" indent="-234950">
              <a:lnSpc>
                <a:spcPct val="100000"/>
              </a:lnSpc>
              <a:buFont typeface="Arial" panose="020B0604020202020204" pitchFamily="34" charset="0"/>
              <a:buChar char="•"/>
            </a:pPr>
            <a:r>
              <a:rPr lang="en-US" sz="1800"/>
              <a:t>Main reasons for experienced stigma/discrimination were related to misunderstandings of HIV, shame, and fear of HIV being contagious </a:t>
            </a:r>
          </a:p>
          <a:p>
            <a:pPr marL="234950" indent="-234950">
              <a:lnSpc>
                <a:spcPct val="100000"/>
              </a:lnSpc>
              <a:buFont typeface="Arial" panose="020B0604020202020204" pitchFamily="34" charset="0"/>
              <a:buChar char="•"/>
            </a:pPr>
            <a:r>
              <a:rPr lang="en-US" sz="1800"/>
              <a:t>The greatest amount of support was provided by social/healthcare workers and other persons living with HIV, but they were also the same groups that inflicted stigma/discrimination</a:t>
            </a:r>
          </a:p>
        </p:txBody>
      </p:sp>
      <p:sp>
        <p:nvSpPr>
          <p:cNvPr id="3" name="Title 2">
            <a:extLst>
              <a:ext uri="{FF2B5EF4-FFF2-40B4-BE49-F238E27FC236}">
                <a16:creationId xmlns:a16="http://schemas.microsoft.com/office/drawing/2014/main" id="{6EC9778F-B859-D5CC-1BEF-A876274F6EDF}"/>
              </a:ext>
            </a:extLst>
          </p:cNvPr>
          <p:cNvSpPr>
            <a:spLocks noGrp="1"/>
          </p:cNvSpPr>
          <p:nvPr>
            <p:ph type="title"/>
          </p:nvPr>
        </p:nvSpPr>
        <p:spPr>
          <a:xfrm>
            <a:off x="696011" y="753687"/>
            <a:ext cx="5785160" cy="985852"/>
          </a:xfrm>
        </p:spPr>
        <p:txBody>
          <a:bodyPr/>
          <a:lstStyle/>
          <a:p>
            <a:r>
              <a:rPr lang="en-US" sz="2400" b="1" spc="300"/>
              <a:t>THE EXPERIENCE OF STIGMA: </a:t>
            </a:r>
            <a:r>
              <a:rPr lang="en-US"/>
              <a:t>The Stigma Index</a:t>
            </a:r>
          </a:p>
        </p:txBody>
      </p:sp>
      <p:sp>
        <p:nvSpPr>
          <p:cNvPr id="4" name="Slide Number Placeholder 3">
            <a:extLst>
              <a:ext uri="{FF2B5EF4-FFF2-40B4-BE49-F238E27FC236}">
                <a16:creationId xmlns:a16="http://schemas.microsoft.com/office/drawing/2014/main" id="{E0C4FF8E-C7DB-9428-5C1E-51D85B517383}"/>
              </a:ext>
            </a:extLst>
          </p:cNvPr>
          <p:cNvSpPr>
            <a:spLocks noGrp="1"/>
          </p:cNvSpPr>
          <p:nvPr>
            <p:ph type="sldNum" sz="quarter" idx="12"/>
          </p:nvPr>
        </p:nvSpPr>
        <p:spPr/>
        <p:txBody>
          <a:bodyPr/>
          <a:lstStyle/>
          <a:p>
            <a:fld id="{DB15D044-B35F-4A77-B573-9EB4C86BF88C}" type="slidenum">
              <a:rPr lang="en-US" smtClean="0"/>
              <a:pPr/>
              <a:t>154</a:t>
            </a:fld>
            <a:endParaRPr lang="en-US"/>
          </a:p>
        </p:txBody>
      </p:sp>
      <p:pic>
        <p:nvPicPr>
          <p:cNvPr id="10" name="Picture 9" descr="A map of the world with different colored countries/regions&#10;&#10;Description automatically generated">
            <a:extLst>
              <a:ext uri="{FF2B5EF4-FFF2-40B4-BE49-F238E27FC236}">
                <a16:creationId xmlns:a16="http://schemas.microsoft.com/office/drawing/2014/main" id="{09060A96-0E3C-5E77-6CAE-20D1FB4AC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5673" y="2012600"/>
            <a:ext cx="5517925" cy="3572152"/>
          </a:xfrm>
          <a:prstGeom prst="rect">
            <a:avLst/>
          </a:prstGeom>
        </p:spPr>
      </p:pic>
      <p:sp>
        <p:nvSpPr>
          <p:cNvPr id="8" name="Oval 7">
            <a:extLst>
              <a:ext uri="{FF2B5EF4-FFF2-40B4-BE49-F238E27FC236}">
                <a16:creationId xmlns:a16="http://schemas.microsoft.com/office/drawing/2014/main" id="{96D93A0C-2682-28EF-D3B2-07928D7153F1}"/>
              </a:ext>
            </a:extLst>
          </p:cNvPr>
          <p:cNvSpPr/>
          <p:nvPr/>
        </p:nvSpPr>
        <p:spPr>
          <a:xfrm>
            <a:off x="10287222" y="1792078"/>
            <a:ext cx="441045" cy="44104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46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72CE75-0726-0B31-18CF-60806A3FB095}"/>
              </a:ext>
            </a:extLst>
          </p:cNvPr>
          <p:cNvSpPr>
            <a:spLocks noGrp="1"/>
          </p:cNvSpPr>
          <p:nvPr>
            <p:ph type="body" sz="half" idx="2"/>
          </p:nvPr>
        </p:nvSpPr>
        <p:spPr>
          <a:xfrm>
            <a:off x="768668" y="1971961"/>
            <a:ext cx="5327332" cy="3433160"/>
          </a:xfrm>
        </p:spPr>
        <p:txBody>
          <a:bodyPr/>
          <a:lstStyle/>
          <a:p>
            <a:pPr>
              <a:spcAft>
                <a:spcPts val="600"/>
              </a:spcAft>
            </a:pPr>
            <a:r>
              <a:rPr lang="en-US"/>
              <a:t>Be cognizant of using non-stigmatizing, people-first language</a:t>
            </a:r>
          </a:p>
          <a:p>
            <a:pPr>
              <a:spcAft>
                <a:spcPts val="600"/>
              </a:spcAft>
            </a:pPr>
            <a:r>
              <a:rPr lang="en-US"/>
              <a:t>“Humanizing” surveillance and HIV-related data – it’s about the people behind the numbers</a:t>
            </a:r>
          </a:p>
          <a:p>
            <a:pPr>
              <a:spcAft>
                <a:spcPts val="600"/>
              </a:spcAft>
            </a:pPr>
            <a:r>
              <a:rPr lang="en-US"/>
              <a:t>Calling people “vectors of disease”, for example, can make people feel belittled and seen as public health issues rather than full humans</a:t>
            </a:r>
          </a:p>
        </p:txBody>
      </p:sp>
      <p:sp>
        <p:nvSpPr>
          <p:cNvPr id="3" name="Title 2">
            <a:extLst>
              <a:ext uri="{FF2B5EF4-FFF2-40B4-BE49-F238E27FC236}">
                <a16:creationId xmlns:a16="http://schemas.microsoft.com/office/drawing/2014/main" id="{529D0FDE-1C3C-139F-23F5-67BA812E3048}"/>
              </a:ext>
            </a:extLst>
          </p:cNvPr>
          <p:cNvSpPr>
            <a:spLocks noGrp="1"/>
          </p:cNvSpPr>
          <p:nvPr>
            <p:ph type="title"/>
          </p:nvPr>
        </p:nvSpPr>
        <p:spPr/>
        <p:txBody>
          <a:bodyPr/>
          <a:lstStyle/>
          <a:p>
            <a:r>
              <a:rPr lang="en-US"/>
              <a:t>Cluster Response and Stigma</a:t>
            </a:r>
          </a:p>
        </p:txBody>
      </p:sp>
      <p:sp>
        <p:nvSpPr>
          <p:cNvPr id="4" name="Slide Number Placeholder 3">
            <a:extLst>
              <a:ext uri="{FF2B5EF4-FFF2-40B4-BE49-F238E27FC236}">
                <a16:creationId xmlns:a16="http://schemas.microsoft.com/office/drawing/2014/main" id="{24DCB128-1223-A058-91CF-8536FD68D7CF}"/>
              </a:ext>
            </a:extLst>
          </p:cNvPr>
          <p:cNvSpPr>
            <a:spLocks noGrp="1"/>
          </p:cNvSpPr>
          <p:nvPr>
            <p:ph type="sldNum" sz="quarter" idx="12"/>
          </p:nvPr>
        </p:nvSpPr>
        <p:spPr/>
        <p:txBody>
          <a:bodyPr/>
          <a:lstStyle/>
          <a:p>
            <a:fld id="{DB15D044-B35F-4A77-B573-9EB4C86BF88C}" type="slidenum">
              <a:rPr lang="en-US" smtClean="0"/>
              <a:pPr/>
              <a:t>155</a:t>
            </a:fld>
            <a:endParaRPr lang="en-US"/>
          </a:p>
        </p:txBody>
      </p:sp>
      <p:pic>
        <p:nvPicPr>
          <p:cNvPr id="6" name="Picture 5">
            <a:extLst>
              <a:ext uri="{FF2B5EF4-FFF2-40B4-BE49-F238E27FC236}">
                <a16:creationId xmlns:a16="http://schemas.microsoft.com/office/drawing/2014/main" id="{1088694B-AFEF-0FC2-DF7A-5F0E430783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79" r="28079"/>
          <a:stretch/>
        </p:blipFill>
        <p:spPr>
          <a:xfrm>
            <a:off x="6909847" y="817063"/>
            <a:ext cx="4943752" cy="5642996"/>
          </a:xfrm>
          <a:prstGeom prst="rect">
            <a:avLst/>
          </a:prstGeom>
        </p:spPr>
      </p:pic>
    </p:spTree>
    <p:extLst>
      <p:ext uri="{BB962C8B-B14F-4D97-AF65-F5344CB8AC3E}">
        <p14:creationId xmlns:p14="http://schemas.microsoft.com/office/powerpoint/2010/main" val="22552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2FA97A-EAD4-3015-6C56-961BFE67FC7B}"/>
              </a:ext>
            </a:extLst>
          </p:cNvPr>
          <p:cNvSpPr/>
          <p:nvPr/>
        </p:nvSpPr>
        <p:spPr>
          <a:xfrm>
            <a:off x="8597245" y="0"/>
            <a:ext cx="3594755" cy="6858000"/>
          </a:xfrm>
          <a:prstGeom prst="rect">
            <a:avLst/>
          </a:prstGeom>
          <a:gradFill>
            <a:gsLst>
              <a:gs pos="0">
                <a:schemeClr val="tx2"/>
              </a:gs>
              <a:gs pos="10000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E308C08-EA16-8A3D-379D-E7C57A0D5CE0}"/>
              </a:ext>
            </a:extLst>
          </p:cNvPr>
          <p:cNvSpPr/>
          <p:nvPr/>
        </p:nvSpPr>
        <p:spPr>
          <a:xfrm>
            <a:off x="10424184" y="-550276"/>
            <a:ext cx="2524369" cy="2524369"/>
          </a:xfrm>
          <a:prstGeom prst="ellipse">
            <a:avLst/>
          </a:prstGeom>
          <a:gradFill>
            <a:gsLst>
              <a:gs pos="100000">
                <a:schemeClr val="tx2"/>
              </a:gs>
              <a:gs pos="0">
                <a:schemeClr val="accent2">
                  <a:alpha val="84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0ACC0BF-5613-7089-FDAD-8B2BD860EF38}"/>
              </a:ext>
            </a:extLst>
          </p:cNvPr>
          <p:cNvSpPr>
            <a:spLocks noGrp="1"/>
          </p:cNvSpPr>
          <p:nvPr>
            <p:ph type="body" sz="half" idx="2"/>
          </p:nvPr>
        </p:nvSpPr>
        <p:spPr>
          <a:xfrm>
            <a:off x="696011" y="2562299"/>
            <a:ext cx="6468359" cy="3433160"/>
          </a:xfrm>
        </p:spPr>
        <p:txBody>
          <a:bodyPr/>
          <a:lstStyle/>
          <a:p>
            <a:pPr>
              <a:lnSpc>
                <a:spcPct val="100000"/>
              </a:lnSpc>
            </a:pPr>
            <a:r>
              <a:rPr lang="en-US"/>
              <a:t>Important to know why various organizations and individuals object to molecular cluster detection</a:t>
            </a:r>
          </a:p>
          <a:p>
            <a:pPr marL="403225" indent="-225425">
              <a:lnSpc>
                <a:spcPct val="100000"/>
              </a:lnSpc>
              <a:spcBef>
                <a:spcPts val="400"/>
              </a:spcBef>
              <a:buFont typeface="Arial" panose="020B0604020202020204" pitchFamily="34" charset="0"/>
              <a:buChar char="•"/>
            </a:pPr>
            <a:r>
              <a:rPr lang="en-US" sz="1800"/>
              <a:t>“…the amplified targeting and stigmatization of our communities, who are already oppressed and marginalized”</a:t>
            </a:r>
          </a:p>
          <a:p>
            <a:pPr>
              <a:lnSpc>
                <a:spcPct val="100000"/>
              </a:lnSpc>
            </a:pPr>
            <a:r>
              <a:rPr lang="en-US"/>
              <a:t>Health departments are required to detect and respond to clusters with the CDC funding they receive </a:t>
            </a:r>
          </a:p>
          <a:p>
            <a:pPr>
              <a:lnSpc>
                <a:spcPct val="100000"/>
              </a:lnSpc>
            </a:pPr>
            <a:r>
              <a:rPr lang="en-US"/>
              <a:t>Criminalization as the key concern</a:t>
            </a:r>
          </a:p>
          <a:p>
            <a:pPr marL="403225" indent="-225425">
              <a:lnSpc>
                <a:spcPct val="100000"/>
              </a:lnSpc>
              <a:spcBef>
                <a:spcPts val="400"/>
              </a:spcBef>
              <a:buFont typeface="Arial" panose="020B0604020202020204" pitchFamily="34" charset="0"/>
              <a:buChar char="•"/>
            </a:pPr>
            <a:r>
              <a:rPr lang="en-US" sz="1800"/>
              <a:t>CDC editorial that discusses the need for reforming and rescinding laws that do not align with science</a:t>
            </a:r>
          </a:p>
        </p:txBody>
      </p:sp>
      <p:sp>
        <p:nvSpPr>
          <p:cNvPr id="3" name="Title 2">
            <a:extLst>
              <a:ext uri="{FF2B5EF4-FFF2-40B4-BE49-F238E27FC236}">
                <a16:creationId xmlns:a16="http://schemas.microsoft.com/office/drawing/2014/main" id="{6EC9778F-B859-D5CC-1BEF-A876274F6EDF}"/>
              </a:ext>
            </a:extLst>
          </p:cNvPr>
          <p:cNvSpPr>
            <a:spLocks noGrp="1"/>
          </p:cNvSpPr>
          <p:nvPr>
            <p:ph type="title"/>
          </p:nvPr>
        </p:nvSpPr>
        <p:spPr>
          <a:xfrm>
            <a:off x="696010" y="1278021"/>
            <a:ext cx="6147849" cy="985852"/>
          </a:xfrm>
        </p:spPr>
        <p:txBody>
          <a:bodyPr/>
          <a:lstStyle/>
          <a:p>
            <a:r>
              <a:rPr lang="en-US" sz="2400" b="1" spc="300"/>
              <a:t>CLUSTER RESPONSE AND STIGMA: </a:t>
            </a:r>
            <a:r>
              <a:rPr lang="en-US"/>
              <a:t>People, Not Clusters Article</a:t>
            </a:r>
          </a:p>
        </p:txBody>
      </p:sp>
      <p:sp>
        <p:nvSpPr>
          <p:cNvPr id="4" name="Slide Number Placeholder 3">
            <a:extLst>
              <a:ext uri="{FF2B5EF4-FFF2-40B4-BE49-F238E27FC236}">
                <a16:creationId xmlns:a16="http://schemas.microsoft.com/office/drawing/2014/main" id="{E0C4FF8E-C7DB-9428-5C1E-51D85B517383}"/>
              </a:ext>
            </a:extLst>
          </p:cNvPr>
          <p:cNvSpPr>
            <a:spLocks noGrp="1"/>
          </p:cNvSpPr>
          <p:nvPr>
            <p:ph type="sldNum" sz="quarter" idx="12"/>
          </p:nvPr>
        </p:nvSpPr>
        <p:spPr/>
        <p:txBody>
          <a:bodyPr/>
          <a:lstStyle/>
          <a:p>
            <a:fld id="{DB15D044-B35F-4A77-B573-9EB4C86BF88C}" type="slidenum">
              <a:rPr lang="en-US" smtClean="0"/>
              <a:pPr/>
              <a:t>156</a:t>
            </a:fld>
            <a:endParaRPr lang="en-US"/>
          </a:p>
        </p:txBody>
      </p:sp>
      <p:sp>
        <p:nvSpPr>
          <p:cNvPr id="8" name="Oval 7">
            <a:extLst>
              <a:ext uri="{FF2B5EF4-FFF2-40B4-BE49-F238E27FC236}">
                <a16:creationId xmlns:a16="http://schemas.microsoft.com/office/drawing/2014/main" id="{96D93A0C-2682-28EF-D3B2-07928D7153F1}"/>
              </a:ext>
            </a:extLst>
          </p:cNvPr>
          <p:cNvSpPr/>
          <p:nvPr/>
        </p:nvSpPr>
        <p:spPr>
          <a:xfrm>
            <a:off x="10347488" y="1063035"/>
            <a:ext cx="441045" cy="44104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1EDB33-1D38-2764-DD06-6EDA20F2DCFB}"/>
              </a:ext>
            </a:extLst>
          </p:cNvPr>
          <p:cNvSpPr txBox="1"/>
          <p:nvPr/>
        </p:nvSpPr>
        <p:spPr>
          <a:xfrm>
            <a:off x="9030878" y="3880383"/>
            <a:ext cx="2700112"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chemeClr val="bg1"/>
                </a:solidFill>
                <a:effectLst/>
                <a:uLnTx/>
                <a:uFillTx/>
                <a:latin typeface="Corbel" panose="020B0503020204020204" pitchFamily="34" charset="0"/>
              </a:rPr>
              <a:t>Guest editorial: </a:t>
            </a:r>
            <a:r>
              <a:rPr kumimoji="0" lang="en-US" sz="1200" b="0" i="0" u="none" strike="noStrike" kern="1200" cap="none" spc="0" normalizeH="0" baseline="0" noProof="0">
                <a:ln>
                  <a:noFill/>
                </a:ln>
                <a:solidFill>
                  <a:schemeClr val="bg1"/>
                </a:solidFill>
                <a:effectLst/>
                <a:uLnTx/>
                <a:uFillTx/>
                <a:latin typeface="Corbel" panose="020B0503020204020204" pitchFamily="34" charset="0"/>
                <a:hlinkClick r:id="rId3">
                  <a:extLst>
                    <a:ext uri="{A12FA001-AC4F-418D-AE19-62706E023703}">
                      <ahyp:hlinkClr xmlns:ahyp="http://schemas.microsoft.com/office/drawing/2018/hyperlinkcolor" val="tx"/>
                    </a:ext>
                  </a:extLst>
                </a:hlinkClick>
              </a:rPr>
              <a:t>We are People, Not Clusters!, Edwin J. Bernard et al., American Journal of Bioethics (2020) | The Center for HIV Law and Policy</a:t>
            </a:r>
            <a:endParaRPr kumimoji="0" lang="en-US" sz="1200" b="0" i="0" u="none" strike="noStrike" kern="1200" cap="none" spc="0" normalizeH="0" baseline="0" noProof="0">
              <a:ln>
                <a:noFill/>
              </a:ln>
              <a:solidFill>
                <a:schemeClr val="bg1"/>
              </a:solidFill>
              <a:effectLst/>
              <a:uLnTx/>
              <a:uFillTx/>
              <a:latin typeface="Corbel" panose="020B0503020204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chemeClr val="bg1"/>
                </a:solidFill>
                <a:effectLst/>
                <a:uLnTx/>
                <a:uFillTx/>
                <a:latin typeface="Corbel" panose="020B0503020204020204" pitchFamily="34" charset="0"/>
              </a:rPr>
              <a:t>CDC editorial: </a:t>
            </a:r>
            <a:r>
              <a:rPr kumimoji="0" lang="en-US" sz="1200" b="0" i="0" u="none" strike="noStrike" kern="1200" cap="none" spc="0" normalizeH="0" baseline="0" noProof="0">
                <a:ln>
                  <a:noFill/>
                </a:ln>
                <a:solidFill>
                  <a:schemeClr val="bg1"/>
                </a:solidFill>
                <a:effectLst/>
                <a:uLnTx/>
                <a:uFillTx/>
                <a:latin typeface="Corbel" panose="020B0503020204020204" pitchFamily="34" charset="0"/>
                <a:hlinkClick r:id="rId4">
                  <a:extLst>
                    <a:ext uri="{A12FA001-AC4F-418D-AE19-62706E023703}">
                      <ahyp:hlinkClr xmlns:ahyp="http://schemas.microsoft.com/office/drawing/2018/hyperlinkcolor" val="tx"/>
                    </a:ext>
                  </a:extLst>
                </a:hlinkClick>
              </a:rPr>
              <a:t>https://www.thelancet.com/journals/lanhiv/article/PIIS2352-3018(20)30333-7/fulltext#%20</a:t>
            </a:r>
            <a:endParaRPr kumimoji="0" lang="en-US" sz="1200" b="0" i="0" u="none" strike="noStrike" kern="1200" cap="none" spc="0" normalizeH="0" baseline="0" noProof="0">
              <a:ln>
                <a:noFill/>
              </a:ln>
              <a:solidFill>
                <a:schemeClr val="bg1"/>
              </a:solidFill>
              <a:effectLst/>
              <a:uLnTx/>
              <a:uFillTx/>
              <a:latin typeface="Corbel" panose="020B0503020204020204" pitchFamily="34" charset="0"/>
            </a:endParaRPr>
          </a:p>
        </p:txBody>
      </p:sp>
    </p:spTree>
    <p:extLst>
      <p:ext uri="{BB962C8B-B14F-4D97-AF65-F5344CB8AC3E}">
        <p14:creationId xmlns:p14="http://schemas.microsoft.com/office/powerpoint/2010/main" val="38044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F01ABA-DB02-C79C-B8A3-EACA0A18F345}"/>
              </a:ext>
            </a:extLst>
          </p:cNvPr>
          <p:cNvSpPr>
            <a:spLocks noGrp="1"/>
          </p:cNvSpPr>
          <p:nvPr>
            <p:ph type="title"/>
          </p:nvPr>
        </p:nvSpPr>
        <p:spPr>
          <a:xfrm>
            <a:off x="738188" y="1102324"/>
            <a:ext cx="10556140" cy="643174"/>
          </a:xfrm>
        </p:spPr>
        <p:txBody>
          <a:bodyPr/>
          <a:lstStyle/>
          <a:p>
            <a:r>
              <a:rPr lang="en-US"/>
              <a:t>Terminology for Community Communications</a:t>
            </a:r>
          </a:p>
        </p:txBody>
      </p:sp>
      <p:sp>
        <p:nvSpPr>
          <p:cNvPr id="4" name="Slide Number Placeholder 3">
            <a:extLst>
              <a:ext uri="{FF2B5EF4-FFF2-40B4-BE49-F238E27FC236}">
                <a16:creationId xmlns:a16="http://schemas.microsoft.com/office/drawing/2014/main" id="{2C50CE61-44D9-8D9B-2BC7-A6D6C6F83CF3}"/>
              </a:ext>
            </a:extLst>
          </p:cNvPr>
          <p:cNvSpPr>
            <a:spLocks noGrp="1"/>
          </p:cNvSpPr>
          <p:nvPr>
            <p:ph type="sldNum" sz="quarter" idx="12"/>
          </p:nvPr>
        </p:nvSpPr>
        <p:spPr/>
        <p:txBody>
          <a:bodyPr/>
          <a:lstStyle/>
          <a:p>
            <a:fld id="{DB15D044-B35F-4A77-B573-9EB4C86BF88C}" type="slidenum">
              <a:rPr lang="en-US" smtClean="0"/>
              <a:pPr/>
              <a:t>157</a:t>
            </a:fld>
            <a:endParaRPr lang="en-US"/>
          </a:p>
        </p:txBody>
      </p:sp>
      <p:graphicFrame>
        <p:nvGraphicFramePr>
          <p:cNvPr id="5" name="Table 4">
            <a:extLst>
              <a:ext uri="{FF2B5EF4-FFF2-40B4-BE49-F238E27FC236}">
                <a16:creationId xmlns:a16="http://schemas.microsoft.com/office/drawing/2014/main" id="{77188564-E3C9-2FA9-6676-406138855ACE}"/>
              </a:ext>
            </a:extLst>
          </p:cNvPr>
          <p:cNvGraphicFramePr>
            <a:graphicFrameLocks noGrp="1"/>
          </p:cNvGraphicFramePr>
          <p:nvPr>
            <p:extLst>
              <p:ext uri="{D42A27DB-BD31-4B8C-83A1-F6EECF244321}">
                <p14:modId xmlns:p14="http://schemas.microsoft.com/office/powerpoint/2010/main" val="1714724660"/>
              </p:ext>
            </p:extLst>
          </p:nvPr>
        </p:nvGraphicFramePr>
        <p:xfrm>
          <a:off x="738187" y="1879597"/>
          <a:ext cx="11045318" cy="4165623"/>
        </p:xfrm>
        <a:graphic>
          <a:graphicData uri="http://schemas.openxmlformats.org/drawingml/2006/table">
            <a:tbl>
              <a:tblPr firstRow="1" bandRow="1">
                <a:tableStyleId>{BDBED569-4797-4DF1-A0F4-6AAB3CD982D8}</a:tableStyleId>
              </a:tblPr>
              <a:tblGrid>
                <a:gridCol w="2438646">
                  <a:extLst>
                    <a:ext uri="{9D8B030D-6E8A-4147-A177-3AD203B41FA5}">
                      <a16:colId xmlns:a16="http://schemas.microsoft.com/office/drawing/2014/main" val="4082361313"/>
                    </a:ext>
                  </a:extLst>
                </a:gridCol>
                <a:gridCol w="8606672">
                  <a:extLst>
                    <a:ext uri="{9D8B030D-6E8A-4147-A177-3AD203B41FA5}">
                      <a16:colId xmlns:a16="http://schemas.microsoft.com/office/drawing/2014/main" val="1995758071"/>
                    </a:ext>
                  </a:extLst>
                </a:gridCol>
              </a:tblGrid>
              <a:tr h="462303">
                <a:tc>
                  <a:txBody>
                    <a:bodyPr/>
                    <a:lstStyle>
                      <a:lvl1pPr marL="0" algn="l" defTabSz="914400" rtl="0" eaLnBrk="1" latinLnBrk="0" hangingPunct="1">
                        <a:defRPr sz="1800" b="1" kern="1200">
                          <a:solidFill>
                            <a:schemeClr val="tx1"/>
                          </a:solidFill>
                          <a:latin typeface="Garamond" panose="02020404030301010803"/>
                        </a:defRPr>
                      </a:lvl1pPr>
                      <a:lvl2pPr marL="457200" algn="l" defTabSz="914400" rtl="0" eaLnBrk="1" latinLnBrk="0" hangingPunct="1">
                        <a:defRPr sz="1800" b="1" kern="1200">
                          <a:solidFill>
                            <a:schemeClr val="tx1"/>
                          </a:solidFill>
                          <a:latin typeface="Garamond" panose="02020404030301010803"/>
                        </a:defRPr>
                      </a:lvl2pPr>
                      <a:lvl3pPr marL="914400" algn="l" defTabSz="914400" rtl="0" eaLnBrk="1" latinLnBrk="0" hangingPunct="1">
                        <a:defRPr sz="1800" b="1" kern="1200">
                          <a:solidFill>
                            <a:schemeClr val="tx1"/>
                          </a:solidFill>
                          <a:latin typeface="Garamond" panose="02020404030301010803"/>
                        </a:defRPr>
                      </a:lvl3pPr>
                      <a:lvl4pPr marL="1371600" algn="l" defTabSz="914400" rtl="0" eaLnBrk="1" latinLnBrk="0" hangingPunct="1">
                        <a:defRPr sz="1800" b="1" kern="1200">
                          <a:solidFill>
                            <a:schemeClr val="tx1"/>
                          </a:solidFill>
                          <a:latin typeface="Garamond" panose="02020404030301010803"/>
                        </a:defRPr>
                      </a:lvl4pPr>
                      <a:lvl5pPr marL="1828800" algn="l" defTabSz="914400" rtl="0" eaLnBrk="1" latinLnBrk="0" hangingPunct="1">
                        <a:defRPr sz="1800" b="1" kern="1200">
                          <a:solidFill>
                            <a:schemeClr val="tx1"/>
                          </a:solidFill>
                          <a:latin typeface="Garamond" panose="02020404030301010803"/>
                        </a:defRPr>
                      </a:lvl5pPr>
                      <a:lvl6pPr marL="2286000" algn="l" defTabSz="914400" rtl="0" eaLnBrk="1" latinLnBrk="0" hangingPunct="1">
                        <a:defRPr sz="1800" b="1" kern="1200">
                          <a:solidFill>
                            <a:schemeClr val="tx1"/>
                          </a:solidFill>
                          <a:latin typeface="Garamond" panose="02020404030301010803"/>
                        </a:defRPr>
                      </a:lvl6pPr>
                      <a:lvl7pPr marL="2743200" algn="l" defTabSz="914400" rtl="0" eaLnBrk="1" latinLnBrk="0" hangingPunct="1">
                        <a:defRPr sz="1800" b="1" kern="1200">
                          <a:solidFill>
                            <a:schemeClr val="tx1"/>
                          </a:solidFill>
                          <a:latin typeface="Garamond" panose="02020404030301010803"/>
                        </a:defRPr>
                      </a:lvl7pPr>
                      <a:lvl8pPr marL="3200400" algn="l" defTabSz="914400" rtl="0" eaLnBrk="1" latinLnBrk="0" hangingPunct="1">
                        <a:defRPr sz="1800" b="1" kern="1200">
                          <a:solidFill>
                            <a:schemeClr val="tx1"/>
                          </a:solidFill>
                          <a:latin typeface="Garamond" panose="02020404030301010803"/>
                        </a:defRPr>
                      </a:lvl8pPr>
                      <a:lvl9pPr marL="3657600" algn="l" defTabSz="914400" rtl="0" eaLnBrk="1" latinLnBrk="0" hangingPunct="1">
                        <a:defRPr sz="1800" b="1" kern="1200">
                          <a:solidFill>
                            <a:schemeClr val="tx1"/>
                          </a:solidFill>
                          <a:latin typeface="Garamond" panose="02020404030301010803"/>
                        </a:defRPr>
                      </a:lvl9pPr>
                    </a:lstStyle>
                    <a:p>
                      <a:r>
                        <a:rPr lang="en-US" sz="1600" spc="300">
                          <a:solidFill>
                            <a:schemeClr val="tx2"/>
                          </a:solidFill>
                          <a:latin typeface="Corbel" panose="020B0503020204020204" pitchFamily="34" charset="0"/>
                        </a:rPr>
                        <a:t>SCIENTIFIC TERM</a:t>
                      </a:r>
                      <a:endParaRPr lang="en-US" sz="1600" b="1" spc="300">
                        <a:solidFill>
                          <a:schemeClr val="tx2"/>
                        </a:solidFill>
                        <a:latin typeface="Corbel"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952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Garamond" panose="02020404030301010803"/>
                        </a:defRPr>
                      </a:lvl1pPr>
                      <a:lvl2pPr marL="457200" algn="l" defTabSz="914400" rtl="0" eaLnBrk="1" latinLnBrk="0" hangingPunct="1">
                        <a:defRPr sz="1800" b="1" kern="1200">
                          <a:solidFill>
                            <a:schemeClr val="tx1"/>
                          </a:solidFill>
                          <a:latin typeface="Garamond" panose="02020404030301010803"/>
                        </a:defRPr>
                      </a:lvl2pPr>
                      <a:lvl3pPr marL="914400" algn="l" defTabSz="914400" rtl="0" eaLnBrk="1" latinLnBrk="0" hangingPunct="1">
                        <a:defRPr sz="1800" b="1" kern="1200">
                          <a:solidFill>
                            <a:schemeClr val="tx1"/>
                          </a:solidFill>
                          <a:latin typeface="Garamond" panose="02020404030301010803"/>
                        </a:defRPr>
                      </a:lvl3pPr>
                      <a:lvl4pPr marL="1371600" algn="l" defTabSz="914400" rtl="0" eaLnBrk="1" latinLnBrk="0" hangingPunct="1">
                        <a:defRPr sz="1800" b="1" kern="1200">
                          <a:solidFill>
                            <a:schemeClr val="tx1"/>
                          </a:solidFill>
                          <a:latin typeface="Garamond" panose="02020404030301010803"/>
                        </a:defRPr>
                      </a:lvl4pPr>
                      <a:lvl5pPr marL="1828800" algn="l" defTabSz="914400" rtl="0" eaLnBrk="1" latinLnBrk="0" hangingPunct="1">
                        <a:defRPr sz="1800" b="1" kern="1200">
                          <a:solidFill>
                            <a:schemeClr val="tx1"/>
                          </a:solidFill>
                          <a:latin typeface="Garamond" panose="02020404030301010803"/>
                        </a:defRPr>
                      </a:lvl5pPr>
                      <a:lvl6pPr marL="2286000" algn="l" defTabSz="914400" rtl="0" eaLnBrk="1" latinLnBrk="0" hangingPunct="1">
                        <a:defRPr sz="1800" b="1" kern="1200">
                          <a:solidFill>
                            <a:schemeClr val="tx1"/>
                          </a:solidFill>
                          <a:latin typeface="Garamond" panose="02020404030301010803"/>
                        </a:defRPr>
                      </a:lvl6pPr>
                      <a:lvl7pPr marL="2743200" algn="l" defTabSz="914400" rtl="0" eaLnBrk="1" latinLnBrk="0" hangingPunct="1">
                        <a:defRPr sz="1800" b="1" kern="1200">
                          <a:solidFill>
                            <a:schemeClr val="tx1"/>
                          </a:solidFill>
                          <a:latin typeface="Garamond" panose="02020404030301010803"/>
                        </a:defRPr>
                      </a:lvl7pPr>
                      <a:lvl8pPr marL="3200400" algn="l" defTabSz="914400" rtl="0" eaLnBrk="1" latinLnBrk="0" hangingPunct="1">
                        <a:defRPr sz="1800" b="1" kern="1200">
                          <a:solidFill>
                            <a:schemeClr val="tx1"/>
                          </a:solidFill>
                          <a:latin typeface="Garamond" panose="02020404030301010803"/>
                        </a:defRPr>
                      </a:lvl8pPr>
                      <a:lvl9pPr marL="3657600" algn="l" defTabSz="914400" rtl="0" eaLnBrk="1" latinLnBrk="0" hangingPunct="1">
                        <a:defRPr sz="1800" b="1" kern="1200">
                          <a:solidFill>
                            <a:schemeClr val="tx1"/>
                          </a:solidFill>
                          <a:latin typeface="Garamond" panose="02020404030301010803"/>
                        </a:defRPr>
                      </a:lvl9pPr>
                    </a:lstStyle>
                    <a:p>
                      <a:r>
                        <a:rPr lang="en-US" sz="1600" spc="300">
                          <a:solidFill>
                            <a:schemeClr val="tx2"/>
                          </a:solidFill>
                          <a:latin typeface="Corbel" panose="020B0503020204020204" pitchFamily="34" charset="0"/>
                        </a:rPr>
                        <a:t>LAY AUDIENCE TERM – SOME SUGGESTIONS</a:t>
                      </a:r>
                      <a:endParaRPr lang="en-US" sz="1600" b="1" spc="300">
                        <a:solidFill>
                          <a:schemeClr val="tx2"/>
                        </a:solidFill>
                        <a:latin typeface="Corbel" panose="020B0503020204020204" pitchFamily="34" charset="0"/>
                        <a:cs typeface="Calibri" panose="020F0502020204030204" pitchFamily="34" charset="0"/>
                      </a:endParaRPr>
                    </a:p>
                  </a:txBody>
                  <a:tcPr anchor="ctr">
                    <a:lnL w="952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7947929"/>
                  </a:ext>
                </a:extLst>
              </a:tr>
              <a:tr h="740664">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Surveillance data</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Public health data</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952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0822848"/>
                  </a:ext>
                </a:extLst>
              </a:tr>
              <a:tr h="740664">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Molecular cluster</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Group of similar virus strains, </a:t>
                      </a:r>
                      <a:r>
                        <a:rPr kumimoji="0" lang="en-US" sz="1800" b="0" i="0" u="none" strike="noStrike" kern="1200" cap="none" spc="0" normalizeH="0" baseline="0" noProof="0">
                          <a:ln>
                            <a:noFill/>
                          </a:ln>
                          <a:effectLst/>
                          <a:uLnTx/>
                          <a:uFillTx/>
                          <a:latin typeface="Corbel" panose="020B0503020204020204" pitchFamily="34" charset="0"/>
                          <a:ea typeface="+mn-ea"/>
                          <a:cs typeface="+mn-cs"/>
                        </a:rPr>
                        <a:t>Transmission network/ S</a:t>
                      </a:r>
                      <a:r>
                        <a:rPr lang="en-US" sz="1800">
                          <a:latin typeface="Corbel" panose="020B0503020204020204" pitchFamily="34" charset="0"/>
                        </a:rPr>
                        <a:t>hared/Growing network</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952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766113"/>
                  </a:ext>
                </a:extLst>
              </a:tr>
              <a:tr h="740664">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Molecular analysis</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Laboratory analysis, analysis of sequence data reported to health departments</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952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9320516"/>
                  </a:ext>
                </a:extLst>
              </a:tr>
              <a:tr h="740664">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Time-space cluster</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Increase in diagnoses</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952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67442"/>
                  </a:ext>
                </a:extLst>
              </a:tr>
              <a:tr h="740664">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Investigation</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aramond" panose="02020404030301010803"/>
                        </a:defRPr>
                      </a:lvl1pPr>
                      <a:lvl2pPr marL="457200" algn="l" defTabSz="914400" rtl="0" eaLnBrk="1" latinLnBrk="0" hangingPunct="1">
                        <a:defRPr sz="1800" kern="1200">
                          <a:solidFill>
                            <a:schemeClr val="tx1"/>
                          </a:solidFill>
                          <a:latin typeface="Garamond" panose="02020404030301010803"/>
                        </a:defRPr>
                      </a:lvl2pPr>
                      <a:lvl3pPr marL="914400" algn="l" defTabSz="914400" rtl="0" eaLnBrk="1" latinLnBrk="0" hangingPunct="1">
                        <a:defRPr sz="1800" kern="1200">
                          <a:solidFill>
                            <a:schemeClr val="tx1"/>
                          </a:solidFill>
                          <a:latin typeface="Garamond" panose="02020404030301010803"/>
                        </a:defRPr>
                      </a:lvl3pPr>
                      <a:lvl4pPr marL="1371600" algn="l" defTabSz="914400" rtl="0" eaLnBrk="1" latinLnBrk="0" hangingPunct="1">
                        <a:defRPr sz="1800" kern="1200">
                          <a:solidFill>
                            <a:schemeClr val="tx1"/>
                          </a:solidFill>
                          <a:latin typeface="Garamond" panose="02020404030301010803"/>
                        </a:defRPr>
                      </a:lvl4pPr>
                      <a:lvl5pPr marL="1828800" algn="l" defTabSz="914400" rtl="0" eaLnBrk="1" latinLnBrk="0" hangingPunct="1">
                        <a:defRPr sz="1800" kern="1200">
                          <a:solidFill>
                            <a:schemeClr val="tx1"/>
                          </a:solidFill>
                          <a:latin typeface="Garamond" panose="02020404030301010803"/>
                        </a:defRPr>
                      </a:lvl5pPr>
                      <a:lvl6pPr marL="2286000" algn="l" defTabSz="914400" rtl="0" eaLnBrk="1" latinLnBrk="0" hangingPunct="1">
                        <a:defRPr sz="1800" kern="1200">
                          <a:solidFill>
                            <a:schemeClr val="tx1"/>
                          </a:solidFill>
                          <a:latin typeface="Garamond" panose="02020404030301010803"/>
                        </a:defRPr>
                      </a:lvl6pPr>
                      <a:lvl7pPr marL="2743200" algn="l" defTabSz="914400" rtl="0" eaLnBrk="1" latinLnBrk="0" hangingPunct="1">
                        <a:defRPr sz="1800" kern="1200">
                          <a:solidFill>
                            <a:schemeClr val="tx1"/>
                          </a:solidFill>
                          <a:latin typeface="Garamond" panose="02020404030301010803"/>
                        </a:defRPr>
                      </a:lvl7pPr>
                      <a:lvl8pPr marL="3200400" algn="l" defTabSz="914400" rtl="0" eaLnBrk="1" latinLnBrk="0" hangingPunct="1">
                        <a:defRPr sz="1800" kern="1200">
                          <a:solidFill>
                            <a:schemeClr val="tx1"/>
                          </a:solidFill>
                          <a:latin typeface="Garamond" panose="02020404030301010803"/>
                        </a:defRPr>
                      </a:lvl8pPr>
                      <a:lvl9pPr marL="3657600" algn="l" defTabSz="914400" rtl="0" eaLnBrk="1" latinLnBrk="0" hangingPunct="1">
                        <a:defRPr sz="1800" kern="1200">
                          <a:solidFill>
                            <a:schemeClr val="tx1"/>
                          </a:solidFill>
                          <a:latin typeface="Garamond" panose="02020404030301010803"/>
                        </a:defRPr>
                      </a:lvl9pPr>
                    </a:lstStyle>
                    <a:p>
                      <a:r>
                        <a:rPr lang="en-US" sz="1800">
                          <a:latin typeface="Corbel" panose="020B0503020204020204" pitchFamily="34" charset="0"/>
                        </a:rPr>
                        <a:t>Public health response, follow-up, Effort to understand why transmission is occurring</a:t>
                      </a:r>
                      <a:endParaRPr lang="en-US" sz="1800">
                        <a:solidFill>
                          <a:schemeClr val="accent4">
                            <a:lumMod val="75000"/>
                          </a:schemeClr>
                        </a:solidFill>
                        <a:latin typeface="Corbel" panose="020B0503020204020204" pitchFamily="34" charset="0"/>
                        <a:cs typeface="Calibri" panose="020F0502020204030204" pitchFamily="34" charset="0"/>
                      </a:endParaRPr>
                    </a:p>
                  </a:txBody>
                  <a:tcPr anchor="ctr">
                    <a:lnL w="952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816404"/>
                  </a:ext>
                </a:extLst>
              </a:tr>
            </a:tbl>
          </a:graphicData>
        </a:graphic>
      </p:graphicFrame>
    </p:spTree>
    <p:extLst>
      <p:ext uri="{BB962C8B-B14F-4D97-AF65-F5344CB8AC3E}">
        <p14:creationId xmlns:p14="http://schemas.microsoft.com/office/powerpoint/2010/main" val="4826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E5FADB-D8FE-3AB0-8638-48E5645130D5}"/>
              </a:ext>
            </a:extLst>
          </p:cNvPr>
          <p:cNvSpPr>
            <a:spLocks noGrp="1"/>
          </p:cNvSpPr>
          <p:nvPr>
            <p:ph type="body" sz="half" idx="2"/>
          </p:nvPr>
        </p:nvSpPr>
        <p:spPr>
          <a:xfrm>
            <a:off x="5034895" y="1278787"/>
            <a:ext cx="6710902" cy="3433160"/>
          </a:xfrm>
        </p:spPr>
        <p:txBody>
          <a:bodyPr vert="horz" lIns="0" tIns="45720" rIns="91440" bIns="45720" rtlCol="0" anchor="t">
            <a:noAutofit/>
          </a:bodyPr>
          <a:lstStyle/>
          <a:p>
            <a:r>
              <a:rPr lang="en-US" sz="1600" b="1" spc="300"/>
              <a:t>WEB RESOURCES</a:t>
            </a:r>
          </a:p>
          <a:p>
            <a:r>
              <a:rPr lang="en-US">
                <a:hlinkClick r:id="rId3"/>
              </a:rPr>
              <a:t>Talking Points: The Resource Guide for Facilitating Stigma Conversations </a:t>
            </a:r>
            <a:r>
              <a:rPr lang="en-US"/>
              <a:t>(NASTAD)</a:t>
            </a:r>
          </a:p>
          <a:p>
            <a:r>
              <a:rPr lang="en-US">
                <a:hlinkClick r:id="rId4"/>
              </a:rPr>
              <a:t>HIV Stigma and Discrimination </a:t>
            </a:r>
            <a:r>
              <a:rPr lang="en-US"/>
              <a:t>(Avert)</a:t>
            </a:r>
          </a:p>
          <a:p>
            <a:r>
              <a:rPr lang="en-US">
                <a:latin typeface="Corbel"/>
                <a:cs typeface="Arial"/>
                <a:hlinkClick r:id="rId5"/>
              </a:rPr>
              <a:t>HIV Communication: Using Preferred Language to Reduce Stigma </a:t>
            </a:r>
            <a:r>
              <a:rPr lang="en-US">
                <a:latin typeface="Corbel"/>
                <a:cs typeface="Arial"/>
              </a:rPr>
              <a:t>(Sero Project- updated in 2022)</a:t>
            </a:r>
          </a:p>
          <a:p>
            <a:r>
              <a:rPr lang="en-US">
                <a:latin typeface="Corbel"/>
                <a:cs typeface="Arial"/>
                <a:hlinkClick r:id="rId6"/>
              </a:rPr>
              <a:t>HIV Language Guide </a:t>
            </a:r>
            <a:r>
              <a:rPr lang="en-US">
                <a:latin typeface="Corbel"/>
                <a:cs typeface="Arial"/>
              </a:rPr>
              <a:t>(2020, NIAID)</a:t>
            </a:r>
          </a:p>
          <a:p>
            <a:endParaRPr lang="en-US">
              <a:latin typeface="Corbel"/>
              <a:cs typeface="Arial"/>
            </a:endParaRPr>
          </a:p>
          <a:p>
            <a:r>
              <a:rPr lang="en-US" sz="1600" b="1" spc="300"/>
              <a:t>TRAININGS</a:t>
            </a:r>
            <a:endParaRPr lang="en-US" b="1" spc="300"/>
          </a:p>
          <a:p>
            <a:r>
              <a:rPr lang="en-US">
                <a:hlinkClick r:id="rId7"/>
              </a:rPr>
              <a:t>Undoing Racism </a:t>
            </a:r>
            <a:r>
              <a:rPr lang="en-US"/>
              <a:t>(The People’s Institute for Survival and Beyond) </a:t>
            </a:r>
          </a:p>
          <a:p>
            <a:r>
              <a:rPr lang="en-US">
                <a:hlinkClick r:id="rId8"/>
              </a:rPr>
              <a:t>Deconstructing Homophobia and Transphobia </a:t>
            </a:r>
            <a:r>
              <a:rPr lang="en-US"/>
              <a:t>(California PTC)</a:t>
            </a:r>
          </a:p>
        </p:txBody>
      </p:sp>
      <p:sp>
        <p:nvSpPr>
          <p:cNvPr id="3" name="Title 2">
            <a:extLst>
              <a:ext uri="{FF2B5EF4-FFF2-40B4-BE49-F238E27FC236}">
                <a16:creationId xmlns:a16="http://schemas.microsoft.com/office/drawing/2014/main" id="{E62FCC7D-3256-7173-83BD-37F2F8B45658}"/>
              </a:ext>
            </a:extLst>
          </p:cNvPr>
          <p:cNvSpPr>
            <a:spLocks noGrp="1"/>
          </p:cNvSpPr>
          <p:nvPr>
            <p:ph type="title"/>
          </p:nvPr>
        </p:nvSpPr>
        <p:spPr>
          <a:xfrm>
            <a:off x="738188" y="1278787"/>
            <a:ext cx="3356734" cy="1386389"/>
          </a:xfrm>
        </p:spPr>
        <p:txBody>
          <a:bodyPr/>
          <a:lstStyle/>
          <a:p>
            <a:r>
              <a:rPr lang="en-US"/>
              <a:t>Additional Resources on Stigma</a:t>
            </a:r>
          </a:p>
        </p:txBody>
      </p:sp>
      <p:sp>
        <p:nvSpPr>
          <p:cNvPr id="4" name="Slide Number Placeholder 3">
            <a:extLst>
              <a:ext uri="{FF2B5EF4-FFF2-40B4-BE49-F238E27FC236}">
                <a16:creationId xmlns:a16="http://schemas.microsoft.com/office/drawing/2014/main" id="{28675CE9-784E-671E-2FCC-E59C7D96470F}"/>
              </a:ext>
            </a:extLst>
          </p:cNvPr>
          <p:cNvSpPr>
            <a:spLocks noGrp="1"/>
          </p:cNvSpPr>
          <p:nvPr>
            <p:ph type="sldNum" sz="quarter" idx="12"/>
          </p:nvPr>
        </p:nvSpPr>
        <p:spPr/>
        <p:txBody>
          <a:bodyPr/>
          <a:lstStyle/>
          <a:p>
            <a:fld id="{DB15D044-B35F-4A77-B573-9EB4C86BF88C}" type="slidenum">
              <a:rPr lang="en-US" smtClean="0"/>
              <a:pPr/>
              <a:t>158</a:t>
            </a:fld>
            <a:endParaRPr lang="en-US"/>
          </a:p>
        </p:txBody>
      </p:sp>
    </p:spTree>
    <p:extLst>
      <p:ext uri="{BB962C8B-B14F-4D97-AF65-F5344CB8AC3E}">
        <p14:creationId xmlns:p14="http://schemas.microsoft.com/office/powerpoint/2010/main" val="30166859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2FA97A-EAD4-3015-6C56-961BFE67FC7B}"/>
              </a:ext>
            </a:extLst>
          </p:cNvPr>
          <p:cNvSpPr/>
          <p:nvPr/>
        </p:nvSpPr>
        <p:spPr>
          <a:xfrm>
            <a:off x="8597245" y="0"/>
            <a:ext cx="3594755" cy="6858000"/>
          </a:xfrm>
          <a:prstGeom prst="rect">
            <a:avLst/>
          </a:prstGeom>
          <a:gradFill>
            <a:gsLst>
              <a:gs pos="0">
                <a:schemeClr val="tx2"/>
              </a:gs>
              <a:gs pos="10000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E308C08-EA16-8A3D-379D-E7C57A0D5CE0}"/>
              </a:ext>
            </a:extLst>
          </p:cNvPr>
          <p:cNvSpPr/>
          <p:nvPr/>
        </p:nvSpPr>
        <p:spPr>
          <a:xfrm>
            <a:off x="10424184" y="-550276"/>
            <a:ext cx="2524369" cy="2524369"/>
          </a:xfrm>
          <a:prstGeom prst="ellipse">
            <a:avLst/>
          </a:prstGeom>
          <a:gradFill>
            <a:gsLst>
              <a:gs pos="100000">
                <a:schemeClr val="tx2"/>
              </a:gs>
              <a:gs pos="0">
                <a:schemeClr val="accent2">
                  <a:alpha val="84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0ACC0BF-5613-7089-FDAD-8B2BD860EF38}"/>
              </a:ext>
            </a:extLst>
          </p:cNvPr>
          <p:cNvSpPr>
            <a:spLocks noGrp="1"/>
          </p:cNvSpPr>
          <p:nvPr>
            <p:ph type="body" sz="half" idx="2"/>
          </p:nvPr>
        </p:nvSpPr>
        <p:spPr>
          <a:xfrm>
            <a:off x="696011" y="2562299"/>
            <a:ext cx="6468359" cy="3433160"/>
          </a:xfrm>
        </p:spPr>
        <p:txBody>
          <a:bodyPr/>
          <a:lstStyle/>
          <a:p>
            <a:pPr>
              <a:lnSpc>
                <a:spcPct val="100000"/>
              </a:lnSpc>
            </a:pPr>
            <a:r>
              <a:rPr lang="en-US"/>
              <a:t>[insert name, title, bio, etc.]</a:t>
            </a:r>
          </a:p>
        </p:txBody>
      </p:sp>
      <p:sp>
        <p:nvSpPr>
          <p:cNvPr id="3" name="Title 2">
            <a:extLst>
              <a:ext uri="{FF2B5EF4-FFF2-40B4-BE49-F238E27FC236}">
                <a16:creationId xmlns:a16="http://schemas.microsoft.com/office/drawing/2014/main" id="{6EC9778F-B859-D5CC-1BEF-A876274F6EDF}"/>
              </a:ext>
            </a:extLst>
          </p:cNvPr>
          <p:cNvSpPr>
            <a:spLocks noGrp="1"/>
          </p:cNvSpPr>
          <p:nvPr>
            <p:ph type="title"/>
          </p:nvPr>
        </p:nvSpPr>
        <p:spPr>
          <a:xfrm>
            <a:off x="696010" y="1278021"/>
            <a:ext cx="6147849" cy="985852"/>
          </a:xfrm>
        </p:spPr>
        <p:txBody>
          <a:bodyPr/>
          <a:lstStyle/>
          <a:p>
            <a:r>
              <a:rPr lang="en-US"/>
              <a:t>Placeholder: </a:t>
            </a:r>
            <a:br>
              <a:rPr lang="en-US"/>
            </a:br>
            <a:r>
              <a:rPr lang="en-US"/>
              <a:t>Community Speaker</a:t>
            </a:r>
          </a:p>
        </p:txBody>
      </p:sp>
      <p:sp>
        <p:nvSpPr>
          <p:cNvPr id="4" name="Slide Number Placeholder 3">
            <a:extLst>
              <a:ext uri="{FF2B5EF4-FFF2-40B4-BE49-F238E27FC236}">
                <a16:creationId xmlns:a16="http://schemas.microsoft.com/office/drawing/2014/main" id="{E0C4FF8E-C7DB-9428-5C1E-51D85B517383}"/>
              </a:ext>
            </a:extLst>
          </p:cNvPr>
          <p:cNvSpPr>
            <a:spLocks noGrp="1"/>
          </p:cNvSpPr>
          <p:nvPr>
            <p:ph type="sldNum" sz="quarter" idx="12"/>
          </p:nvPr>
        </p:nvSpPr>
        <p:spPr/>
        <p:txBody>
          <a:bodyPr/>
          <a:lstStyle/>
          <a:p>
            <a:fld id="{DB15D044-B35F-4A77-B573-9EB4C86BF88C}" type="slidenum">
              <a:rPr lang="en-US" smtClean="0"/>
              <a:pPr/>
              <a:t>159</a:t>
            </a:fld>
            <a:endParaRPr lang="en-US"/>
          </a:p>
        </p:txBody>
      </p:sp>
      <p:pic>
        <p:nvPicPr>
          <p:cNvPr id="10" name="Picture 9" descr="A person smiling at the camera&#10;&#10;Description automatically generated">
            <a:extLst>
              <a:ext uri="{FF2B5EF4-FFF2-40B4-BE49-F238E27FC236}">
                <a16:creationId xmlns:a16="http://schemas.microsoft.com/office/drawing/2014/main" id="{86A1FC17-B44B-2237-FED3-C96E079E8D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95" r="4293"/>
          <a:stretch/>
        </p:blipFill>
        <p:spPr>
          <a:xfrm>
            <a:off x="7307054" y="968766"/>
            <a:ext cx="3704734" cy="4152900"/>
          </a:xfrm>
          <a:prstGeom prst="rect">
            <a:avLst/>
          </a:prstGeom>
        </p:spPr>
      </p:pic>
      <p:sp>
        <p:nvSpPr>
          <p:cNvPr id="8" name="Oval 7">
            <a:extLst>
              <a:ext uri="{FF2B5EF4-FFF2-40B4-BE49-F238E27FC236}">
                <a16:creationId xmlns:a16="http://schemas.microsoft.com/office/drawing/2014/main" id="{96D93A0C-2682-28EF-D3B2-07928D7153F1}"/>
              </a:ext>
            </a:extLst>
          </p:cNvPr>
          <p:cNvSpPr/>
          <p:nvPr/>
        </p:nvSpPr>
        <p:spPr>
          <a:xfrm>
            <a:off x="10174099" y="748243"/>
            <a:ext cx="441045" cy="44104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066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247A2-6BE5-0731-76B1-ABBA38549A32}"/>
              </a:ext>
            </a:extLst>
          </p:cNvPr>
          <p:cNvSpPr>
            <a:spLocks noGrp="1"/>
          </p:cNvSpPr>
          <p:nvPr>
            <p:ph type="body" sz="half" idx="2"/>
          </p:nvPr>
        </p:nvSpPr>
        <p:spPr>
          <a:xfrm>
            <a:off x="738188" y="2497959"/>
            <a:ext cx="1657879" cy="1128532"/>
          </a:xfrm>
        </p:spPr>
        <p:txBody>
          <a:bodyPr/>
          <a:lstStyle/>
          <a:p>
            <a:pPr>
              <a:spcBef>
                <a:spcPts val="0"/>
              </a:spcBef>
            </a:pPr>
            <a:r>
              <a:rPr lang="en-US"/>
              <a:t>1. </a:t>
            </a:r>
          </a:p>
          <a:p>
            <a:pPr>
              <a:spcBef>
                <a:spcPts val="0"/>
              </a:spcBef>
            </a:pPr>
            <a:r>
              <a:rPr lang="en-US"/>
              <a:t>Data Collected &amp; Analyzed</a:t>
            </a:r>
          </a:p>
        </p:txBody>
      </p:sp>
      <p:sp>
        <p:nvSpPr>
          <p:cNvPr id="3" name="Title 2">
            <a:extLst>
              <a:ext uri="{FF2B5EF4-FFF2-40B4-BE49-F238E27FC236}">
                <a16:creationId xmlns:a16="http://schemas.microsoft.com/office/drawing/2014/main" id="{59EBF502-B21E-0633-F0C4-5FBA9E9FD76B}"/>
              </a:ext>
            </a:extLst>
          </p:cNvPr>
          <p:cNvSpPr>
            <a:spLocks noGrp="1"/>
          </p:cNvSpPr>
          <p:nvPr>
            <p:ph type="title"/>
          </p:nvPr>
        </p:nvSpPr>
        <p:spPr>
          <a:xfrm>
            <a:off x="738188" y="1374738"/>
            <a:ext cx="10556140" cy="643174"/>
          </a:xfrm>
        </p:spPr>
        <p:txBody>
          <a:bodyPr/>
          <a:lstStyle/>
          <a:p>
            <a:r>
              <a:rPr lang="en-US"/>
              <a:t>Surveillance = Information for Action</a:t>
            </a:r>
          </a:p>
        </p:txBody>
      </p:sp>
      <p:sp>
        <p:nvSpPr>
          <p:cNvPr id="4" name="Slide Number Placeholder 3">
            <a:extLst>
              <a:ext uri="{FF2B5EF4-FFF2-40B4-BE49-F238E27FC236}">
                <a16:creationId xmlns:a16="http://schemas.microsoft.com/office/drawing/2014/main" id="{E270C091-7781-509F-F4F6-83CE76257D99}"/>
              </a:ext>
            </a:extLst>
          </p:cNvPr>
          <p:cNvSpPr>
            <a:spLocks noGrp="1"/>
          </p:cNvSpPr>
          <p:nvPr>
            <p:ph type="sldNum" sz="quarter" idx="12"/>
          </p:nvPr>
        </p:nvSpPr>
        <p:spPr/>
        <p:txBody>
          <a:bodyPr/>
          <a:lstStyle/>
          <a:p>
            <a:fld id="{DB15D044-B35F-4A77-B573-9EB4C86BF88C}" type="slidenum">
              <a:rPr lang="en-US" smtClean="0"/>
              <a:pPr/>
              <a:t>16</a:t>
            </a:fld>
            <a:endParaRPr lang="en-US"/>
          </a:p>
        </p:txBody>
      </p:sp>
      <p:sp>
        <p:nvSpPr>
          <p:cNvPr id="5" name="Text Placeholder 1">
            <a:extLst>
              <a:ext uri="{FF2B5EF4-FFF2-40B4-BE49-F238E27FC236}">
                <a16:creationId xmlns:a16="http://schemas.microsoft.com/office/drawing/2014/main" id="{4676B282-8F25-8250-D7A0-84CFBAA7CE90}"/>
              </a:ext>
            </a:extLst>
          </p:cNvPr>
          <p:cNvSpPr txBox="1">
            <a:spLocks/>
          </p:cNvSpPr>
          <p:nvPr/>
        </p:nvSpPr>
        <p:spPr>
          <a:xfrm>
            <a:off x="2897808" y="2497959"/>
            <a:ext cx="1657879" cy="1128532"/>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a:t>2. </a:t>
            </a:r>
          </a:p>
          <a:p>
            <a:pPr>
              <a:spcBef>
                <a:spcPts val="0"/>
              </a:spcBef>
            </a:pPr>
            <a:r>
              <a:rPr lang="en-US"/>
              <a:t>Data</a:t>
            </a:r>
          </a:p>
          <a:p>
            <a:pPr>
              <a:spcBef>
                <a:spcPts val="0"/>
              </a:spcBef>
            </a:pPr>
            <a:r>
              <a:rPr lang="en-US"/>
              <a:t>Disseminated</a:t>
            </a:r>
          </a:p>
        </p:txBody>
      </p:sp>
      <p:sp>
        <p:nvSpPr>
          <p:cNvPr id="6" name="Text Placeholder 1">
            <a:extLst>
              <a:ext uri="{FF2B5EF4-FFF2-40B4-BE49-F238E27FC236}">
                <a16:creationId xmlns:a16="http://schemas.microsoft.com/office/drawing/2014/main" id="{ADC21B94-DD77-7A63-49B3-B4E69D76483C}"/>
              </a:ext>
            </a:extLst>
          </p:cNvPr>
          <p:cNvSpPr txBox="1">
            <a:spLocks/>
          </p:cNvSpPr>
          <p:nvPr/>
        </p:nvSpPr>
        <p:spPr>
          <a:xfrm>
            <a:off x="5038509" y="2497959"/>
            <a:ext cx="1988079" cy="1128532"/>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a:t>3. </a:t>
            </a:r>
          </a:p>
          <a:p>
            <a:pPr>
              <a:spcBef>
                <a:spcPts val="0"/>
              </a:spcBef>
            </a:pPr>
            <a:r>
              <a:rPr lang="en-US"/>
              <a:t>Public Awareness</a:t>
            </a:r>
          </a:p>
          <a:p>
            <a:pPr>
              <a:spcBef>
                <a:spcPts val="0"/>
              </a:spcBef>
            </a:pPr>
            <a:r>
              <a:rPr lang="en-US"/>
              <a:t>And Activism</a:t>
            </a:r>
          </a:p>
        </p:txBody>
      </p:sp>
      <p:sp>
        <p:nvSpPr>
          <p:cNvPr id="7" name="Text Placeholder 1">
            <a:extLst>
              <a:ext uri="{FF2B5EF4-FFF2-40B4-BE49-F238E27FC236}">
                <a16:creationId xmlns:a16="http://schemas.microsoft.com/office/drawing/2014/main" id="{3BE90338-9020-3111-DCE7-CF332B17E489}"/>
              </a:ext>
            </a:extLst>
          </p:cNvPr>
          <p:cNvSpPr txBox="1">
            <a:spLocks/>
          </p:cNvSpPr>
          <p:nvPr/>
        </p:nvSpPr>
        <p:spPr>
          <a:xfrm>
            <a:off x="7435695" y="2497959"/>
            <a:ext cx="1505478" cy="1128532"/>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a:t>4. </a:t>
            </a:r>
          </a:p>
          <a:p>
            <a:pPr>
              <a:spcBef>
                <a:spcPts val="0"/>
              </a:spcBef>
            </a:pPr>
            <a:r>
              <a:rPr lang="en-US"/>
              <a:t>Public Health</a:t>
            </a:r>
          </a:p>
          <a:p>
            <a:pPr>
              <a:spcBef>
                <a:spcPts val="0"/>
              </a:spcBef>
            </a:pPr>
            <a:r>
              <a:rPr lang="en-US"/>
              <a:t>Response</a:t>
            </a:r>
          </a:p>
        </p:txBody>
      </p:sp>
      <p:sp>
        <p:nvSpPr>
          <p:cNvPr id="8" name="Text Placeholder 1">
            <a:extLst>
              <a:ext uri="{FF2B5EF4-FFF2-40B4-BE49-F238E27FC236}">
                <a16:creationId xmlns:a16="http://schemas.microsoft.com/office/drawing/2014/main" id="{8DCD9849-3BE0-FF6A-76DB-6F4C4C54D0F0}"/>
              </a:ext>
            </a:extLst>
          </p:cNvPr>
          <p:cNvSpPr txBox="1">
            <a:spLocks/>
          </p:cNvSpPr>
          <p:nvPr/>
        </p:nvSpPr>
        <p:spPr>
          <a:xfrm>
            <a:off x="9628188" y="2497959"/>
            <a:ext cx="1945745" cy="1128532"/>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a:t>5. </a:t>
            </a:r>
          </a:p>
          <a:p>
            <a:pPr>
              <a:spcBef>
                <a:spcPts val="0"/>
              </a:spcBef>
            </a:pPr>
            <a:r>
              <a:rPr lang="en-US"/>
              <a:t>Progress towards Strategic Plan goals</a:t>
            </a:r>
          </a:p>
        </p:txBody>
      </p:sp>
      <p:pic>
        <p:nvPicPr>
          <p:cNvPr id="9" name="Picture 3" descr="NHBS-logo_Colorview">
            <a:extLst>
              <a:ext uri="{FF2B5EF4-FFF2-40B4-BE49-F238E27FC236}">
                <a16:creationId xmlns:a16="http://schemas.microsoft.com/office/drawing/2014/main" id="{73AD7459-249D-937B-7FC0-73E0F35B8DC3}"/>
              </a:ext>
            </a:extLst>
          </p:cNvPr>
          <p:cNvPicPr>
            <a:picLocks noChangeAspect="1" noChangeArrowheads="1"/>
          </p:cNvPicPr>
          <p:nvPr/>
        </p:nvPicPr>
        <p:blipFill>
          <a:blip r:embed="rId3"/>
          <a:srcRect/>
          <a:stretch>
            <a:fillRect/>
          </a:stretch>
        </p:blipFill>
        <p:spPr bwMode="auto">
          <a:xfrm>
            <a:off x="818799" y="3708447"/>
            <a:ext cx="1090613" cy="1219200"/>
          </a:xfrm>
          <a:prstGeom prst="rect">
            <a:avLst/>
          </a:prstGeom>
          <a:noFill/>
          <a:ln w="9525">
            <a:noFill/>
            <a:miter lim="800000"/>
            <a:headEnd/>
            <a:tailEnd/>
          </a:ln>
        </p:spPr>
      </p:pic>
      <p:pic>
        <p:nvPicPr>
          <p:cNvPr id="10" name="Picture 2" descr="MMWR">
            <a:hlinkClick r:id="rId4"/>
            <a:extLst>
              <a:ext uri="{FF2B5EF4-FFF2-40B4-BE49-F238E27FC236}">
                <a16:creationId xmlns:a16="http://schemas.microsoft.com/office/drawing/2014/main" id="{2ADF5493-EF08-7ADB-D524-33BDB383D2B4}"/>
              </a:ext>
            </a:extLst>
          </p:cNvPr>
          <p:cNvPicPr>
            <a:picLocks noChangeAspect="1" noChangeArrowheads="1"/>
          </p:cNvPicPr>
          <p:nvPr/>
        </p:nvPicPr>
        <p:blipFill>
          <a:blip r:embed="rId5"/>
          <a:srcRect/>
          <a:stretch>
            <a:fillRect/>
          </a:stretch>
        </p:blipFill>
        <p:spPr bwMode="auto">
          <a:xfrm>
            <a:off x="2897808" y="3943411"/>
            <a:ext cx="1571846" cy="374636"/>
          </a:xfrm>
          <a:prstGeom prst="rect">
            <a:avLst/>
          </a:prstGeom>
          <a:noFill/>
          <a:ln w="9525">
            <a:noFill/>
            <a:miter lim="800000"/>
            <a:headEnd/>
            <a:tailEnd/>
          </a:ln>
        </p:spPr>
      </p:pic>
      <p:pic>
        <p:nvPicPr>
          <p:cNvPr id="11" name="Picture 4" descr="DSCN0163">
            <a:extLst>
              <a:ext uri="{FF2B5EF4-FFF2-40B4-BE49-F238E27FC236}">
                <a16:creationId xmlns:a16="http://schemas.microsoft.com/office/drawing/2014/main" id="{E572183A-23B3-07C9-19F4-F4CF160068C6}"/>
              </a:ext>
            </a:extLst>
          </p:cNvPr>
          <p:cNvPicPr>
            <a:picLocks noChangeAspect="1" noChangeArrowheads="1"/>
          </p:cNvPicPr>
          <p:nvPr/>
        </p:nvPicPr>
        <p:blipFill>
          <a:blip r:embed="rId6"/>
          <a:srcRect l="24414" t="15625" r="24414" b="15625"/>
          <a:stretch>
            <a:fillRect/>
          </a:stretch>
        </p:blipFill>
        <p:spPr bwMode="auto">
          <a:xfrm>
            <a:off x="5038509" y="3708447"/>
            <a:ext cx="1106672" cy="1112124"/>
          </a:xfrm>
          <a:prstGeom prst="rect">
            <a:avLst/>
          </a:prstGeom>
          <a:noFill/>
          <a:ln w="9525">
            <a:noFill/>
            <a:miter lim="800000"/>
            <a:headEnd/>
            <a:tailEnd/>
          </a:ln>
        </p:spPr>
      </p:pic>
      <p:pic>
        <p:nvPicPr>
          <p:cNvPr id="12" name="Picture 5" descr="heightenedresponse[1]_Page_01">
            <a:extLst>
              <a:ext uri="{FF2B5EF4-FFF2-40B4-BE49-F238E27FC236}">
                <a16:creationId xmlns:a16="http://schemas.microsoft.com/office/drawing/2014/main" id="{A35B2076-959D-2428-70D2-7E61A17BD072}"/>
              </a:ext>
            </a:extLst>
          </p:cNvPr>
          <p:cNvPicPr>
            <a:picLocks noChangeAspect="1" noChangeArrowheads="1"/>
          </p:cNvPicPr>
          <p:nvPr/>
        </p:nvPicPr>
        <p:blipFill>
          <a:blip r:embed="rId7"/>
          <a:srcRect/>
          <a:stretch>
            <a:fillRect/>
          </a:stretch>
        </p:blipFill>
        <p:spPr bwMode="auto">
          <a:xfrm>
            <a:off x="7435695" y="3713205"/>
            <a:ext cx="1010649" cy="1307392"/>
          </a:xfrm>
          <a:prstGeom prst="rect">
            <a:avLst/>
          </a:prstGeom>
          <a:noFill/>
          <a:ln w="9525">
            <a:noFill/>
            <a:miter lim="800000"/>
            <a:headEnd/>
            <a:tailEnd/>
          </a:ln>
        </p:spPr>
      </p:pic>
      <p:sp>
        <p:nvSpPr>
          <p:cNvPr id="13" name="Rounded Rectangle 14">
            <a:extLst>
              <a:ext uri="{FF2B5EF4-FFF2-40B4-BE49-F238E27FC236}">
                <a16:creationId xmlns:a16="http://schemas.microsoft.com/office/drawing/2014/main" id="{A53D2CF0-54A6-6BF2-F9A4-9550D16E91D2}"/>
              </a:ext>
            </a:extLst>
          </p:cNvPr>
          <p:cNvSpPr/>
          <p:nvPr/>
        </p:nvSpPr>
        <p:spPr>
          <a:xfrm>
            <a:off x="7435695" y="5225120"/>
            <a:ext cx="1632810" cy="1044167"/>
          </a:xfrm>
          <a:prstGeom prst="roundRect">
            <a:avLst>
              <a:gd name="adj" fmla="val 0"/>
            </a:avLst>
          </a:prstGeom>
          <a:gradFill>
            <a:gsLst>
              <a:gs pos="0">
                <a:schemeClr val="tx2"/>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chemeClr val="bg1"/>
                </a:solidFill>
                <a:effectLst/>
                <a:uLnTx/>
                <a:uFillTx/>
                <a:latin typeface="Corbel" panose="020B0503020204020204" pitchFamily="34" charset="0"/>
              </a:rPr>
              <a:t>Many Men, Many Voices (3MV)</a:t>
            </a:r>
          </a:p>
        </p:txBody>
      </p:sp>
      <p:sp>
        <p:nvSpPr>
          <p:cNvPr id="14" name="Rectangle 11">
            <a:extLst>
              <a:ext uri="{FF2B5EF4-FFF2-40B4-BE49-F238E27FC236}">
                <a16:creationId xmlns:a16="http://schemas.microsoft.com/office/drawing/2014/main" id="{223F4EF2-CB0D-58FA-32C8-75ABFC8897D8}"/>
              </a:ext>
            </a:extLst>
          </p:cNvPr>
          <p:cNvSpPr>
            <a:spLocks noChangeArrowheads="1"/>
          </p:cNvSpPr>
          <p:nvPr/>
        </p:nvSpPr>
        <p:spPr bwMode="auto">
          <a:xfrm>
            <a:off x="9552900" y="4038901"/>
            <a:ext cx="2095762" cy="1477328"/>
          </a:xfrm>
          <a:prstGeom prst="rect">
            <a:avLst/>
          </a:prstGeom>
          <a:noFill/>
          <a:ln w="12700" algn="ctr">
            <a:noFill/>
            <a:miter lim="800000"/>
            <a:headEnd/>
            <a:tailEnd/>
          </a:ln>
        </p:spPr>
        <p:txBody>
          <a:bodyPr wrap="square" lIns="91440" tIns="45720" rIns="91440" bIns="45720" anchor="t">
            <a:spAutoFit/>
          </a:bodyPr>
          <a:lstStyle/>
          <a:p>
            <a:pPr>
              <a:defRPr/>
            </a:pPr>
            <a:r>
              <a:rPr kumimoji="0" lang="en-US" sz="1500" i="1" u="none" strike="noStrike" kern="1200" cap="none" spc="0" normalizeH="0" baseline="0" noProof="0">
                <a:ln>
                  <a:noFill/>
                </a:ln>
                <a:solidFill>
                  <a:schemeClr val="tx2"/>
                </a:solidFill>
                <a:effectLst/>
                <a:uLnTx/>
                <a:uFillTx/>
                <a:latin typeface="Corbel" panose="020B0503020204020204" pitchFamily="34" charset="0"/>
                <a:cs typeface="Calibri Light"/>
              </a:rPr>
              <a:t>Reduce the number of new HIV infections by</a:t>
            </a:r>
            <a:r>
              <a:rPr lang="en-US" sz="1500" i="1">
                <a:solidFill>
                  <a:schemeClr val="tx2"/>
                </a:solidFill>
                <a:latin typeface="Corbel" panose="020B0503020204020204" pitchFamily="34" charset="0"/>
                <a:cs typeface="Calibri Light"/>
              </a:rPr>
              <a:t> </a:t>
            </a:r>
            <a:r>
              <a:rPr kumimoji="0" lang="en-US" sz="1500" i="1" u="none" strike="noStrike" kern="1200" cap="none" spc="0" normalizeH="0" baseline="0" noProof="0">
                <a:ln>
                  <a:noFill/>
                </a:ln>
                <a:solidFill>
                  <a:schemeClr val="tx2"/>
                </a:solidFill>
                <a:effectLst/>
                <a:uLnTx/>
                <a:uFillTx/>
                <a:latin typeface="Corbel" panose="020B0503020204020204" pitchFamily="34" charset="0"/>
                <a:cs typeface="Calibri Light"/>
              </a:rPr>
              <a:t> </a:t>
            </a:r>
            <a:r>
              <a:rPr kumimoji="0" lang="en-US" sz="1500" b="1" i="1" u="none" strike="noStrike" kern="1200" cap="none" spc="0" normalizeH="0" baseline="0" noProof="0">
                <a:ln>
                  <a:noFill/>
                </a:ln>
                <a:solidFill>
                  <a:schemeClr val="tx2"/>
                </a:solidFill>
                <a:effectLst/>
                <a:uLnTx/>
                <a:uFillTx/>
                <a:latin typeface="Corbel" panose="020B0503020204020204" pitchFamily="34" charset="0"/>
                <a:cs typeface="Calibri Light"/>
              </a:rPr>
              <a:t>25% by 2015</a:t>
            </a:r>
            <a:r>
              <a:rPr lang="en-US" sz="1500" b="1" i="1">
                <a:solidFill>
                  <a:schemeClr val="tx2"/>
                </a:solidFill>
                <a:latin typeface="Corbel" panose="020B0503020204020204" pitchFamily="34" charset="0"/>
                <a:cs typeface="Calibri Light"/>
              </a:rPr>
              <a:t> </a:t>
            </a:r>
            <a:endParaRPr lang="en-US" sz="1500" b="1" i="1" u="none" strike="noStrike" kern="1200" cap="none" spc="0" normalizeH="0" baseline="0" noProof="0">
              <a:ln>
                <a:noFill/>
              </a:ln>
              <a:solidFill>
                <a:schemeClr val="tx2"/>
              </a:solidFill>
              <a:effectLst/>
              <a:uLnTx/>
              <a:uFillTx/>
              <a:latin typeface="Corbel" panose="020B0503020204020204" pitchFamily="34" charset="0"/>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i="1" u="none" strike="noStrike" kern="1200" cap="none" spc="0" normalizeH="0" baseline="0" noProof="0">
                <a:ln>
                  <a:noFill/>
                </a:ln>
                <a:solidFill>
                  <a:schemeClr val="tx2"/>
                </a:solidFill>
                <a:effectLst/>
                <a:uLnTx/>
                <a:uFillTx/>
                <a:latin typeface="Corbel" panose="020B0503020204020204" pitchFamily="34" charset="0"/>
                <a:cs typeface="Calibri Light"/>
              </a:rPr>
              <a:t>focusing on </a:t>
            </a:r>
            <a:r>
              <a:rPr kumimoji="0" lang="en-US" sz="1500" b="1" i="1" u="none" strike="noStrike" kern="1200" cap="none" spc="0" normalizeH="0" baseline="0" noProof="0">
                <a:ln>
                  <a:noFill/>
                </a:ln>
                <a:solidFill>
                  <a:schemeClr val="tx2"/>
                </a:solidFill>
                <a:effectLst/>
                <a:uLnTx/>
                <a:uFillTx/>
                <a:latin typeface="Corbel" panose="020B0503020204020204" pitchFamily="34" charset="0"/>
                <a:cs typeface="Calibri Light"/>
              </a:rPr>
              <a:t>eliminating racial and ethnic disparities…</a:t>
            </a:r>
          </a:p>
        </p:txBody>
      </p:sp>
      <p:cxnSp>
        <p:nvCxnSpPr>
          <p:cNvPr id="15" name="Straight Connector 14">
            <a:extLst>
              <a:ext uri="{FF2B5EF4-FFF2-40B4-BE49-F238E27FC236}">
                <a16:creationId xmlns:a16="http://schemas.microsoft.com/office/drawing/2014/main" id="{E341AF68-C08B-FDAD-BB2E-9F8CF7DEDFBD}"/>
              </a:ext>
            </a:extLst>
          </p:cNvPr>
          <p:cNvCxnSpPr>
            <a:cxnSpLocks/>
          </p:cNvCxnSpPr>
          <p:nvPr/>
        </p:nvCxnSpPr>
        <p:spPr>
          <a:xfrm>
            <a:off x="9628188" y="3934945"/>
            <a:ext cx="1996877"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89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p:bldP spid="7" grpId="0"/>
      <p:bldP spid="8" grpId="0"/>
      <p:bldP spid="13" grpId="0" animBg="1"/>
      <p:bldP spid="1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97AD-2364-8129-028B-86CD0ECF62D8}"/>
              </a:ext>
            </a:extLst>
          </p:cNvPr>
          <p:cNvSpPr>
            <a:spLocks noGrp="1"/>
          </p:cNvSpPr>
          <p:nvPr>
            <p:ph type="ctrTitle"/>
          </p:nvPr>
        </p:nvSpPr>
        <p:spPr>
          <a:xfrm>
            <a:off x="2405455" y="1665512"/>
            <a:ext cx="7381090" cy="814107"/>
          </a:xfrm>
        </p:spPr>
        <p:txBody>
          <a:bodyPr/>
          <a:lstStyle/>
          <a:p>
            <a:pPr algn="l"/>
            <a:r>
              <a:rPr lang="en-US" sz="6000"/>
              <a:t>Thank You</a:t>
            </a:r>
          </a:p>
        </p:txBody>
      </p:sp>
      <p:sp>
        <p:nvSpPr>
          <p:cNvPr id="3" name="Text Placeholder 2">
            <a:extLst>
              <a:ext uri="{FF2B5EF4-FFF2-40B4-BE49-F238E27FC236}">
                <a16:creationId xmlns:a16="http://schemas.microsoft.com/office/drawing/2014/main" id="{9B10D624-4FBF-26CA-E690-0CA451C52D9C}"/>
              </a:ext>
            </a:extLst>
          </p:cNvPr>
          <p:cNvSpPr txBox="1">
            <a:spLocks/>
          </p:cNvSpPr>
          <p:nvPr/>
        </p:nvSpPr>
        <p:spPr>
          <a:xfrm>
            <a:off x="2545278" y="3123210"/>
            <a:ext cx="5257800" cy="2351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Font typeface="Arial" panose="020B0604020202020204" pitchFamily="34" charset="0"/>
              <a:buNone/>
            </a:pPr>
            <a:r>
              <a:rPr lang="en-US" sz="2000" b="1" spc="300">
                <a:solidFill>
                  <a:schemeClr val="bg1"/>
                </a:solidFill>
              </a:rPr>
              <a:t>FOR QUESTIONS CONTACT</a:t>
            </a:r>
          </a:p>
          <a:p>
            <a:pPr marL="11113" indent="0">
              <a:buFont typeface="Arial" panose="020B0604020202020204" pitchFamily="34" charset="0"/>
              <a:buNone/>
            </a:pPr>
            <a:r>
              <a:rPr lang="en-US">
                <a:solidFill>
                  <a:schemeClr val="bg1"/>
                </a:solidFill>
                <a:cs typeface="Calibri Light"/>
              </a:rPr>
              <a:t>Name</a:t>
            </a:r>
          </a:p>
          <a:p>
            <a:pPr marL="11113" indent="0">
              <a:buFont typeface="Arial" panose="020B0604020202020204" pitchFamily="34" charset="0"/>
              <a:buNone/>
            </a:pPr>
            <a:r>
              <a:rPr lang="en-US">
                <a:solidFill>
                  <a:schemeClr val="bg1"/>
                </a:solidFill>
                <a:cs typeface="Calibri Light"/>
              </a:rPr>
              <a:t>Title</a:t>
            </a:r>
          </a:p>
          <a:p>
            <a:pPr marL="11113" indent="0">
              <a:buFont typeface="Arial" panose="020B0604020202020204" pitchFamily="34" charset="0"/>
              <a:buNone/>
            </a:pPr>
            <a:r>
              <a:rPr lang="en-US">
                <a:solidFill>
                  <a:schemeClr val="bg1"/>
                </a:solidFill>
                <a:cs typeface="Calibri Light"/>
              </a:rPr>
              <a:t>Email</a:t>
            </a:r>
          </a:p>
          <a:p>
            <a:pPr marL="11113" indent="0">
              <a:buFont typeface="Arial" panose="020B0604020202020204" pitchFamily="34" charset="0"/>
              <a:buNone/>
            </a:pPr>
            <a:r>
              <a:rPr lang="en-US">
                <a:solidFill>
                  <a:schemeClr val="bg1"/>
                </a:solidFill>
                <a:cs typeface="Calibri Light"/>
              </a:rPr>
              <a:t>Phone</a:t>
            </a:r>
          </a:p>
          <a:p>
            <a:pPr marL="11113" lvl="1" indent="0">
              <a:spcBef>
                <a:spcPts val="0"/>
              </a:spcBef>
              <a:buFont typeface="Arial" panose="020B0604020202020204" pitchFamily="34" charset="0"/>
              <a:buNone/>
            </a:pPr>
            <a:endParaRPr lang="en-US" sz="2400" b="1">
              <a:solidFill>
                <a:schemeClr val="bg1"/>
              </a:solidFill>
              <a:cs typeface="Calibri Light" panose="020F0302020204030204"/>
            </a:endParaRPr>
          </a:p>
          <a:p>
            <a:pPr marL="11113" indent="0">
              <a:spcBef>
                <a:spcPts val="0"/>
              </a:spcBef>
              <a:buFont typeface="Arial" panose="020B0604020202020204" pitchFamily="34" charset="0"/>
              <a:buNone/>
            </a:pPr>
            <a:endParaRPr lang="en-US">
              <a:solidFill>
                <a:schemeClr val="bg1"/>
              </a:solidFill>
              <a:cs typeface="Calibri Light" panose="020F0302020204030204"/>
            </a:endParaRPr>
          </a:p>
        </p:txBody>
      </p:sp>
      <p:pic>
        <p:nvPicPr>
          <p:cNvPr id="4" name="Picture 3">
            <a:extLst>
              <a:ext uri="{FF2B5EF4-FFF2-40B4-BE49-F238E27FC236}">
                <a16:creationId xmlns:a16="http://schemas.microsoft.com/office/drawing/2014/main" id="{A58C1F8D-B466-9D46-B202-0B5FCC1995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3377" y="294992"/>
            <a:ext cx="1828801" cy="609600"/>
          </a:xfrm>
          <a:prstGeom prst="rect">
            <a:avLst/>
          </a:prstGeom>
        </p:spPr>
      </p:pic>
    </p:spTree>
    <p:extLst>
      <p:ext uri="{BB962C8B-B14F-4D97-AF65-F5344CB8AC3E}">
        <p14:creationId xmlns:p14="http://schemas.microsoft.com/office/powerpoint/2010/main" val="1286285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75DF2-B74A-2BFE-8716-845AF039AAE1}"/>
              </a:ext>
            </a:extLst>
          </p:cNvPr>
          <p:cNvSpPr>
            <a:spLocks noGrp="1"/>
          </p:cNvSpPr>
          <p:nvPr>
            <p:ph type="body" sz="half" idx="2"/>
          </p:nvPr>
        </p:nvSpPr>
        <p:spPr>
          <a:xfrm>
            <a:off x="9305618" y="2559989"/>
            <a:ext cx="2675467" cy="1329267"/>
          </a:xfrm>
        </p:spPr>
        <p:txBody>
          <a:bodyPr/>
          <a:lstStyle/>
          <a:p>
            <a:pPr>
              <a:lnSpc>
                <a:spcPts val="2200"/>
              </a:lnSpc>
              <a:spcBef>
                <a:spcPts val="400"/>
              </a:spcBef>
            </a:pPr>
            <a:r>
              <a:rPr lang="en-US" sz="1800"/>
              <a:t>CDC reports</a:t>
            </a:r>
          </a:p>
          <a:p>
            <a:pPr>
              <a:lnSpc>
                <a:spcPts val="2200"/>
              </a:lnSpc>
              <a:spcBef>
                <a:spcPts val="400"/>
              </a:spcBef>
            </a:pPr>
            <a:r>
              <a:rPr lang="en-US" sz="1800"/>
              <a:t>City, County, State Reports</a:t>
            </a:r>
          </a:p>
          <a:p>
            <a:pPr>
              <a:lnSpc>
                <a:spcPts val="2200"/>
              </a:lnSpc>
              <a:spcBef>
                <a:spcPts val="400"/>
              </a:spcBef>
            </a:pPr>
            <a:r>
              <a:rPr lang="en-US" sz="1800"/>
              <a:t>Websites, Slides, Infographics, News stories</a:t>
            </a:r>
          </a:p>
        </p:txBody>
      </p:sp>
      <p:sp>
        <p:nvSpPr>
          <p:cNvPr id="3" name="Title 2">
            <a:extLst>
              <a:ext uri="{FF2B5EF4-FFF2-40B4-BE49-F238E27FC236}">
                <a16:creationId xmlns:a16="http://schemas.microsoft.com/office/drawing/2014/main" id="{98E20AAA-2644-3796-92BA-DB39043F2023}"/>
              </a:ext>
            </a:extLst>
          </p:cNvPr>
          <p:cNvSpPr>
            <a:spLocks noGrp="1"/>
          </p:cNvSpPr>
          <p:nvPr>
            <p:ph type="title"/>
          </p:nvPr>
        </p:nvSpPr>
        <p:spPr>
          <a:xfrm>
            <a:off x="738188" y="451246"/>
            <a:ext cx="10556140" cy="643174"/>
          </a:xfrm>
        </p:spPr>
        <p:txBody>
          <a:bodyPr/>
          <a:lstStyle/>
          <a:p>
            <a:r>
              <a:rPr lang="en-US"/>
              <a:t>HIV  Case Reporting Data Flow </a:t>
            </a:r>
          </a:p>
        </p:txBody>
      </p:sp>
      <p:sp>
        <p:nvSpPr>
          <p:cNvPr id="4" name="Slide Number Placeholder 3">
            <a:extLst>
              <a:ext uri="{FF2B5EF4-FFF2-40B4-BE49-F238E27FC236}">
                <a16:creationId xmlns:a16="http://schemas.microsoft.com/office/drawing/2014/main" id="{C7068C56-988A-6DC0-FBE7-C9579D19963E}"/>
              </a:ext>
            </a:extLst>
          </p:cNvPr>
          <p:cNvSpPr>
            <a:spLocks noGrp="1"/>
          </p:cNvSpPr>
          <p:nvPr>
            <p:ph type="sldNum" sz="quarter" idx="12"/>
          </p:nvPr>
        </p:nvSpPr>
        <p:spPr/>
        <p:txBody>
          <a:bodyPr/>
          <a:lstStyle/>
          <a:p>
            <a:fld id="{DB15D044-B35F-4A77-B573-9EB4C86BF88C}" type="slidenum">
              <a:rPr lang="en-US" smtClean="0"/>
              <a:pPr/>
              <a:t>17</a:t>
            </a:fld>
            <a:endParaRPr lang="en-US"/>
          </a:p>
        </p:txBody>
      </p:sp>
      <p:sp>
        <p:nvSpPr>
          <p:cNvPr id="5" name="Rounded Rectangle 14">
            <a:extLst>
              <a:ext uri="{FF2B5EF4-FFF2-40B4-BE49-F238E27FC236}">
                <a16:creationId xmlns:a16="http://schemas.microsoft.com/office/drawing/2014/main" id="{B84CF13A-7D1E-FA4B-676A-A0839918889E}"/>
              </a:ext>
            </a:extLst>
          </p:cNvPr>
          <p:cNvSpPr/>
          <p:nvPr/>
        </p:nvSpPr>
        <p:spPr>
          <a:xfrm>
            <a:off x="5279595" y="1584931"/>
            <a:ext cx="1632810" cy="1439333"/>
          </a:xfrm>
          <a:prstGeom prst="roundRect">
            <a:avLst>
              <a:gd name="adj" fmla="val 0"/>
            </a:avLst>
          </a:prstGeom>
          <a:gradFill>
            <a:gsLst>
              <a:gs pos="0">
                <a:schemeClr val="tx2"/>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a:solidFill>
                  <a:schemeClr val="bg1"/>
                </a:solidFill>
                <a:latin typeface="Corbel" panose="020B0503020204020204" pitchFamily="34" charset="0"/>
              </a:rPr>
              <a:t>Local </a:t>
            </a:r>
          </a:p>
          <a:p>
            <a:pPr lvl="0" algn="ctr">
              <a:defRPr/>
            </a:pPr>
            <a:r>
              <a:rPr lang="en-US" b="1">
                <a:solidFill>
                  <a:schemeClr val="bg1"/>
                </a:solidFill>
                <a:latin typeface="Corbel" panose="020B0503020204020204" pitchFamily="34" charset="0"/>
              </a:rPr>
              <a:t>(City, County)</a:t>
            </a:r>
          </a:p>
          <a:p>
            <a:pPr lvl="0" algn="ctr">
              <a:defRPr/>
            </a:pPr>
            <a:r>
              <a:rPr lang="en-US" b="1">
                <a:solidFill>
                  <a:schemeClr val="bg1"/>
                </a:solidFill>
                <a:latin typeface="Corbel" panose="020B0503020204020204" pitchFamily="34" charset="0"/>
              </a:rPr>
              <a:t>Health Department</a:t>
            </a:r>
          </a:p>
        </p:txBody>
      </p:sp>
      <p:sp>
        <p:nvSpPr>
          <p:cNvPr id="6" name="Rounded Rectangle 14">
            <a:extLst>
              <a:ext uri="{FF2B5EF4-FFF2-40B4-BE49-F238E27FC236}">
                <a16:creationId xmlns:a16="http://schemas.microsoft.com/office/drawing/2014/main" id="{82386341-DD98-213F-1C37-AEB6AB60262F}"/>
              </a:ext>
            </a:extLst>
          </p:cNvPr>
          <p:cNvSpPr/>
          <p:nvPr/>
        </p:nvSpPr>
        <p:spPr>
          <a:xfrm>
            <a:off x="5279595" y="4937176"/>
            <a:ext cx="1632810" cy="1006423"/>
          </a:xfrm>
          <a:prstGeom prst="roundRect">
            <a:avLst>
              <a:gd name="adj" fmla="val 0"/>
            </a:avLst>
          </a:prstGeom>
          <a:gradFill>
            <a:gsLst>
              <a:gs pos="0">
                <a:schemeClr val="tx2"/>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a:solidFill>
                  <a:schemeClr val="bg1"/>
                </a:solidFill>
                <a:latin typeface="Corbel" panose="020B0503020204020204" pitchFamily="34" charset="0"/>
              </a:rPr>
              <a:t>State Health Department</a:t>
            </a:r>
          </a:p>
        </p:txBody>
      </p:sp>
      <p:sp>
        <p:nvSpPr>
          <p:cNvPr id="7" name="Rounded Rectangle 14">
            <a:extLst>
              <a:ext uri="{FF2B5EF4-FFF2-40B4-BE49-F238E27FC236}">
                <a16:creationId xmlns:a16="http://schemas.microsoft.com/office/drawing/2014/main" id="{3D31CDB2-87FE-AD23-3B48-A60C6B196C6A}"/>
              </a:ext>
            </a:extLst>
          </p:cNvPr>
          <p:cNvSpPr/>
          <p:nvPr/>
        </p:nvSpPr>
        <p:spPr>
          <a:xfrm>
            <a:off x="741461" y="1584930"/>
            <a:ext cx="2094871" cy="4358669"/>
          </a:xfrm>
          <a:prstGeom prst="roundRect">
            <a:avLst>
              <a:gd name="adj" fmla="val 0"/>
            </a:avLst>
          </a:prstGeom>
          <a:gradFill>
            <a:gsLst>
              <a:gs pos="0">
                <a:schemeClr val="tx2"/>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nchorCtr="0"/>
          <a:lstStyle/>
          <a:p>
            <a:pPr lvl="0" algn="ctr">
              <a:defRPr/>
            </a:pPr>
            <a:endParaRPr lang="en-US" b="1">
              <a:solidFill>
                <a:schemeClr val="bg1"/>
              </a:solidFill>
              <a:latin typeface="Corbel" panose="020B0503020204020204" pitchFamily="34" charset="0"/>
            </a:endParaRPr>
          </a:p>
          <a:p>
            <a:pPr lvl="0" algn="ctr">
              <a:defRPr/>
            </a:pPr>
            <a:endParaRPr lang="en-US" b="1">
              <a:solidFill>
                <a:schemeClr val="bg1"/>
              </a:solidFill>
              <a:latin typeface="Corbel" panose="020B0503020204020204" pitchFamily="34" charset="0"/>
            </a:endParaRPr>
          </a:p>
          <a:p>
            <a:pPr lvl="0">
              <a:defRPr/>
            </a:pPr>
            <a:endParaRPr lang="en-US" sz="1600">
              <a:solidFill>
                <a:schemeClr val="bg1"/>
              </a:solidFill>
              <a:latin typeface="Corbel" panose="020B0503020204020204" pitchFamily="34" charset="0"/>
            </a:endParaRPr>
          </a:p>
          <a:p>
            <a:pPr lvl="0">
              <a:defRPr/>
            </a:pPr>
            <a:endParaRPr lang="en-US" sz="1600">
              <a:solidFill>
                <a:schemeClr val="bg1"/>
              </a:solidFill>
              <a:latin typeface="Corbel" panose="020B0503020204020204" pitchFamily="34" charset="0"/>
            </a:endParaRPr>
          </a:p>
          <a:p>
            <a:pPr lvl="0">
              <a:defRPr/>
            </a:pPr>
            <a:endParaRPr lang="en-US">
              <a:solidFill>
                <a:schemeClr val="bg1"/>
              </a:solidFill>
              <a:latin typeface="Corbel" panose="020B0503020204020204" pitchFamily="34" charset="0"/>
            </a:endParaRPr>
          </a:p>
        </p:txBody>
      </p:sp>
      <p:cxnSp>
        <p:nvCxnSpPr>
          <p:cNvPr id="9" name="Straight Connector 8">
            <a:extLst>
              <a:ext uri="{FF2B5EF4-FFF2-40B4-BE49-F238E27FC236}">
                <a16:creationId xmlns:a16="http://schemas.microsoft.com/office/drawing/2014/main" id="{FC193334-91A6-6876-A6D1-3010FE32BFF4}"/>
              </a:ext>
            </a:extLst>
          </p:cNvPr>
          <p:cNvCxnSpPr>
            <a:cxnSpLocks/>
          </p:cNvCxnSpPr>
          <p:nvPr/>
        </p:nvCxnSpPr>
        <p:spPr>
          <a:xfrm>
            <a:off x="931333" y="4267200"/>
            <a:ext cx="171026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77D8FDD-B0FB-182E-2884-072CBA2B4CD1}"/>
              </a:ext>
            </a:extLst>
          </p:cNvPr>
          <p:cNvGrpSpPr/>
          <p:nvPr/>
        </p:nvGrpSpPr>
        <p:grpSpPr>
          <a:xfrm>
            <a:off x="7905012" y="4782023"/>
            <a:ext cx="1264388" cy="1233787"/>
            <a:chOff x="7286946" y="4376805"/>
            <a:chExt cx="1264388" cy="1233787"/>
          </a:xfrm>
        </p:grpSpPr>
        <p:grpSp>
          <p:nvGrpSpPr>
            <p:cNvPr id="18" name="Group 17">
              <a:extLst>
                <a:ext uri="{FF2B5EF4-FFF2-40B4-BE49-F238E27FC236}">
                  <a16:creationId xmlns:a16="http://schemas.microsoft.com/office/drawing/2014/main" id="{9FF6EC98-2CD7-1E5F-4FEB-21C60465684C}"/>
                </a:ext>
              </a:extLst>
            </p:cNvPr>
            <p:cNvGrpSpPr/>
            <p:nvPr/>
          </p:nvGrpSpPr>
          <p:grpSpPr>
            <a:xfrm>
              <a:off x="7286946" y="4376805"/>
              <a:ext cx="1233787" cy="1233787"/>
              <a:chOff x="7286946" y="4376805"/>
              <a:chExt cx="1233787" cy="1233787"/>
            </a:xfrm>
          </p:grpSpPr>
          <p:sp>
            <p:nvSpPr>
              <p:cNvPr id="12" name="Oval 11">
                <a:extLst>
                  <a:ext uri="{FF2B5EF4-FFF2-40B4-BE49-F238E27FC236}">
                    <a16:creationId xmlns:a16="http://schemas.microsoft.com/office/drawing/2014/main" id="{D03E773D-CCC0-6D31-DBA3-E189C2925146}"/>
                  </a:ext>
                </a:extLst>
              </p:cNvPr>
              <p:cNvSpPr/>
              <p:nvPr/>
            </p:nvSpPr>
            <p:spPr>
              <a:xfrm>
                <a:off x="7286946" y="4376805"/>
                <a:ext cx="1233787" cy="1233787"/>
              </a:xfrm>
              <a:prstGeom prst="ellipse">
                <a:avLst/>
              </a:prstGeom>
              <a:noFill/>
              <a:ln w="539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2910108-C454-FA81-B610-CBE55AB07C65}"/>
                  </a:ext>
                </a:extLst>
              </p:cNvPr>
              <p:cNvCxnSpPr>
                <a:cxnSpLocks/>
                <a:stCxn id="12" idx="7"/>
                <a:endCxn id="12" idx="3"/>
              </p:cNvCxnSpPr>
              <p:nvPr/>
            </p:nvCxnSpPr>
            <p:spPr>
              <a:xfrm flipH="1">
                <a:off x="7467630" y="4557489"/>
                <a:ext cx="872419" cy="872419"/>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BB40722F-32B1-4233-0BE6-2E0BAACB1704}"/>
                </a:ext>
              </a:extLst>
            </p:cNvPr>
            <p:cNvSpPr txBox="1"/>
            <p:nvPr/>
          </p:nvSpPr>
          <p:spPr>
            <a:xfrm>
              <a:off x="7286947" y="4562901"/>
              <a:ext cx="1264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Zip Code</a:t>
              </a:r>
            </a:p>
          </p:txBody>
        </p:sp>
      </p:grpSp>
      <p:grpSp>
        <p:nvGrpSpPr>
          <p:cNvPr id="21" name="Group 20">
            <a:extLst>
              <a:ext uri="{FF2B5EF4-FFF2-40B4-BE49-F238E27FC236}">
                <a16:creationId xmlns:a16="http://schemas.microsoft.com/office/drawing/2014/main" id="{E77C1460-77A3-7D9C-3217-3152D8103A4F}"/>
              </a:ext>
            </a:extLst>
          </p:cNvPr>
          <p:cNvGrpSpPr/>
          <p:nvPr/>
        </p:nvGrpSpPr>
        <p:grpSpPr>
          <a:xfrm>
            <a:off x="7905012" y="2559989"/>
            <a:ext cx="1264388" cy="1233787"/>
            <a:chOff x="7286946" y="4376805"/>
            <a:chExt cx="1264388" cy="1233787"/>
          </a:xfrm>
        </p:grpSpPr>
        <p:grpSp>
          <p:nvGrpSpPr>
            <p:cNvPr id="22" name="Group 21">
              <a:extLst>
                <a:ext uri="{FF2B5EF4-FFF2-40B4-BE49-F238E27FC236}">
                  <a16:creationId xmlns:a16="http://schemas.microsoft.com/office/drawing/2014/main" id="{55EFE3FF-FF77-E100-82E7-D6BC79EAE3BB}"/>
                </a:ext>
              </a:extLst>
            </p:cNvPr>
            <p:cNvGrpSpPr/>
            <p:nvPr/>
          </p:nvGrpSpPr>
          <p:grpSpPr>
            <a:xfrm>
              <a:off x="7286946" y="4376805"/>
              <a:ext cx="1233787" cy="1233787"/>
              <a:chOff x="7286946" y="4376805"/>
              <a:chExt cx="1233787" cy="1233787"/>
            </a:xfrm>
          </p:grpSpPr>
          <p:sp>
            <p:nvSpPr>
              <p:cNvPr id="24" name="Oval 23">
                <a:extLst>
                  <a:ext uri="{FF2B5EF4-FFF2-40B4-BE49-F238E27FC236}">
                    <a16:creationId xmlns:a16="http://schemas.microsoft.com/office/drawing/2014/main" id="{02B30454-99CC-70DC-7C6F-431E0B6F7741}"/>
                  </a:ext>
                </a:extLst>
              </p:cNvPr>
              <p:cNvSpPr/>
              <p:nvPr/>
            </p:nvSpPr>
            <p:spPr>
              <a:xfrm>
                <a:off x="7286946" y="4376805"/>
                <a:ext cx="1233787" cy="1233787"/>
              </a:xfrm>
              <a:prstGeom prst="ellipse">
                <a:avLst/>
              </a:prstGeom>
              <a:noFill/>
              <a:ln w="539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1AF12E4-E74E-9A79-D71D-E0F0DBB2EEBE}"/>
                  </a:ext>
                </a:extLst>
              </p:cNvPr>
              <p:cNvCxnSpPr>
                <a:cxnSpLocks/>
                <a:stCxn id="24" idx="7"/>
                <a:endCxn id="24" idx="3"/>
              </p:cNvCxnSpPr>
              <p:nvPr/>
            </p:nvCxnSpPr>
            <p:spPr>
              <a:xfrm flipH="1">
                <a:off x="7467630" y="4557489"/>
                <a:ext cx="872419" cy="872419"/>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781108DA-0911-2A40-4BBF-15685F6B857A}"/>
                </a:ext>
              </a:extLst>
            </p:cNvPr>
            <p:cNvSpPr txBox="1"/>
            <p:nvPr/>
          </p:nvSpPr>
          <p:spPr>
            <a:xfrm>
              <a:off x="7286947" y="4562901"/>
              <a:ext cx="1264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Zip Code</a:t>
              </a:r>
            </a:p>
          </p:txBody>
        </p:sp>
      </p:grpSp>
      <p:grpSp>
        <p:nvGrpSpPr>
          <p:cNvPr id="26" name="Group 25">
            <a:extLst>
              <a:ext uri="{FF2B5EF4-FFF2-40B4-BE49-F238E27FC236}">
                <a16:creationId xmlns:a16="http://schemas.microsoft.com/office/drawing/2014/main" id="{9572DBA5-5EDF-8B04-B443-D807E564BD07}"/>
              </a:ext>
            </a:extLst>
          </p:cNvPr>
          <p:cNvGrpSpPr/>
          <p:nvPr/>
        </p:nvGrpSpPr>
        <p:grpSpPr>
          <a:xfrm>
            <a:off x="9438375" y="4822942"/>
            <a:ext cx="2087191" cy="1425458"/>
            <a:chOff x="9550234" y="4881406"/>
            <a:chExt cx="1746626" cy="1326256"/>
          </a:xfrm>
        </p:grpSpPr>
        <p:sp>
          <p:nvSpPr>
            <p:cNvPr id="27" name="Rounded Rectangle 150">
              <a:extLst>
                <a:ext uri="{FF2B5EF4-FFF2-40B4-BE49-F238E27FC236}">
                  <a16:creationId xmlns:a16="http://schemas.microsoft.com/office/drawing/2014/main" id="{0AF132E0-782C-71BC-5B67-94F65B8FD2A1}"/>
                </a:ext>
              </a:extLst>
            </p:cNvPr>
            <p:cNvSpPr/>
            <p:nvPr/>
          </p:nvSpPr>
          <p:spPr>
            <a:xfrm>
              <a:off x="9550234" y="4881406"/>
              <a:ext cx="1746626" cy="132625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AF0BF0AD-0281-B446-E940-CE24EA812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271" y="5013183"/>
              <a:ext cx="1690552" cy="1076318"/>
            </a:xfrm>
            <a:prstGeom prst="rect">
              <a:avLst/>
            </a:prstGeom>
            <a:solidFill>
              <a:sysClr val="window" lastClr="FFFFFF"/>
            </a:solidFill>
            <a:ln>
              <a:noFill/>
            </a:ln>
            <a:effectLst>
              <a:softEdge rad="88900"/>
            </a:effectLst>
          </p:spPr>
        </p:pic>
      </p:grpSp>
      <p:pic>
        <p:nvPicPr>
          <p:cNvPr id="29" name="Picture 5" descr="heightenedresponse[1]_Page_01">
            <a:extLst>
              <a:ext uri="{FF2B5EF4-FFF2-40B4-BE49-F238E27FC236}">
                <a16:creationId xmlns:a16="http://schemas.microsoft.com/office/drawing/2014/main" id="{FE2A8998-BB3D-A0CE-6B05-834D6258BDDD}"/>
              </a:ext>
            </a:extLst>
          </p:cNvPr>
          <p:cNvPicPr>
            <a:picLocks noChangeAspect="1" noChangeArrowheads="1"/>
          </p:cNvPicPr>
          <p:nvPr/>
        </p:nvPicPr>
        <p:blipFill>
          <a:blip r:embed="rId4"/>
          <a:srcRect/>
          <a:stretch>
            <a:fillRect/>
          </a:stretch>
        </p:blipFill>
        <p:spPr bwMode="auto">
          <a:xfrm>
            <a:off x="9907813" y="1026107"/>
            <a:ext cx="1148316" cy="1485480"/>
          </a:xfrm>
          <a:prstGeom prst="rect">
            <a:avLst/>
          </a:prstGeom>
          <a:noFill/>
          <a:ln w="9525">
            <a:noFill/>
            <a:miter lim="800000"/>
            <a:headEnd/>
            <a:tailEnd/>
          </a:ln>
        </p:spPr>
      </p:pic>
      <p:cxnSp>
        <p:nvCxnSpPr>
          <p:cNvPr id="31" name="Straight Arrow Connector 30">
            <a:extLst>
              <a:ext uri="{FF2B5EF4-FFF2-40B4-BE49-F238E27FC236}">
                <a16:creationId xmlns:a16="http://schemas.microsoft.com/office/drawing/2014/main" id="{A6BE1899-77CC-33D0-69F2-9B8B74092D5A}"/>
              </a:ext>
            </a:extLst>
          </p:cNvPr>
          <p:cNvCxnSpPr>
            <a:cxnSpLocks/>
          </p:cNvCxnSpPr>
          <p:nvPr/>
        </p:nvCxnSpPr>
        <p:spPr>
          <a:xfrm>
            <a:off x="2963333" y="5350933"/>
            <a:ext cx="2142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30EF227-5503-8F46-6078-847552B4727A}"/>
              </a:ext>
            </a:extLst>
          </p:cNvPr>
          <p:cNvCxnSpPr>
            <a:cxnSpLocks/>
          </p:cNvCxnSpPr>
          <p:nvPr/>
        </p:nvCxnSpPr>
        <p:spPr>
          <a:xfrm>
            <a:off x="6016258" y="3170424"/>
            <a:ext cx="0" cy="158784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6AEB0D8-4B17-7410-1E23-D056250AA1B4}"/>
              </a:ext>
            </a:extLst>
          </p:cNvPr>
          <p:cNvCxnSpPr>
            <a:cxnSpLocks/>
          </p:cNvCxnSpPr>
          <p:nvPr/>
        </p:nvCxnSpPr>
        <p:spPr>
          <a:xfrm>
            <a:off x="7018867" y="5350933"/>
            <a:ext cx="72813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A6F9D46-B3B6-C74C-8B65-39FEEBD460CD}"/>
              </a:ext>
            </a:extLst>
          </p:cNvPr>
          <p:cNvCxnSpPr>
            <a:cxnSpLocks/>
          </p:cNvCxnSpPr>
          <p:nvPr/>
        </p:nvCxnSpPr>
        <p:spPr>
          <a:xfrm flipV="1">
            <a:off x="10481971" y="4069406"/>
            <a:ext cx="0" cy="58726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0111B62-88C4-3D9C-370B-F3B1108142EE}"/>
              </a:ext>
            </a:extLst>
          </p:cNvPr>
          <p:cNvCxnSpPr>
            <a:cxnSpLocks/>
          </p:cNvCxnSpPr>
          <p:nvPr/>
        </p:nvCxnSpPr>
        <p:spPr>
          <a:xfrm flipV="1">
            <a:off x="7018867" y="3793776"/>
            <a:ext cx="973666" cy="11084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393D40C-176A-D8CC-10FF-709181E0FC7C}"/>
              </a:ext>
            </a:extLst>
          </p:cNvPr>
          <p:cNvCxnSpPr>
            <a:cxnSpLocks/>
          </p:cNvCxnSpPr>
          <p:nvPr/>
        </p:nvCxnSpPr>
        <p:spPr>
          <a:xfrm>
            <a:off x="2963333" y="2370666"/>
            <a:ext cx="2142067" cy="0"/>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04E7B00-8E10-96FA-E4D1-ED8D462E1D00}"/>
              </a:ext>
            </a:extLst>
          </p:cNvPr>
          <p:cNvCxnSpPr>
            <a:cxnSpLocks/>
          </p:cNvCxnSpPr>
          <p:nvPr/>
        </p:nvCxnSpPr>
        <p:spPr>
          <a:xfrm>
            <a:off x="7052733" y="2370666"/>
            <a:ext cx="852279" cy="370007"/>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6" name="Text Placeholder 1">
            <a:extLst>
              <a:ext uri="{FF2B5EF4-FFF2-40B4-BE49-F238E27FC236}">
                <a16:creationId xmlns:a16="http://schemas.microsoft.com/office/drawing/2014/main" id="{0F562403-4A6C-83CA-F978-80596BDD9606}"/>
              </a:ext>
            </a:extLst>
          </p:cNvPr>
          <p:cNvSpPr txBox="1">
            <a:spLocks/>
          </p:cNvSpPr>
          <p:nvPr/>
        </p:nvSpPr>
        <p:spPr>
          <a:xfrm>
            <a:off x="3599086" y="3759724"/>
            <a:ext cx="1938114" cy="335610"/>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2200"/>
              </a:lnSpc>
              <a:spcBef>
                <a:spcPts val="400"/>
              </a:spcBef>
            </a:pPr>
            <a:r>
              <a:rPr lang="en-US" sz="1800"/>
              <a:t>Active Case Finding</a:t>
            </a:r>
          </a:p>
        </p:txBody>
      </p:sp>
      <p:sp>
        <p:nvSpPr>
          <p:cNvPr id="47" name="U-Turn Arrow 46">
            <a:extLst>
              <a:ext uri="{FF2B5EF4-FFF2-40B4-BE49-F238E27FC236}">
                <a16:creationId xmlns:a16="http://schemas.microsoft.com/office/drawing/2014/main" id="{C0EA4357-4FC4-48C8-6BDB-9C25433EC78E}"/>
              </a:ext>
            </a:extLst>
          </p:cNvPr>
          <p:cNvSpPr/>
          <p:nvPr/>
        </p:nvSpPr>
        <p:spPr>
          <a:xfrm rot="13801925">
            <a:off x="4613395" y="2825829"/>
            <a:ext cx="269405" cy="960448"/>
          </a:xfrm>
          <a:prstGeom prst="utur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U-Turn Arrow 47">
            <a:extLst>
              <a:ext uri="{FF2B5EF4-FFF2-40B4-BE49-F238E27FC236}">
                <a16:creationId xmlns:a16="http://schemas.microsoft.com/office/drawing/2014/main" id="{291A324C-2FE2-FCE0-C38C-AC3F3EFD1A61}"/>
              </a:ext>
            </a:extLst>
          </p:cNvPr>
          <p:cNvSpPr/>
          <p:nvPr/>
        </p:nvSpPr>
        <p:spPr>
          <a:xfrm rot="18416065">
            <a:off x="4703799" y="4030434"/>
            <a:ext cx="239792" cy="960448"/>
          </a:xfrm>
          <a:prstGeom prst="utur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F16FD100-776B-5ECC-B301-103C8EA965F5}"/>
              </a:ext>
            </a:extLst>
          </p:cNvPr>
          <p:cNvSpPr txBox="1"/>
          <p:nvPr/>
        </p:nvSpPr>
        <p:spPr>
          <a:xfrm>
            <a:off x="7120308" y="6459080"/>
            <a:ext cx="5145038" cy="261610"/>
          </a:xfrm>
          <a:prstGeom prst="rect">
            <a:avLst/>
          </a:prstGeom>
          <a:noFill/>
        </p:spPr>
        <p:txBody>
          <a:bodyPr wrap="square" rtlCol="0">
            <a:spAutoFit/>
          </a:bodyPr>
          <a:lstStyle/>
          <a:p>
            <a:r>
              <a:rPr lang="en-US" sz="1100">
                <a:solidFill>
                  <a:schemeClr val="accent3"/>
                </a:solidFill>
                <a:latin typeface="Corbel" panose="020B0503020204020204" pitchFamily="34" charset="0"/>
              </a:rPr>
              <a:t>https://www.cdc.gov/publichealthgateway/sitesgovernance/index.html</a:t>
            </a:r>
          </a:p>
        </p:txBody>
      </p:sp>
      <p:sp>
        <p:nvSpPr>
          <p:cNvPr id="10" name="TextBox 9">
            <a:extLst>
              <a:ext uri="{FF2B5EF4-FFF2-40B4-BE49-F238E27FC236}">
                <a16:creationId xmlns:a16="http://schemas.microsoft.com/office/drawing/2014/main" id="{26B8CD26-1F63-2975-74AA-832C7410F20B}"/>
              </a:ext>
            </a:extLst>
          </p:cNvPr>
          <p:cNvSpPr txBox="1"/>
          <p:nvPr/>
        </p:nvSpPr>
        <p:spPr>
          <a:xfrm>
            <a:off x="1338675" y="1727270"/>
            <a:ext cx="895581" cy="369332"/>
          </a:xfrm>
          <a:prstGeom prst="rect">
            <a:avLst/>
          </a:prstGeom>
          <a:noFill/>
        </p:spPr>
        <p:txBody>
          <a:bodyPr wrap="square">
            <a:spAutoFit/>
          </a:bodyPr>
          <a:lstStyle/>
          <a:p>
            <a:r>
              <a:rPr lang="en-US" b="1">
                <a:solidFill>
                  <a:schemeClr val="bg1"/>
                </a:solidFill>
                <a:latin typeface="Corbel" panose="020B0503020204020204" pitchFamily="34" charset="0"/>
              </a:rPr>
              <a:t>PLWH</a:t>
            </a:r>
            <a:endParaRPr lang="en-US"/>
          </a:p>
        </p:txBody>
      </p:sp>
      <p:sp>
        <p:nvSpPr>
          <p:cNvPr id="15" name="TextBox 14">
            <a:extLst>
              <a:ext uri="{FF2B5EF4-FFF2-40B4-BE49-F238E27FC236}">
                <a16:creationId xmlns:a16="http://schemas.microsoft.com/office/drawing/2014/main" id="{1D0D5694-5D76-4FE3-6675-BA773CDD6D6F}"/>
              </a:ext>
            </a:extLst>
          </p:cNvPr>
          <p:cNvSpPr txBox="1"/>
          <p:nvPr/>
        </p:nvSpPr>
        <p:spPr>
          <a:xfrm>
            <a:off x="931333" y="2172435"/>
            <a:ext cx="1931090" cy="2031325"/>
          </a:xfrm>
          <a:prstGeom prst="rect">
            <a:avLst/>
          </a:prstGeom>
          <a:noFill/>
        </p:spPr>
        <p:txBody>
          <a:bodyPr wrap="square">
            <a:spAutoFit/>
          </a:bodyPr>
          <a:lstStyle/>
          <a:p>
            <a:pPr lvl="0">
              <a:defRPr/>
            </a:pPr>
            <a:r>
              <a:rPr lang="en-US" sz="1800">
                <a:solidFill>
                  <a:schemeClr val="bg1"/>
                </a:solidFill>
                <a:latin typeface="Corbel" panose="020B0503020204020204" pitchFamily="34" charset="0"/>
              </a:rPr>
              <a:t>WHO?</a:t>
            </a:r>
          </a:p>
          <a:p>
            <a:pPr lvl="0">
              <a:defRPr/>
            </a:pPr>
            <a:r>
              <a:rPr lang="en-US" sz="1800">
                <a:solidFill>
                  <a:schemeClr val="bg1"/>
                </a:solidFill>
                <a:latin typeface="Corbel" panose="020B0503020204020204" pitchFamily="34" charset="0"/>
              </a:rPr>
              <a:t>Private/Public </a:t>
            </a:r>
          </a:p>
          <a:p>
            <a:pPr lvl="0">
              <a:defRPr/>
            </a:pPr>
            <a:r>
              <a:rPr lang="en-US" sz="1800">
                <a:solidFill>
                  <a:schemeClr val="bg1"/>
                </a:solidFill>
                <a:latin typeface="Corbel" panose="020B0503020204020204" pitchFamily="34" charset="0"/>
              </a:rPr>
              <a:t>Medical Providers </a:t>
            </a:r>
          </a:p>
          <a:p>
            <a:pPr lvl="0">
              <a:defRPr/>
            </a:pPr>
            <a:r>
              <a:rPr lang="en-US" sz="1800">
                <a:solidFill>
                  <a:schemeClr val="bg1"/>
                </a:solidFill>
                <a:latin typeface="Corbel" panose="020B0503020204020204" pitchFamily="34" charset="0"/>
              </a:rPr>
              <a:t>Hospitals</a:t>
            </a:r>
          </a:p>
          <a:p>
            <a:pPr lvl="0">
              <a:defRPr/>
            </a:pPr>
            <a:r>
              <a:rPr lang="en-US" sz="1800">
                <a:solidFill>
                  <a:schemeClr val="bg1"/>
                </a:solidFill>
                <a:latin typeface="Corbel" panose="020B0503020204020204" pitchFamily="34" charset="0"/>
              </a:rPr>
              <a:t>Clinics</a:t>
            </a:r>
          </a:p>
          <a:p>
            <a:pPr lvl="0">
              <a:defRPr/>
            </a:pPr>
            <a:r>
              <a:rPr lang="en-US" sz="1800">
                <a:solidFill>
                  <a:schemeClr val="bg1"/>
                </a:solidFill>
                <a:latin typeface="Corbel" panose="020B0503020204020204" pitchFamily="34" charset="0"/>
              </a:rPr>
              <a:t>HIV Testing sites</a:t>
            </a:r>
          </a:p>
          <a:p>
            <a:pPr lvl="0">
              <a:defRPr/>
            </a:pPr>
            <a:r>
              <a:rPr lang="en-US" sz="1800">
                <a:solidFill>
                  <a:schemeClr val="bg1"/>
                </a:solidFill>
                <a:latin typeface="Corbel" panose="020B0503020204020204" pitchFamily="34" charset="0"/>
              </a:rPr>
              <a:t>Laboratories </a:t>
            </a:r>
          </a:p>
        </p:txBody>
      </p:sp>
      <p:sp>
        <p:nvSpPr>
          <p:cNvPr id="17" name="TextBox 16">
            <a:extLst>
              <a:ext uri="{FF2B5EF4-FFF2-40B4-BE49-F238E27FC236}">
                <a16:creationId xmlns:a16="http://schemas.microsoft.com/office/drawing/2014/main" id="{650666EC-1667-A387-DDA9-46A1E59BF5E7}"/>
              </a:ext>
            </a:extLst>
          </p:cNvPr>
          <p:cNvSpPr txBox="1"/>
          <p:nvPr/>
        </p:nvSpPr>
        <p:spPr>
          <a:xfrm>
            <a:off x="931333" y="4330641"/>
            <a:ext cx="1547708" cy="1477328"/>
          </a:xfrm>
          <a:prstGeom prst="rect">
            <a:avLst/>
          </a:prstGeom>
          <a:noFill/>
        </p:spPr>
        <p:txBody>
          <a:bodyPr wrap="square">
            <a:spAutoFit/>
          </a:bodyPr>
          <a:lstStyle/>
          <a:p>
            <a:pPr lvl="0">
              <a:defRPr/>
            </a:pPr>
            <a:r>
              <a:rPr lang="en-US" sz="1800">
                <a:solidFill>
                  <a:schemeClr val="bg1"/>
                </a:solidFill>
                <a:latin typeface="Corbel" panose="020B0503020204020204" pitchFamily="34" charset="0"/>
              </a:rPr>
              <a:t>WHAT?</a:t>
            </a:r>
          </a:p>
          <a:p>
            <a:pPr lvl="0">
              <a:defRPr/>
            </a:pPr>
            <a:r>
              <a:rPr lang="en-US" sz="1800">
                <a:solidFill>
                  <a:schemeClr val="bg1"/>
                </a:solidFill>
                <a:latin typeface="Corbel" panose="020B0503020204020204" pitchFamily="34" charset="0"/>
              </a:rPr>
              <a:t>HIV tests</a:t>
            </a:r>
          </a:p>
          <a:p>
            <a:pPr lvl="0">
              <a:defRPr/>
            </a:pPr>
            <a:r>
              <a:rPr lang="en-US" sz="1800">
                <a:solidFill>
                  <a:schemeClr val="bg1"/>
                </a:solidFill>
                <a:latin typeface="Corbel" panose="020B0503020204020204" pitchFamily="34" charset="0"/>
              </a:rPr>
              <a:t>Viral Load</a:t>
            </a:r>
          </a:p>
          <a:p>
            <a:pPr lvl="0">
              <a:defRPr/>
            </a:pPr>
            <a:r>
              <a:rPr lang="en-US" sz="1800">
                <a:solidFill>
                  <a:schemeClr val="bg1"/>
                </a:solidFill>
                <a:latin typeface="Corbel" panose="020B0503020204020204" pitchFamily="34" charset="0"/>
              </a:rPr>
              <a:t>CD4 counts</a:t>
            </a:r>
          </a:p>
          <a:p>
            <a:pPr lvl="0">
              <a:defRPr/>
            </a:pPr>
            <a:r>
              <a:rPr lang="en-US" sz="1800">
                <a:solidFill>
                  <a:schemeClr val="bg1"/>
                </a:solidFill>
                <a:latin typeface="Corbel" panose="020B0503020204020204" pitchFamily="34" charset="0"/>
              </a:rPr>
              <a:t>Genotypes</a:t>
            </a:r>
            <a:endParaRPr lang="en-US"/>
          </a:p>
        </p:txBody>
      </p:sp>
    </p:spTree>
    <p:extLst>
      <p:ext uri="{BB962C8B-B14F-4D97-AF65-F5344CB8AC3E}">
        <p14:creationId xmlns:p14="http://schemas.microsoft.com/office/powerpoint/2010/main" val="10884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fade">
                                      <p:cBhvr>
                                        <p:cTn id="46" dur="500"/>
                                        <p:tgtEl>
                                          <p:spTgt spid="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fade">
                                      <p:cBhvr>
                                        <p:cTn id="51" dur="500"/>
                                        <p:tgtEl>
                                          <p:spTgt spid="2">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fade">
                                      <p:cBhvr>
                                        <p:cTn id="56" dur="500"/>
                                        <p:tgtEl>
                                          <p:spTgt spid="2">
                                            <p:txEl>
                                              <p:pRg st="2" end="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6" grpId="0" animBg="1"/>
      <p:bldP spid="10"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CDCDA67-DCED-6456-8614-0EEAF016BA26}"/>
              </a:ext>
            </a:extLst>
          </p:cNvPr>
          <p:cNvSpPr>
            <a:spLocks noGrp="1"/>
          </p:cNvSpPr>
          <p:nvPr>
            <p:ph type="body" sz="half" idx="2"/>
          </p:nvPr>
        </p:nvSpPr>
        <p:spPr>
          <a:xfrm>
            <a:off x="4869920" y="1170733"/>
            <a:ext cx="6996575" cy="3758106"/>
          </a:xfrm>
        </p:spPr>
        <p:txBody>
          <a:bodyPr vert="horz" lIns="0" tIns="45720" rIns="91440" bIns="45720" rtlCol="0" anchor="t">
            <a:noAutofit/>
          </a:bodyPr>
          <a:lstStyle/>
          <a:p>
            <a:pPr>
              <a:lnSpc>
                <a:spcPct val="100000"/>
              </a:lnSpc>
              <a:spcBef>
                <a:spcPts val="600"/>
              </a:spcBef>
            </a:pPr>
            <a:r>
              <a:rPr lang="en-US" sz="1200" b="1" spc="300"/>
              <a:t>PUBLIC HEALTH SURVEILLANCE DATA: </a:t>
            </a:r>
          </a:p>
          <a:p>
            <a:pPr marL="285750" indent="-285750">
              <a:lnSpc>
                <a:spcPct val="100000"/>
              </a:lnSpc>
              <a:spcBef>
                <a:spcPts val="600"/>
              </a:spcBef>
              <a:buChar char="•"/>
            </a:pPr>
            <a:r>
              <a:rPr lang="en-US" sz="1600"/>
              <a:t>Used to protect, maintain, and improve the health of the public</a:t>
            </a:r>
          </a:p>
          <a:p>
            <a:pPr marL="285750" indent="-285750">
              <a:lnSpc>
                <a:spcPct val="100000"/>
              </a:lnSpc>
              <a:spcBef>
                <a:spcPts val="600"/>
              </a:spcBef>
              <a:buChar char="•"/>
            </a:pPr>
            <a:r>
              <a:rPr lang="en-US" sz="1600"/>
              <a:t>Should be acquired and used for legitimate public health purposes</a:t>
            </a:r>
          </a:p>
          <a:p>
            <a:pPr marL="285750" indent="-285750">
              <a:lnSpc>
                <a:spcPct val="100000"/>
              </a:lnSpc>
              <a:spcBef>
                <a:spcPts val="600"/>
              </a:spcBef>
              <a:buChar char="•"/>
            </a:pPr>
            <a:r>
              <a:rPr lang="en-US" sz="1600"/>
              <a:t>Required by CDC funding to be protected and stored securely </a:t>
            </a:r>
          </a:p>
          <a:p>
            <a:pPr>
              <a:lnSpc>
                <a:spcPct val="100000"/>
              </a:lnSpc>
              <a:spcBef>
                <a:spcPts val="600"/>
              </a:spcBef>
            </a:pPr>
            <a:endParaRPr lang="en-US" sz="1600"/>
          </a:p>
          <a:p>
            <a:pPr>
              <a:lnSpc>
                <a:spcPct val="100000"/>
              </a:lnSpc>
              <a:spcBef>
                <a:spcPts val="600"/>
              </a:spcBef>
            </a:pPr>
            <a:r>
              <a:rPr lang="en-US" sz="1200" b="1" spc="300"/>
              <a:t>RECOGNIZE:</a:t>
            </a:r>
          </a:p>
          <a:p>
            <a:pPr marL="285750" indent="-285750">
              <a:lnSpc>
                <a:spcPct val="100000"/>
              </a:lnSpc>
              <a:spcBef>
                <a:spcPts val="600"/>
              </a:spcBef>
              <a:buChar char="•"/>
            </a:pPr>
            <a:r>
              <a:rPr lang="en-US" sz="1600"/>
              <a:t>Use of public health surveillance data may conflict with individual interests because of the stigmatizing and potential legal consequences</a:t>
            </a:r>
          </a:p>
          <a:p>
            <a:pPr marL="285750" indent="-285750">
              <a:lnSpc>
                <a:spcPct val="100000"/>
              </a:lnSpc>
              <a:spcBef>
                <a:spcPts val="600"/>
              </a:spcBef>
              <a:buChar char="•"/>
            </a:pPr>
            <a:r>
              <a:rPr lang="en-US" sz="1600"/>
              <a:t>For highly stigmatized infections, like HIV, scrupulous attention to how the data are collected, protected and used is vital to disease control efforts</a:t>
            </a:r>
          </a:p>
          <a:p>
            <a:pPr marL="285750" indent="-285750">
              <a:lnSpc>
                <a:spcPct val="100000"/>
              </a:lnSpc>
              <a:spcBef>
                <a:spcPts val="600"/>
              </a:spcBef>
              <a:buChar char="•"/>
            </a:pPr>
            <a:r>
              <a:rPr lang="en-US" sz="1600"/>
              <a:t>If used at the individual level the reason should be to improve the health of the individual and prevent transmission (Data to Care and Cluster Detection and Response examples)</a:t>
            </a:r>
          </a:p>
        </p:txBody>
      </p:sp>
      <p:sp>
        <p:nvSpPr>
          <p:cNvPr id="3" name="Title 2">
            <a:extLst>
              <a:ext uri="{FF2B5EF4-FFF2-40B4-BE49-F238E27FC236}">
                <a16:creationId xmlns:a16="http://schemas.microsoft.com/office/drawing/2014/main" id="{0E3D6C66-2C76-EE51-6796-370009303673}"/>
              </a:ext>
            </a:extLst>
          </p:cNvPr>
          <p:cNvSpPr>
            <a:spLocks noGrp="1"/>
          </p:cNvSpPr>
          <p:nvPr>
            <p:ph type="title"/>
          </p:nvPr>
        </p:nvSpPr>
        <p:spPr>
          <a:xfrm>
            <a:off x="738188" y="1797266"/>
            <a:ext cx="3356734" cy="1386389"/>
          </a:xfrm>
        </p:spPr>
        <p:txBody>
          <a:bodyPr/>
          <a:lstStyle/>
          <a:p>
            <a:pPr>
              <a:spcBef>
                <a:spcPts val="600"/>
              </a:spcBef>
            </a:pPr>
            <a:r>
              <a:rPr lang="en-US" sz="1800" b="1" spc="300">
                <a:solidFill>
                  <a:schemeClr val="bg1"/>
                </a:solidFill>
              </a:rPr>
              <a:t>PUBLIC HEALTH SURVEILLANCE: </a:t>
            </a:r>
            <a:endParaRPr lang="en-US">
              <a:solidFill>
                <a:schemeClr val="bg1"/>
              </a:solidFill>
            </a:endParaRPr>
          </a:p>
        </p:txBody>
      </p:sp>
      <p:sp>
        <p:nvSpPr>
          <p:cNvPr id="4" name="Slide Number Placeholder 3">
            <a:extLst>
              <a:ext uri="{FF2B5EF4-FFF2-40B4-BE49-F238E27FC236}">
                <a16:creationId xmlns:a16="http://schemas.microsoft.com/office/drawing/2014/main" id="{3D207D6C-372E-84E2-DF15-3BB6CEC34118}"/>
              </a:ext>
            </a:extLst>
          </p:cNvPr>
          <p:cNvSpPr>
            <a:spLocks noGrp="1"/>
          </p:cNvSpPr>
          <p:nvPr>
            <p:ph type="sldNum" sz="quarter" idx="12"/>
          </p:nvPr>
        </p:nvSpPr>
        <p:spPr/>
        <p:txBody>
          <a:bodyPr/>
          <a:lstStyle/>
          <a:p>
            <a:fld id="{DB15D044-B35F-4A77-B573-9EB4C86BF88C}" type="slidenum">
              <a:rPr lang="en-US" smtClean="0"/>
              <a:pPr/>
              <a:t>18</a:t>
            </a:fld>
            <a:endParaRPr lang="en-US"/>
          </a:p>
        </p:txBody>
      </p:sp>
      <p:sp>
        <p:nvSpPr>
          <p:cNvPr id="6" name="Title 2">
            <a:extLst>
              <a:ext uri="{FF2B5EF4-FFF2-40B4-BE49-F238E27FC236}">
                <a16:creationId xmlns:a16="http://schemas.microsoft.com/office/drawing/2014/main" id="{C1EA4014-462D-1E18-50AC-B9535CEC805E}"/>
              </a:ext>
            </a:extLst>
          </p:cNvPr>
          <p:cNvSpPr txBox="1">
            <a:spLocks/>
          </p:cNvSpPr>
          <p:nvPr/>
        </p:nvSpPr>
        <p:spPr>
          <a:xfrm>
            <a:off x="738188" y="2339491"/>
            <a:ext cx="4131732" cy="1174355"/>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spcBef>
                <a:spcPts val="600"/>
              </a:spcBef>
            </a:pPr>
            <a:r>
              <a:rPr lang="en-US">
                <a:solidFill>
                  <a:schemeClr val="bg1"/>
                </a:solidFill>
              </a:rPr>
              <a:t>Ethical Considerations</a:t>
            </a:r>
          </a:p>
        </p:txBody>
      </p:sp>
      <p:sp>
        <p:nvSpPr>
          <p:cNvPr id="12" name="TextBox 11">
            <a:extLst>
              <a:ext uri="{FF2B5EF4-FFF2-40B4-BE49-F238E27FC236}">
                <a16:creationId xmlns:a16="http://schemas.microsoft.com/office/drawing/2014/main" id="{BB7E7A4F-5459-5752-255E-3D60200F5C75}"/>
              </a:ext>
            </a:extLst>
          </p:cNvPr>
          <p:cNvSpPr txBox="1"/>
          <p:nvPr/>
        </p:nvSpPr>
        <p:spPr>
          <a:xfrm>
            <a:off x="4883348" y="5668480"/>
            <a:ext cx="6661413" cy="1107996"/>
          </a:xfrm>
          <a:prstGeom prst="rect">
            <a:avLst/>
          </a:prstGeom>
          <a:noFill/>
        </p:spPr>
        <p:txBody>
          <a:bodyPr wrap="square" lIns="0" rtlCol="0">
            <a:spAutoFit/>
          </a:bodyPr>
          <a:lstStyle/>
          <a:p>
            <a:r>
              <a:rPr lang="en-US" sz="800" b="1" u="sng">
                <a:latin typeface="Corbel" panose="020B0503020204020204" pitchFamily="34" charset="0"/>
              </a:rPr>
              <a:t>References:</a:t>
            </a:r>
          </a:p>
          <a:p>
            <a:pPr marL="7938">
              <a:spcAft>
                <a:spcPts val="600"/>
              </a:spcAft>
            </a:pPr>
            <a:r>
              <a:rPr lang="en-US" sz="800">
                <a:latin typeface="Corbel" panose="020B0503020204020204" pitchFamily="34" charset="0"/>
              </a:rPr>
              <a:t>Centers for Disease Control and Prevention. Data Security and Confidentiality Guidelines for HIV, Viral Hepatitis, Sexually Transmitted Disease, and Tuberculosis Programs:</a:t>
            </a:r>
          </a:p>
          <a:p>
            <a:pPr marL="7938">
              <a:spcAft>
                <a:spcPts val="600"/>
              </a:spcAft>
            </a:pPr>
            <a:r>
              <a:rPr lang="en-US" sz="800">
                <a:latin typeface="Corbel" panose="020B0503020204020204" pitchFamily="34" charset="0"/>
              </a:rPr>
              <a:t> Standards to Facilitate Sharing and Use of Surveillance Data for Public Health Action. Atlanta (GA): U.S. Department of Health and Human Services, Centers for Disease Control and Prevention; 2011</a:t>
            </a:r>
          </a:p>
          <a:p>
            <a:pPr marL="7938">
              <a:spcAft>
                <a:spcPts val="600"/>
              </a:spcAft>
            </a:pPr>
            <a:r>
              <a:rPr lang="en-US" sz="800">
                <a:latin typeface="Corbel" panose="020B0503020204020204" pitchFamily="34" charset="0"/>
              </a:rPr>
              <a:t>Shifting the Paradigm: Using HIV Surveillance Data as a Foundation for Improving HIV Care and Preventing HIV Infection. Sweeney P, Gardner LI, </a:t>
            </a:r>
            <a:r>
              <a:rPr lang="en-US" sz="800" err="1">
                <a:latin typeface="Corbel" panose="020B0503020204020204" pitchFamily="34" charset="0"/>
              </a:rPr>
              <a:t>Buchacz</a:t>
            </a:r>
            <a:r>
              <a:rPr lang="en-US" sz="800">
                <a:latin typeface="Corbel" panose="020B0503020204020204" pitchFamily="34" charset="0"/>
              </a:rPr>
              <a:t> K et al. Milbank Quarterly Vol. 00, No. 0, 2013 (pp. 1–48)</a:t>
            </a:r>
          </a:p>
        </p:txBody>
      </p:sp>
    </p:spTree>
    <p:extLst>
      <p:ext uri="{BB962C8B-B14F-4D97-AF65-F5344CB8AC3E}">
        <p14:creationId xmlns:p14="http://schemas.microsoft.com/office/powerpoint/2010/main" val="14738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walking&#10;&#10;Description automatically generated">
            <a:extLst>
              <a:ext uri="{FF2B5EF4-FFF2-40B4-BE49-F238E27FC236}">
                <a16:creationId xmlns:a16="http://schemas.microsoft.com/office/drawing/2014/main" id="{8E0E89C0-E383-4A59-CE06-B4FB961D827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5028" t="15686" b="8298"/>
          <a:stretch/>
        </p:blipFill>
        <p:spPr>
          <a:xfrm>
            <a:off x="7950200" y="1"/>
            <a:ext cx="4808791" cy="2404500"/>
          </a:xfrm>
          <a:prstGeom prst="rect">
            <a:avLst/>
          </a:prstGeom>
        </p:spPr>
      </p:pic>
      <p:sp>
        <p:nvSpPr>
          <p:cNvPr id="7" name="Text Placeholder 6">
            <a:extLst>
              <a:ext uri="{FF2B5EF4-FFF2-40B4-BE49-F238E27FC236}">
                <a16:creationId xmlns:a16="http://schemas.microsoft.com/office/drawing/2014/main" id="{7CDCDA67-DCED-6456-8614-0EEAF016BA26}"/>
              </a:ext>
            </a:extLst>
          </p:cNvPr>
          <p:cNvSpPr>
            <a:spLocks noGrp="1"/>
          </p:cNvSpPr>
          <p:nvPr>
            <p:ph type="body" sz="half" idx="2"/>
          </p:nvPr>
        </p:nvSpPr>
        <p:spPr>
          <a:xfrm>
            <a:off x="4941541" y="2490460"/>
            <a:ext cx="6707120" cy="2890934"/>
          </a:xfrm>
        </p:spPr>
        <p:txBody>
          <a:bodyPr/>
          <a:lstStyle/>
          <a:p>
            <a:pPr>
              <a:lnSpc>
                <a:spcPct val="100000"/>
              </a:lnSpc>
              <a:spcBef>
                <a:spcPts val="600"/>
              </a:spcBef>
            </a:pPr>
            <a:r>
              <a:rPr lang="en-US" sz="1800"/>
              <a:t>Names and other identifying information are not shared outside of the health department</a:t>
            </a:r>
          </a:p>
          <a:p>
            <a:pPr>
              <a:lnSpc>
                <a:spcPct val="100000"/>
              </a:lnSpc>
              <a:spcBef>
                <a:spcPts val="600"/>
              </a:spcBef>
            </a:pPr>
            <a:r>
              <a:rPr lang="en-US" sz="1800"/>
              <a:t>Field staff who may contact partners do not disclose the identity of other persons in the cluster</a:t>
            </a:r>
          </a:p>
          <a:p>
            <a:pPr marL="406400" indent="-228600">
              <a:lnSpc>
                <a:spcPct val="100000"/>
              </a:lnSpc>
              <a:spcBef>
                <a:spcPts val="600"/>
              </a:spcBef>
              <a:buFont typeface="Arial" panose="020B0604020202020204" pitchFamily="34" charset="0"/>
              <a:buChar char="•"/>
            </a:pPr>
            <a:r>
              <a:rPr lang="en-US" sz="1800"/>
              <a:t>Health departments use names to find other members of the cluster and offer help with testing, linkage to </a:t>
            </a:r>
            <a:r>
              <a:rPr lang="en-US" sz="1800" err="1"/>
              <a:t>PrEP</a:t>
            </a:r>
            <a:r>
              <a:rPr lang="en-US" sz="1800"/>
              <a:t> and linkage to and engagement in care</a:t>
            </a:r>
          </a:p>
        </p:txBody>
      </p:sp>
      <p:sp>
        <p:nvSpPr>
          <p:cNvPr id="3" name="Title 2">
            <a:extLst>
              <a:ext uri="{FF2B5EF4-FFF2-40B4-BE49-F238E27FC236}">
                <a16:creationId xmlns:a16="http://schemas.microsoft.com/office/drawing/2014/main" id="{0E3D6C66-2C76-EE51-6796-370009303673}"/>
              </a:ext>
            </a:extLst>
          </p:cNvPr>
          <p:cNvSpPr>
            <a:spLocks noGrp="1"/>
          </p:cNvSpPr>
          <p:nvPr>
            <p:ph type="title"/>
          </p:nvPr>
        </p:nvSpPr>
        <p:spPr>
          <a:xfrm>
            <a:off x="738188" y="1797266"/>
            <a:ext cx="3356734" cy="1386389"/>
          </a:xfrm>
        </p:spPr>
        <p:txBody>
          <a:bodyPr/>
          <a:lstStyle/>
          <a:p>
            <a:pPr>
              <a:spcBef>
                <a:spcPts val="600"/>
              </a:spcBef>
            </a:pPr>
            <a:r>
              <a:rPr lang="en-US" sz="1800" b="1" spc="300">
                <a:solidFill>
                  <a:schemeClr val="bg1"/>
                </a:solidFill>
              </a:rPr>
              <a:t>PUBLIC HEALTH SURVEILLANCE: </a:t>
            </a:r>
            <a:endParaRPr lang="en-US">
              <a:solidFill>
                <a:schemeClr val="bg1"/>
              </a:solidFill>
            </a:endParaRPr>
          </a:p>
        </p:txBody>
      </p:sp>
      <p:sp>
        <p:nvSpPr>
          <p:cNvPr id="4" name="Slide Number Placeholder 3">
            <a:extLst>
              <a:ext uri="{FF2B5EF4-FFF2-40B4-BE49-F238E27FC236}">
                <a16:creationId xmlns:a16="http://schemas.microsoft.com/office/drawing/2014/main" id="{3D207D6C-372E-84E2-DF15-3BB6CEC34118}"/>
              </a:ext>
            </a:extLst>
          </p:cNvPr>
          <p:cNvSpPr>
            <a:spLocks noGrp="1"/>
          </p:cNvSpPr>
          <p:nvPr>
            <p:ph type="sldNum" sz="quarter" idx="12"/>
          </p:nvPr>
        </p:nvSpPr>
        <p:spPr/>
        <p:txBody>
          <a:bodyPr/>
          <a:lstStyle/>
          <a:p>
            <a:fld id="{DB15D044-B35F-4A77-B573-9EB4C86BF88C}" type="slidenum">
              <a:rPr lang="en-US" smtClean="0"/>
              <a:pPr/>
              <a:t>19</a:t>
            </a:fld>
            <a:endParaRPr lang="en-US"/>
          </a:p>
        </p:txBody>
      </p:sp>
      <p:sp>
        <p:nvSpPr>
          <p:cNvPr id="6" name="Title 2">
            <a:extLst>
              <a:ext uri="{FF2B5EF4-FFF2-40B4-BE49-F238E27FC236}">
                <a16:creationId xmlns:a16="http://schemas.microsoft.com/office/drawing/2014/main" id="{C1EA4014-462D-1E18-50AC-B9535CEC805E}"/>
              </a:ext>
            </a:extLst>
          </p:cNvPr>
          <p:cNvSpPr txBox="1">
            <a:spLocks/>
          </p:cNvSpPr>
          <p:nvPr/>
        </p:nvSpPr>
        <p:spPr>
          <a:xfrm>
            <a:off x="738188" y="2339491"/>
            <a:ext cx="4131732" cy="167370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spcBef>
                <a:spcPts val="600"/>
              </a:spcBef>
            </a:pPr>
            <a:r>
              <a:rPr lang="en-US">
                <a:solidFill>
                  <a:schemeClr val="bg1"/>
                </a:solidFill>
              </a:rPr>
              <a:t>Implications for Persons in HIV Clusters</a:t>
            </a:r>
          </a:p>
        </p:txBody>
      </p:sp>
    </p:spTree>
    <p:extLst>
      <p:ext uri="{BB962C8B-B14F-4D97-AF65-F5344CB8AC3E}">
        <p14:creationId xmlns:p14="http://schemas.microsoft.com/office/powerpoint/2010/main" val="1598228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410" y="2256367"/>
            <a:ext cx="10343745" cy="1346199"/>
          </a:xfrm>
        </p:spPr>
        <p:txBody>
          <a:bodyPr>
            <a:noAutofit/>
          </a:bodyPr>
          <a:lstStyle/>
          <a:p>
            <a:pPr>
              <a:lnSpc>
                <a:spcPts val="5280"/>
              </a:lnSpc>
              <a:spcAft>
                <a:spcPts val="1200"/>
              </a:spcAft>
            </a:pPr>
            <a:r>
              <a:rPr lang="en-US" sz="2400" b="1" spc="300"/>
              <a:t>LEARNING SERIES</a:t>
            </a:r>
            <a:br>
              <a:rPr lang="en-US"/>
            </a:br>
            <a:r>
              <a:rPr lang="en-US" sz="4800"/>
              <a:t>HIV Cluster Response</a:t>
            </a:r>
            <a:endParaRPr lang="en-US"/>
          </a:p>
        </p:txBody>
      </p:sp>
      <p:sp>
        <p:nvSpPr>
          <p:cNvPr id="3" name="Title 1">
            <a:extLst>
              <a:ext uri="{FF2B5EF4-FFF2-40B4-BE49-F238E27FC236}">
                <a16:creationId xmlns:a16="http://schemas.microsoft.com/office/drawing/2014/main" id="{413D872C-F7C1-1CA3-45FE-34CDA9E86A36}"/>
              </a:ext>
            </a:extLst>
          </p:cNvPr>
          <p:cNvSpPr txBox="1">
            <a:spLocks/>
          </p:cNvSpPr>
          <p:nvPr/>
        </p:nvSpPr>
        <p:spPr>
          <a:xfrm>
            <a:off x="2021811" y="3860800"/>
            <a:ext cx="7284467" cy="889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400" b="0" kern="1200" dirty="0">
                <a:solidFill>
                  <a:schemeClr val="bg1"/>
                </a:solidFill>
                <a:latin typeface="Corbel" panose="020B0503020204020204" pitchFamily="34" charset="0"/>
                <a:ea typeface="+mn-ea"/>
                <a:cs typeface="Arial" panose="020B0604020202020204" pitchFamily="34" charset="0"/>
              </a:defRPr>
            </a:lvl1pPr>
          </a:lstStyle>
          <a:p>
            <a:r>
              <a:rPr lang="en-US" sz="2800"/>
              <a:t>Public Health Surveillance Basics &amp; </a:t>
            </a:r>
            <a:br>
              <a:rPr lang="en-US" sz="2800"/>
            </a:br>
            <a:r>
              <a:rPr lang="en-US" sz="2800"/>
              <a:t>Using Surveillance Data to </a:t>
            </a:r>
            <a:r>
              <a:rPr lang="en-US" sz="2800" b="1"/>
              <a:t>DETECT</a:t>
            </a:r>
            <a:r>
              <a:rPr lang="en-US" sz="2800"/>
              <a:t> HIV Clusters</a:t>
            </a:r>
          </a:p>
        </p:txBody>
      </p:sp>
      <p:sp>
        <p:nvSpPr>
          <p:cNvPr id="4" name="Title 1">
            <a:extLst>
              <a:ext uri="{FF2B5EF4-FFF2-40B4-BE49-F238E27FC236}">
                <a16:creationId xmlns:a16="http://schemas.microsoft.com/office/drawing/2014/main" id="{2CD317B7-BE11-FB94-383E-0C82A862012C}"/>
              </a:ext>
            </a:extLst>
          </p:cNvPr>
          <p:cNvSpPr txBox="1">
            <a:spLocks/>
          </p:cNvSpPr>
          <p:nvPr/>
        </p:nvSpPr>
        <p:spPr>
          <a:xfrm>
            <a:off x="2180167" y="5232473"/>
            <a:ext cx="6985000" cy="445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400" b="0" kern="1200" dirty="0">
                <a:solidFill>
                  <a:schemeClr val="bg1"/>
                </a:solidFill>
                <a:latin typeface="Corbel" panose="020B0503020204020204" pitchFamily="34" charset="0"/>
                <a:ea typeface="+mn-ea"/>
                <a:cs typeface="Arial" panose="020B0604020202020204" pitchFamily="34" charset="0"/>
              </a:defRPr>
            </a:lvl1pPr>
          </a:lstStyle>
          <a:p>
            <a:r>
              <a:rPr lang="en-US" sz="2000" b="1" spc="300">
                <a:solidFill>
                  <a:schemeClr val="accent6"/>
                </a:solidFill>
              </a:rPr>
              <a:t>PART </a:t>
            </a:r>
            <a:r>
              <a:rPr lang="en-US" sz="2000" b="1" spc="300">
                <a:solidFill>
                  <a:schemeClr val="accent6"/>
                </a:solidFill>
                <a:latin typeface="+mn-lt"/>
              </a:rPr>
              <a:t>1</a:t>
            </a:r>
          </a:p>
        </p:txBody>
      </p:sp>
      <p:pic>
        <p:nvPicPr>
          <p:cNvPr id="5" name="Picture 4">
            <a:extLst>
              <a:ext uri="{FF2B5EF4-FFF2-40B4-BE49-F238E27FC236}">
                <a16:creationId xmlns:a16="http://schemas.microsoft.com/office/drawing/2014/main" id="{5CB22CD3-31F9-F434-4926-29BD7E920C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30597" y="388941"/>
            <a:ext cx="2480209" cy="826736"/>
          </a:xfrm>
          <a:prstGeom prst="rect">
            <a:avLst/>
          </a:prstGeom>
        </p:spPr>
      </p:pic>
    </p:spTree>
    <p:extLst>
      <p:ext uri="{BB962C8B-B14F-4D97-AF65-F5344CB8AC3E}">
        <p14:creationId xmlns:p14="http://schemas.microsoft.com/office/powerpoint/2010/main" val="759325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3F63-20FA-F1B1-049A-172DC35D92AF}"/>
              </a:ext>
            </a:extLst>
          </p:cNvPr>
          <p:cNvSpPr>
            <a:spLocks noGrp="1"/>
          </p:cNvSpPr>
          <p:nvPr>
            <p:ph type="ctrTitle"/>
          </p:nvPr>
        </p:nvSpPr>
        <p:spPr/>
        <p:txBody>
          <a:bodyPr/>
          <a:lstStyle/>
          <a:p>
            <a:r>
              <a:rPr lang="en-US"/>
              <a:t>Data Protection </a:t>
            </a:r>
          </a:p>
        </p:txBody>
      </p:sp>
      <p:sp>
        <p:nvSpPr>
          <p:cNvPr id="3" name="Slide Number Placeholder 2">
            <a:extLst>
              <a:ext uri="{FF2B5EF4-FFF2-40B4-BE49-F238E27FC236}">
                <a16:creationId xmlns:a16="http://schemas.microsoft.com/office/drawing/2014/main" id="{952DAB1D-0CFD-901C-EEB8-E42DD2C854A1}"/>
              </a:ext>
            </a:extLst>
          </p:cNvPr>
          <p:cNvSpPr>
            <a:spLocks noGrp="1"/>
          </p:cNvSpPr>
          <p:nvPr>
            <p:ph type="sldNum" sz="quarter" idx="12"/>
          </p:nvPr>
        </p:nvSpPr>
        <p:spPr/>
        <p:txBody>
          <a:bodyPr/>
          <a:lstStyle/>
          <a:p>
            <a:fld id="{DB15D044-B35F-4A77-B573-9EB4C86BF88C}" type="slidenum">
              <a:rPr lang="en-US" smtClean="0"/>
              <a:pPr/>
              <a:t>20</a:t>
            </a:fld>
            <a:endParaRPr lang="en-US"/>
          </a:p>
        </p:txBody>
      </p:sp>
    </p:spTree>
    <p:extLst>
      <p:ext uri="{BB962C8B-B14F-4D97-AF65-F5344CB8AC3E}">
        <p14:creationId xmlns:p14="http://schemas.microsoft.com/office/powerpoint/2010/main" val="6079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49D2C0-2CC9-0A92-7362-928DFF4895DA}"/>
              </a:ext>
            </a:extLst>
          </p:cNvPr>
          <p:cNvSpPr/>
          <p:nvPr/>
        </p:nvSpPr>
        <p:spPr>
          <a:xfrm>
            <a:off x="10617198" y="2230594"/>
            <a:ext cx="1261535" cy="37705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C3D44-2232-4FB2-A455-ED5FE2E845C2}"/>
              </a:ext>
            </a:extLst>
          </p:cNvPr>
          <p:cNvSpPr/>
          <p:nvPr/>
        </p:nvSpPr>
        <p:spPr>
          <a:xfrm>
            <a:off x="9347200" y="345560"/>
            <a:ext cx="1473200" cy="91573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CDCDA67-DCED-6456-8614-0EEAF016BA26}"/>
              </a:ext>
            </a:extLst>
          </p:cNvPr>
          <p:cNvSpPr>
            <a:spLocks noGrp="1"/>
          </p:cNvSpPr>
          <p:nvPr>
            <p:ph type="body" sz="half" idx="2"/>
          </p:nvPr>
        </p:nvSpPr>
        <p:spPr>
          <a:xfrm>
            <a:off x="4941541" y="2490460"/>
            <a:ext cx="5633326" cy="2890934"/>
          </a:xfrm>
        </p:spPr>
        <p:txBody>
          <a:bodyPr/>
          <a:lstStyle/>
          <a:p>
            <a:pPr>
              <a:lnSpc>
                <a:spcPct val="100000"/>
              </a:lnSpc>
              <a:spcBef>
                <a:spcPts val="600"/>
              </a:spcBef>
              <a:spcAft>
                <a:spcPts val="600"/>
              </a:spcAft>
            </a:pPr>
            <a:r>
              <a:rPr lang="en-US"/>
              <a:t>Adequate legal and other controls for protecting privacy of health-related information and discrimination should be developed</a:t>
            </a:r>
          </a:p>
          <a:p>
            <a:pPr>
              <a:lnSpc>
                <a:spcPct val="100000"/>
              </a:lnSpc>
              <a:spcBef>
                <a:spcPts val="600"/>
              </a:spcBef>
              <a:spcAft>
                <a:spcPts val="600"/>
              </a:spcAft>
            </a:pPr>
            <a:r>
              <a:rPr lang="en-US"/>
              <a:t>Use of individual-level data, including for legitimate public health purposes, should incorporate input from those directly affected by such use</a:t>
            </a:r>
          </a:p>
          <a:p>
            <a:pPr marL="406400" indent="-228600">
              <a:lnSpc>
                <a:spcPct val="100000"/>
              </a:lnSpc>
              <a:spcBef>
                <a:spcPts val="0"/>
              </a:spcBef>
              <a:spcAft>
                <a:spcPts val="600"/>
              </a:spcAft>
              <a:buFont typeface="Arial" panose="020B0604020202020204" pitchFamily="34" charset="0"/>
              <a:buChar char="•"/>
            </a:pPr>
            <a:r>
              <a:rPr lang="en-US"/>
              <a:t>During design of such programs</a:t>
            </a:r>
          </a:p>
          <a:p>
            <a:pPr marL="406400" indent="-228600">
              <a:lnSpc>
                <a:spcPct val="100000"/>
              </a:lnSpc>
              <a:spcBef>
                <a:spcPts val="0"/>
              </a:spcBef>
              <a:spcAft>
                <a:spcPts val="600"/>
              </a:spcAft>
              <a:buFont typeface="Arial" panose="020B0604020202020204" pitchFamily="34" charset="0"/>
              <a:buChar char="•"/>
            </a:pPr>
            <a:r>
              <a:rPr lang="en-US"/>
              <a:t>On an ongoing basis</a:t>
            </a:r>
          </a:p>
        </p:txBody>
      </p:sp>
      <p:sp>
        <p:nvSpPr>
          <p:cNvPr id="3" name="Title 2">
            <a:extLst>
              <a:ext uri="{FF2B5EF4-FFF2-40B4-BE49-F238E27FC236}">
                <a16:creationId xmlns:a16="http://schemas.microsoft.com/office/drawing/2014/main" id="{0E3D6C66-2C76-EE51-6796-370009303673}"/>
              </a:ext>
            </a:extLst>
          </p:cNvPr>
          <p:cNvSpPr>
            <a:spLocks noGrp="1"/>
          </p:cNvSpPr>
          <p:nvPr>
            <p:ph type="title"/>
          </p:nvPr>
        </p:nvSpPr>
        <p:spPr>
          <a:xfrm>
            <a:off x="738188" y="1797266"/>
            <a:ext cx="3356734" cy="1386389"/>
          </a:xfrm>
        </p:spPr>
        <p:txBody>
          <a:bodyPr/>
          <a:lstStyle/>
          <a:p>
            <a:pPr>
              <a:spcBef>
                <a:spcPts val="600"/>
              </a:spcBef>
            </a:pPr>
            <a:r>
              <a:rPr lang="en-US" sz="1800" b="1" spc="300">
                <a:solidFill>
                  <a:schemeClr val="bg1"/>
                </a:solidFill>
              </a:rPr>
              <a:t>PUBLIC HEALTH SURVEILLANCE: </a:t>
            </a:r>
            <a:endParaRPr lang="en-US">
              <a:solidFill>
                <a:schemeClr val="bg1"/>
              </a:solidFill>
            </a:endParaRPr>
          </a:p>
        </p:txBody>
      </p:sp>
      <p:sp>
        <p:nvSpPr>
          <p:cNvPr id="4" name="Slide Number Placeholder 3">
            <a:extLst>
              <a:ext uri="{FF2B5EF4-FFF2-40B4-BE49-F238E27FC236}">
                <a16:creationId xmlns:a16="http://schemas.microsoft.com/office/drawing/2014/main" id="{3D207D6C-372E-84E2-DF15-3BB6CEC34118}"/>
              </a:ext>
            </a:extLst>
          </p:cNvPr>
          <p:cNvSpPr>
            <a:spLocks noGrp="1"/>
          </p:cNvSpPr>
          <p:nvPr>
            <p:ph type="sldNum" sz="quarter" idx="12"/>
          </p:nvPr>
        </p:nvSpPr>
        <p:spPr/>
        <p:txBody>
          <a:bodyPr/>
          <a:lstStyle/>
          <a:p>
            <a:fld id="{DB15D044-B35F-4A77-B573-9EB4C86BF88C}" type="slidenum">
              <a:rPr lang="en-US" smtClean="0"/>
              <a:pPr/>
              <a:t>21</a:t>
            </a:fld>
            <a:endParaRPr lang="en-US"/>
          </a:p>
        </p:txBody>
      </p:sp>
      <p:sp>
        <p:nvSpPr>
          <p:cNvPr id="6" name="Title 2">
            <a:extLst>
              <a:ext uri="{FF2B5EF4-FFF2-40B4-BE49-F238E27FC236}">
                <a16:creationId xmlns:a16="http://schemas.microsoft.com/office/drawing/2014/main" id="{C1EA4014-462D-1E18-50AC-B9535CEC805E}"/>
              </a:ext>
            </a:extLst>
          </p:cNvPr>
          <p:cNvSpPr txBox="1">
            <a:spLocks/>
          </p:cNvSpPr>
          <p:nvPr/>
        </p:nvSpPr>
        <p:spPr>
          <a:xfrm>
            <a:off x="738188" y="2339492"/>
            <a:ext cx="3241145" cy="1157242"/>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spcBef>
                <a:spcPts val="600"/>
              </a:spcBef>
            </a:pPr>
            <a:r>
              <a:rPr lang="en-US">
                <a:solidFill>
                  <a:schemeClr val="bg1"/>
                </a:solidFill>
              </a:rPr>
              <a:t>Considerations for Use</a:t>
            </a:r>
          </a:p>
        </p:txBody>
      </p:sp>
      <p:pic>
        <p:nvPicPr>
          <p:cNvPr id="5" name="Picture 4" descr="A blue shield with a cross on it&#10;&#10;Description automatically generated">
            <a:extLst>
              <a:ext uri="{FF2B5EF4-FFF2-40B4-BE49-F238E27FC236}">
                <a16:creationId xmlns:a16="http://schemas.microsoft.com/office/drawing/2014/main" id="{D8BA121B-72FF-AAD8-B09E-2664BD55C1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33" t="11567" r="10609" b="9167"/>
          <a:stretch/>
        </p:blipFill>
        <p:spPr>
          <a:xfrm>
            <a:off x="9715859" y="413532"/>
            <a:ext cx="1932802" cy="2126148"/>
          </a:xfrm>
          <a:prstGeom prst="rect">
            <a:avLst/>
          </a:prstGeom>
        </p:spPr>
      </p:pic>
    </p:spTree>
    <p:extLst>
      <p:ext uri="{BB962C8B-B14F-4D97-AF65-F5344CB8AC3E}">
        <p14:creationId xmlns:p14="http://schemas.microsoft.com/office/powerpoint/2010/main" val="348517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D77A13-D021-A96D-53B2-FB5A5B756D47}"/>
              </a:ext>
            </a:extLst>
          </p:cNvPr>
          <p:cNvSpPr>
            <a:spLocks noGrp="1"/>
          </p:cNvSpPr>
          <p:nvPr>
            <p:ph type="body" sz="half" idx="2"/>
          </p:nvPr>
        </p:nvSpPr>
        <p:spPr>
          <a:xfrm>
            <a:off x="738188" y="2946399"/>
            <a:ext cx="10556140" cy="2020751"/>
          </a:xfrm>
        </p:spPr>
        <p:txBody>
          <a:bodyPr/>
          <a:lstStyle/>
          <a:p>
            <a:r>
              <a:rPr lang="en-US"/>
              <a:t>Adherence to specific data protection requirements are a condition of CDC funding of HIV surveillance and prevention programs:</a:t>
            </a:r>
          </a:p>
          <a:p>
            <a:pPr marL="465138" indent="-228600">
              <a:buFont typeface="Arial" panose="020B0604020202020204" pitchFamily="34" charset="0"/>
              <a:buChar char="•"/>
            </a:pPr>
            <a:r>
              <a:rPr lang="en-US" i="1"/>
              <a:t>Data Security and Confidentiality Guidelines for HIV, Viral Hepatitis, Sexually Transmitted Disease, and Tuberculosis Programs: </a:t>
            </a:r>
          </a:p>
          <a:p>
            <a:pPr marL="465138" indent="-228600">
              <a:buFont typeface="Arial" panose="020B0604020202020204" pitchFamily="34" charset="0"/>
              <a:buChar char="•"/>
            </a:pPr>
            <a:r>
              <a:rPr lang="en-US" i="1"/>
              <a:t>Standards to Facilitate Sharing and Use of Surveillance Data for Public Health Action</a:t>
            </a:r>
          </a:p>
        </p:txBody>
      </p:sp>
      <p:sp>
        <p:nvSpPr>
          <p:cNvPr id="3" name="Title 2">
            <a:extLst>
              <a:ext uri="{FF2B5EF4-FFF2-40B4-BE49-F238E27FC236}">
                <a16:creationId xmlns:a16="http://schemas.microsoft.com/office/drawing/2014/main" id="{AE1087A0-F431-EF7A-3B97-AA5F6C8D7664}"/>
              </a:ext>
            </a:extLst>
          </p:cNvPr>
          <p:cNvSpPr>
            <a:spLocks noGrp="1"/>
          </p:cNvSpPr>
          <p:nvPr>
            <p:ph type="title"/>
          </p:nvPr>
        </p:nvSpPr>
        <p:spPr>
          <a:xfrm>
            <a:off x="738188" y="2028444"/>
            <a:ext cx="10556140" cy="643174"/>
          </a:xfrm>
        </p:spPr>
        <p:txBody>
          <a:bodyPr/>
          <a:lstStyle/>
          <a:p>
            <a:pPr algn="ctr"/>
            <a:r>
              <a:rPr lang="en-US"/>
              <a:t>Data Protection Requirements </a:t>
            </a:r>
          </a:p>
        </p:txBody>
      </p:sp>
      <p:sp>
        <p:nvSpPr>
          <p:cNvPr id="4" name="Slide Number Placeholder 3">
            <a:extLst>
              <a:ext uri="{FF2B5EF4-FFF2-40B4-BE49-F238E27FC236}">
                <a16:creationId xmlns:a16="http://schemas.microsoft.com/office/drawing/2014/main" id="{CEAEE029-3CB2-48C6-F555-47AC4591F8BB}"/>
              </a:ext>
            </a:extLst>
          </p:cNvPr>
          <p:cNvSpPr>
            <a:spLocks noGrp="1"/>
          </p:cNvSpPr>
          <p:nvPr>
            <p:ph type="sldNum" sz="quarter" idx="12"/>
          </p:nvPr>
        </p:nvSpPr>
        <p:spPr/>
        <p:txBody>
          <a:bodyPr/>
          <a:lstStyle/>
          <a:p>
            <a:fld id="{DB15D044-B35F-4A77-B573-9EB4C86BF88C}" type="slidenum">
              <a:rPr lang="en-US" smtClean="0"/>
              <a:pPr/>
              <a:t>22</a:t>
            </a:fld>
            <a:endParaRPr lang="en-US"/>
          </a:p>
        </p:txBody>
      </p:sp>
      <p:pic>
        <p:nvPicPr>
          <p:cNvPr id="5" name="Picture 4" descr="A blue shield with a cross on it&#10;&#10;Description automatically generated">
            <a:extLst>
              <a:ext uri="{FF2B5EF4-FFF2-40B4-BE49-F238E27FC236}">
                <a16:creationId xmlns:a16="http://schemas.microsoft.com/office/drawing/2014/main" id="{31E7DE6C-B813-0106-00D1-170F7202A1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33" t="11567" r="10609" b="9167"/>
          <a:stretch/>
        </p:blipFill>
        <p:spPr>
          <a:xfrm>
            <a:off x="5253926" y="293959"/>
            <a:ext cx="1451674" cy="1596891"/>
          </a:xfrm>
          <a:prstGeom prst="rect">
            <a:avLst/>
          </a:prstGeom>
        </p:spPr>
      </p:pic>
      <p:pic>
        <p:nvPicPr>
          <p:cNvPr id="6" name="Picture 5" descr="A blue tick in a yellow circle&#10;&#10;Description automatically generated">
            <a:extLst>
              <a:ext uri="{FF2B5EF4-FFF2-40B4-BE49-F238E27FC236}">
                <a16:creationId xmlns:a16="http://schemas.microsoft.com/office/drawing/2014/main" id="{F7C11D91-3F4D-8931-BE19-B11A663F22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1447" y="156365"/>
            <a:ext cx="858219" cy="785400"/>
          </a:xfrm>
          <a:prstGeom prst="rect">
            <a:avLst/>
          </a:prstGeom>
        </p:spPr>
      </p:pic>
      <p:sp>
        <p:nvSpPr>
          <p:cNvPr id="8" name="TextBox 7">
            <a:extLst>
              <a:ext uri="{FF2B5EF4-FFF2-40B4-BE49-F238E27FC236}">
                <a16:creationId xmlns:a16="http://schemas.microsoft.com/office/drawing/2014/main" id="{F6FF4B7A-8C5B-E419-094C-44F278485A5D}"/>
              </a:ext>
            </a:extLst>
          </p:cNvPr>
          <p:cNvSpPr txBox="1"/>
          <p:nvPr/>
        </p:nvSpPr>
        <p:spPr>
          <a:xfrm>
            <a:off x="806014" y="5675899"/>
            <a:ext cx="104204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panose="020B0503020204020204" pitchFamily="34" charset="0"/>
                <a:hlinkClick r:id="rId5"/>
              </a:rPr>
              <a:t>https://www.cdc.gov/nchhstp/programintegration/docs/pcsidatasecurityguidelines.pdf</a:t>
            </a:r>
            <a:endParaRPr kumimoji="0" lang="en-US" sz="1400" b="0" i="0" u="none" strike="noStrike" kern="1200" cap="none" spc="0" normalizeH="0" baseline="0" noProof="0">
              <a:ln>
                <a:noFill/>
              </a:ln>
              <a:solidFill>
                <a:prstClr val="black"/>
              </a:solidFill>
              <a:effectLst/>
              <a:uLnTx/>
              <a:uFillTx/>
              <a:latin typeface="Corbel" panose="020B0503020204020204" pitchFamily="34" charset="0"/>
            </a:endParaRPr>
          </a:p>
        </p:txBody>
      </p:sp>
    </p:spTree>
    <p:extLst>
      <p:ext uri="{BB962C8B-B14F-4D97-AF65-F5344CB8AC3E}">
        <p14:creationId xmlns:p14="http://schemas.microsoft.com/office/powerpoint/2010/main" val="326464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0F759-DA49-D91B-A4A7-CC260D786A20}"/>
              </a:ext>
            </a:extLst>
          </p:cNvPr>
          <p:cNvSpPr>
            <a:spLocks noGrp="1"/>
          </p:cNvSpPr>
          <p:nvPr>
            <p:ph type="title"/>
          </p:nvPr>
        </p:nvSpPr>
        <p:spPr>
          <a:xfrm>
            <a:off x="768668" y="1406285"/>
            <a:ext cx="4793932" cy="2530715"/>
          </a:xfrm>
        </p:spPr>
        <p:txBody>
          <a:bodyPr/>
          <a:lstStyle/>
          <a:p>
            <a:r>
              <a:rPr lang="en-US" sz="3200"/>
              <a:t>CDC Data S&amp;C Guidelines—Standards to Facilitate Sharing and Use of Surveillance Data for Public Health Action</a:t>
            </a:r>
          </a:p>
        </p:txBody>
      </p:sp>
      <p:sp>
        <p:nvSpPr>
          <p:cNvPr id="4" name="Slide Number Placeholder 3">
            <a:extLst>
              <a:ext uri="{FF2B5EF4-FFF2-40B4-BE49-F238E27FC236}">
                <a16:creationId xmlns:a16="http://schemas.microsoft.com/office/drawing/2014/main" id="{158474DD-10AA-1675-412D-646CAE4CE90E}"/>
              </a:ext>
            </a:extLst>
          </p:cNvPr>
          <p:cNvSpPr>
            <a:spLocks noGrp="1"/>
          </p:cNvSpPr>
          <p:nvPr>
            <p:ph type="sldNum" sz="quarter" idx="12"/>
          </p:nvPr>
        </p:nvSpPr>
        <p:spPr/>
        <p:txBody>
          <a:bodyPr/>
          <a:lstStyle/>
          <a:p>
            <a:fld id="{DB15D044-B35F-4A77-B573-9EB4C86BF88C}" type="slidenum">
              <a:rPr lang="en-US" smtClean="0"/>
              <a:pPr/>
              <a:t>23</a:t>
            </a:fld>
            <a:endParaRPr lang="en-US"/>
          </a:p>
        </p:txBody>
      </p:sp>
      <p:pic>
        <p:nvPicPr>
          <p:cNvPr id="5" name="Picture 2" descr="A screenshot of a cell phone&#10;&#10;Description automatically generated">
            <a:extLst>
              <a:ext uri="{FF2B5EF4-FFF2-40B4-BE49-F238E27FC236}">
                <a16:creationId xmlns:a16="http://schemas.microsoft.com/office/drawing/2014/main" id="{86D40452-3754-3754-D08E-49669B00E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067" y="242119"/>
            <a:ext cx="4471741" cy="5788663"/>
          </a:xfrm>
          <a:prstGeom prst="rect">
            <a:avLst/>
          </a:prstGeom>
          <a:ln>
            <a:noFill/>
          </a:ln>
          <a:effectLst>
            <a:outerShdw blurRad="123630" dist="61944" dir="2700000" algn="tl" rotWithShape="0">
              <a:srgbClr val="333333">
                <a:alpha val="65000"/>
              </a:srgbClr>
            </a:outerShdw>
          </a:effectLst>
        </p:spPr>
      </p:pic>
    </p:spTree>
    <p:extLst>
      <p:ext uri="{BB962C8B-B14F-4D97-AF65-F5344CB8AC3E}">
        <p14:creationId xmlns:p14="http://schemas.microsoft.com/office/powerpoint/2010/main" val="1148434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3E0667-9AFA-0D7F-4A7F-4993AD608AB0}"/>
              </a:ext>
            </a:extLst>
          </p:cNvPr>
          <p:cNvSpPr/>
          <p:nvPr/>
        </p:nvSpPr>
        <p:spPr>
          <a:xfrm>
            <a:off x="5080000" y="0"/>
            <a:ext cx="711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450CA77-C3A2-A36D-0452-0A11598DD850}"/>
              </a:ext>
            </a:extLst>
          </p:cNvPr>
          <p:cNvSpPr>
            <a:spLocks noGrp="1"/>
          </p:cNvSpPr>
          <p:nvPr>
            <p:ph type="title"/>
          </p:nvPr>
        </p:nvSpPr>
        <p:spPr>
          <a:xfrm>
            <a:off x="543339" y="1137046"/>
            <a:ext cx="4722812" cy="2571354"/>
          </a:xfrm>
        </p:spPr>
        <p:txBody>
          <a:bodyPr/>
          <a:lstStyle/>
          <a:p>
            <a:r>
              <a:rPr lang="en-US"/>
              <a:t>Ten Guiding Principles for Data Collection, Storage, Sharing, and Use to Ensure Security and Confidentiality</a:t>
            </a:r>
          </a:p>
        </p:txBody>
      </p:sp>
      <p:sp>
        <p:nvSpPr>
          <p:cNvPr id="4" name="Slide Number Placeholder 3">
            <a:extLst>
              <a:ext uri="{FF2B5EF4-FFF2-40B4-BE49-F238E27FC236}">
                <a16:creationId xmlns:a16="http://schemas.microsoft.com/office/drawing/2014/main" id="{83E63416-A2F7-3696-3B34-2B9F1C320586}"/>
              </a:ext>
            </a:extLst>
          </p:cNvPr>
          <p:cNvSpPr>
            <a:spLocks noGrp="1"/>
          </p:cNvSpPr>
          <p:nvPr>
            <p:ph type="sldNum" sz="quarter" idx="12"/>
          </p:nvPr>
        </p:nvSpPr>
        <p:spPr/>
        <p:txBody>
          <a:bodyPr/>
          <a:lstStyle/>
          <a:p>
            <a:fld id="{DB15D044-B35F-4A77-B573-9EB4C86BF88C}" type="slidenum">
              <a:rPr lang="en-US" smtClean="0"/>
              <a:pPr/>
              <a:t>24</a:t>
            </a:fld>
            <a:endParaRPr lang="en-US"/>
          </a:p>
        </p:txBody>
      </p:sp>
      <p:graphicFrame>
        <p:nvGraphicFramePr>
          <p:cNvPr id="5" name="Table 4">
            <a:extLst>
              <a:ext uri="{FF2B5EF4-FFF2-40B4-BE49-F238E27FC236}">
                <a16:creationId xmlns:a16="http://schemas.microsoft.com/office/drawing/2014/main" id="{F31A976D-B796-B61F-FD03-8B6C00BFA98F}"/>
              </a:ext>
            </a:extLst>
          </p:cNvPr>
          <p:cNvGraphicFramePr>
            <a:graphicFrameLocks noGrp="1"/>
          </p:cNvGraphicFramePr>
          <p:nvPr>
            <p:extLst>
              <p:ext uri="{D42A27DB-BD31-4B8C-83A1-F6EECF244321}">
                <p14:modId xmlns:p14="http://schemas.microsoft.com/office/powerpoint/2010/main" val="769975150"/>
              </p:ext>
            </p:extLst>
          </p:nvPr>
        </p:nvGraphicFramePr>
        <p:xfrm>
          <a:off x="5502127" y="1244599"/>
          <a:ext cx="6146534" cy="3749040"/>
        </p:xfrm>
        <a:graphic>
          <a:graphicData uri="http://schemas.openxmlformats.org/drawingml/2006/table">
            <a:tbl>
              <a:tblPr firstRow="1" bandRow="1">
                <a:tableStyleId>{5C22544A-7EE6-4342-B048-85BDC9FD1C3A}</a:tableStyleId>
              </a:tblPr>
              <a:tblGrid>
                <a:gridCol w="522511">
                  <a:extLst>
                    <a:ext uri="{9D8B030D-6E8A-4147-A177-3AD203B41FA5}">
                      <a16:colId xmlns:a16="http://schemas.microsoft.com/office/drawing/2014/main" val="103891479"/>
                    </a:ext>
                  </a:extLst>
                </a:gridCol>
                <a:gridCol w="5624023">
                  <a:extLst>
                    <a:ext uri="{9D8B030D-6E8A-4147-A177-3AD203B41FA5}">
                      <a16:colId xmlns:a16="http://schemas.microsoft.com/office/drawing/2014/main" val="2380674001"/>
                    </a:ext>
                  </a:extLst>
                </a:gridCol>
              </a:tblGrid>
              <a:tr h="370840">
                <a:tc>
                  <a:txBody>
                    <a:bodyPr/>
                    <a:lstStyle/>
                    <a:p>
                      <a:r>
                        <a:rPr lang="en-US" sz="1600" b="0">
                          <a:solidFill>
                            <a:schemeClr val="tx2"/>
                          </a:solidFill>
                          <a:latin typeface="+mn-lt"/>
                        </a:rPr>
                        <a:t>1</a:t>
                      </a:r>
                    </a:p>
                  </a:txBody>
                  <a:tcPr>
                    <a:lnL w="1905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r>
                        <a:rPr lang="en-US" b="0">
                          <a:solidFill>
                            <a:schemeClr val="tx2"/>
                          </a:solidFill>
                          <a:latin typeface="Corbel" panose="020B0503020204020204" pitchFamily="34" charset="0"/>
                        </a:rPr>
                        <a:t>Public health data should be acquired, used, disclosed, and stored for legitimate public health purposes.</a:t>
                      </a:r>
                    </a:p>
                  </a:txBody>
                  <a:tcPr>
                    <a:lnL w="952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96818275"/>
                  </a:ext>
                </a:extLst>
              </a:tr>
              <a:tr h="370840">
                <a:tc>
                  <a:txBody>
                    <a:bodyPr/>
                    <a:lstStyle/>
                    <a:p>
                      <a:r>
                        <a:rPr lang="en-US" sz="1600" b="0">
                          <a:solidFill>
                            <a:schemeClr val="tx2"/>
                          </a:solidFill>
                          <a:latin typeface="+mn-lt"/>
                        </a:rPr>
                        <a:t>2</a:t>
                      </a:r>
                    </a:p>
                  </a:txBody>
                  <a:tcPr>
                    <a:lnL w="12700" cmpd="sng">
                      <a:noFill/>
                    </a:lnL>
                    <a:lnR w="952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a:solidFill>
                            <a:schemeClr val="tx2"/>
                          </a:solidFill>
                          <a:latin typeface="Corbel" panose="020B0503020204020204" pitchFamily="34" charset="0"/>
                        </a:rPr>
                        <a:t>Programs should collect the minimum amount of personally identifiable information necessary to conduct public health activities.</a:t>
                      </a:r>
                    </a:p>
                  </a:txBody>
                  <a:tcPr>
                    <a:lnL w="9525"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699002"/>
                  </a:ext>
                </a:extLst>
              </a:tr>
              <a:tr h="370840">
                <a:tc>
                  <a:txBody>
                    <a:bodyPr/>
                    <a:lstStyle/>
                    <a:p>
                      <a:r>
                        <a:rPr lang="en-US" sz="1600" b="0">
                          <a:solidFill>
                            <a:schemeClr val="tx2"/>
                          </a:solidFill>
                          <a:latin typeface="+mn-lt"/>
                        </a:rPr>
                        <a:t>3</a:t>
                      </a:r>
                    </a:p>
                  </a:txBody>
                  <a:tcPr>
                    <a:lnL w="1905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r>
                        <a:rPr lang="en-US" b="0">
                          <a:solidFill>
                            <a:schemeClr val="tx2"/>
                          </a:solidFill>
                          <a:latin typeface="Corbel" panose="020B0503020204020204" pitchFamily="34" charset="0"/>
                        </a:rPr>
                        <a:t>Programs should have strong policies to protect the privacy and security of personally identifiable data.</a:t>
                      </a:r>
                    </a:p>
                  </a:txBody>
                  <a:tcPr>
                    <a:lnL w="952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48582841"/>
                  </a:ext>
                </a:extLst>
              </a:tr>
              <a:tr h="370840">
                <a:tc>
                  <a:txBody>
                    <a:bodyPr/>
                    <a:lstStyle/>
                    <a:p>
                      <a:r>
                        <a:rPr lang="en-US" sz="1600" b="0">
                          <a:solidFill>
                            <a:schemeClr val="tx2"/>
                          </a:solidFill>
                          <a:latin typeface="+mn-lt"/>
                        </a:rPr>
                        <a:t>4</a:t>
                      </a:r>
                    </a:p>
                  </a:txBody>
                  <a:tcPr>
                    <a:lnL w="1905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r>
                        <a:rPr lang="en-US" b="0">
                          <a:solidFill>
                            <a:schemeClr val="tx2"/>
                          </a:solidFill>
                          <a:latin typeface="Corbel" panose="020B0503020204020204" pitchFamily="34" charset="0"/>
                        </a:rPr>
                        <a:t>Data collection and use policies should reflect respect for the rights of individuals and community groups and minimize undue burden.</a:t>
                      </a:r>
                    </a:p>
                  </a:txBody>
                  <a:tcPr>
                    <a:lnL w="952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5569593"/>
                  </a:ext>
                </a:extLst>
              </a:tr>
              <a:tr h="370840">
                <a:tc>
                  <a:txBody>
                    <a:bodyPr/>
                    <a:lstStyle/>
                    <a:p>
                      <a:r>
                        <a:rPr lang="en-US" sz="1600" b="0">
                          <a:solidFill>
                            <a:schemeClr val="tx2"/>
                          </a:solidFill>
                          <a:latin typeface="+mn-lt"/>
                        </a:rPr>
                        <a:t>8</a:t>
                      </a:r>
                    </a:p>
                  </a:txBody>
                  <a:tcPr>
                    <a:lnL w="12700" cmpd="sng">
                      <a:noFill/>
                    </a:lnL>
                    <a:lnR w="952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b="0">
                          <a:solidFill>
                            <a:schemeClr val="tx2"/>
                          </a:solidFill>
                          <a:latin typeface="Corbel" panose="020B0503020204020204" pitchFamily="34" charset="0"/>
                        </a:rPr>
                        <a:t>Programs should have policies and procedures to ensure the quality of any data they collect or use</a:t>
                      </a:r>
                    </a:p>
                  </a:txBody>
                  <a:tcPr>
                    <a:lnL w="9525"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0552839"/>
                  </a:ext>
                </a:extLst>
              </a:tr>
            </a:tbl>
          </a:graphicData>
        </a:graphic>
      </p:graphicFrame>
      <p:sp>
        <p:nvSpPr>
          <p:cNvPr id="6" name="TextBox 5">
            <a:extLst>
              <a:ext uri="{FF2B5EF4-FFF2-40B4-BE49-F238E27FC236}">
                <a16:creationId xmlns:a16="http://schemas.microsoft.com/office/drawing/2014/main" id="{8AF039A3-0E47-2A26-0A62-955FF89F0294}"/>
              </a:ext>
            </a:extLst>
          </p:cNvPr>
          <p:cNvSpPr txBox="1"/>
          <p:nvPr/>
        </p:nvSpPr>
        <p:spPr>
          <a:xfrm>
            <a:off x="5502127" y="5702904"/>
            <a:ext cx="61465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orbel" panose="020B0503020204020204" pitchFamily="34" charset="0"/>
              </a:rPr>
              <a:t>Source: </a:t>
            </a:r>
            <a:r>
              <a:rPr kumimoji="0" lang="en-US" sz="1200" b="0" i="0" u="none" strike="noStrike" kern="1200" cap="none" spc="0" normalizeH="0" baseline="0" noProof="0">
                <a:ln>
                  <a:noFill/>
                </a:ln>
                <a:solidFill>
                  <a:prstClr val="black"/>
                </a:solidFill>
                <a:effectLst/>
                <a:uLnTx/>
                <a:uFillTx/>
                <a:latin typeface="Corbel" panose="020B0503020204020204" pitchFamily="34" charset="0"/>
              </a:rPr>
              <a:t>CDC. Data Security and Confidentiality Guidelines for HIV, Viral Hepatitis, Sexually Transmitted Disease, and  Tuberculosis Programs, 2011; Lee &amp; Gostin. JAMA, 2009.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orbel" panose="020B0503020204020204" pitchFamily="34" charset="0"/>
            </a:endParaRPr>
          </a:p>
        </p:txBody>
      </p:sp>
    </p:spTree>
    <p:extLst>
      <p:ext uri="{BB962C8B-B14F-4D97-AF65-F5344CB8AC3E}">
        <p14:creationId xmlns:p14="http://schemas.microsoft.com/office/powerpoint/2010/main" val="901954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3E0667-9AFA-0D7F-4A7F-4993AD608AB0}"/>
              </a:ext>
            </a:extLst>
          </p:cNvPr>
          <p:cNvSpPr/>
          <p:nvPr/>
        </p:nvSpPr>
        <p:spPr>
          <a:xfrm>
            <a:off x="5080000" y="0"/>
            <a:ext cx="711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450CA77-C3A2-A36D-0452-0A11598DD850}"/>
              </a:ext>
            </a:extLst>
          </p:cNvPr>
          <p:cNvSpPr>
            <a:spLocks noGrp="1"/>
          </p:cNvSpPr>
          <p:nvPr>
            <p:ph type="title"/>
          </p:nvPr>
        </p:nvSpPr>
        <p:spPr>
          <a:xfrm>
            <a:off x="543339" y="1137046"/>
            <a:ext cx="4722812" cy="2571354"/>
          </a:xfrm>
        </p:spPr>
        <p:txBody>
          <a:bodyPr/>
          <a:lstStyle/>
          <a:p>
            <a:r>
              <a:rPr lang="en-US"/>
              <a:t>Ten Guiding Principles for Data Collection, Storage, Sharing, and Use to Ensure Security and Confidentiality</a:t>
            </a:r>
          </a:p>
        </p:txBody>
      </p:sp>
      <p:sp>
        <p:nvSpPr>
          <p:cNvPr id="4" name="Slide Number Placeholder 3">
            <a:extLst>
              <a:ext uri="{FF2B5EF4-FFF2-40B4-BE49-F238E27FC236}">
                <a16:creationId xmlns:a16="http://schemas.microsoft.com/office/drawing/2014/main" id="{83E63416-A2F7-3696-3B34-2B9F1C320586}"/>
              </a:ext>
            </a:extLst>
          </p:cNvPr>
          <p:cNvSpPr>
            <a:spLocks noGrp="1"/>
          </p:cNvSpPr>
          <p:nvPr>
            <p:ph type="sldNum" sz="quarter" idx="12"/>
          </p:nvPr>
        </p:nvSpPr>
        <p:spPr/>
        <p:txBody>
          <a:bodyPr/>
          <a:lstStyle/>
          <a:p>
            <a:fld id="{DB15D044-B35F-4A77-B573-9EB4C86BF88C}" type="slidenum">
              <a:rPr lang="en-US" smtClean="0"/>
              <a:pPr/>
              <a:t>25</a:t>
            </a:fld>
            <a:endParaRPr lang="en-US"/>
          </a:p>
        </p:txBody>
      </p:sp>
      <p:graphicFrame>
        <p:nvGraphicFramePr>
          <p:cNvPr id="5" name="Table 4">
            <a:extLst>
              <a:ext uri="{FF2B5EF4-FFF2-40B4-BE49-F238E27FC236}">
                <a16:creationId xmlns:a16="http://schemas.microsoft.com/office/drawing/2014/main" id="{F31A976D-B796-B61F-FD03-8B6C00BFA98F}"/>
              </a:ext>
            </a:extLst>
          </p:cNvPr>
          <p:cNvGraphicFramePr>
            <a:graphicFrameLocks noGrp="1"/>
          </p:cNvGraphicFramePr>
          <p:nvPr>
            <p:extLst>
              <p:ext uri="{D42A27DB-BD31-4B8C-83A1-F6EECF244321}">
                <p14:modId xmlns:p14="http://schemas.microsoft.com/office/powerpoint/2010/main" val="4246388830"/>
              </p:ext>
            </p:extLst>
          </p:nvPr>
        </p:nvGraphicFramePr>
        <p:xfrm>
          <a:off x="5502127" y="1244599"/>
          <a:ext cx="6146534" cy="3749040"/>
        </p:xfrm>
        <a:graphic>
          <a:graphicData uri="http://schemas.openxmlformats.org/drawingml/2006/table">
            <a:tbl>
              <a:tblPr firstRow="1" bandRow="1">
                <a:tableStyleId>{5C22544A-7EE6-4342-B048-85BDC9FD1C3A}</a:tableStyleId>
              </a:tblPr>
              <a:tblGrid>
                <a:gridCol w="522511">
                  <a:extLst>
                    <a:ext uri="{9D8B030D-6E8A-4147-A177-3AD203B41FA5}">
                      <a16:colId xmlns:a16="http://schemas.microsoft.com/office/drawing/2014/main" val="103891479"/>
                    </a:ext>
                  </a:extLst>
                </a:gridCol>
                <a:gridCol w="5624023">
                  <a:extLst>
                    <a:ext uri="{9D8B030D-6E8A-4147-A177-3AD203B41FA5}">
                      <a16:colId xmlns:a16="http://schemas.microsoft.com/office/drawing/2014/main" val="2380674001"/>
                    </a:ext>
                  </a:extLst>
                </a:gridCol>
              </a:tblGrid>
              <a:tr h="370840">
                <a:tc>
                  <a:txBody>
                    <a:bodyPr/>
                    <a:lstStyle/>
                    <a:p>
                      <a:r>
                        <a:rPr lang="en-US" sz="1600" b="0">
                          <a:solidFill>
                            <a:schemeClr val="tx2"/>
                          </a:solidFill>
                          <a:latin typeface="+mn-lt"/>
                        </a:rPr>
                        <a:t>6</a:t>
                      </a:r>
                    </a:p>
                  </a:txBody>
                  <a:tcPr>
                    <a:lnL w="19050" cap="flat" cmpd="sng" algn="ctr">
                      <a:no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a:solidFill>
                            <a:schemeClr val="tx2"/>
                          </a:solidFill>
                          <a:latin typeface="Corbel" panose="020B0503020204020204" pitchFamily="34" charset="0"/>
                        </a:rPr>
                        <a:t>Programs have the obligation to use and disseminate summary data to relevant stakeholders in a timely manner</a:t>
                      </a:r>
                    </a:p>
                  </a:txBody>
                  <a:tcPr>
                    <a:lnL w="9525"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818275"/>
                  </a:ext>
                </a:extLst>
              </a:tr>
              <a:tr h="370840">
                <a:tc>
                  <a:txBody>
                    <a:bodyPr/>
                    <a:lstStyle/>
                    <a:p>
                      <a:r>
                        <a:rPr lang="en-US" sz="1600" b="0">
                          <a:solidFill>
                            <a:schemeClr val="tx2"/>
                          </a:solidFill>
                          <a:latin typeface="+mn-lt"/>
                        </a:rPr>
                        <a:t>7</a:t>
                      </a:r>
                    </a:p>
                  </a:txBody>
                  <a:tcPr>
                    <a:lnL w="1905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b="0">
                          <a:solidFill>
                            <a:schemeClr val="tx2"/>
                          </a:solidFill>
                          <a:latin typeface="Corbel" panose="020B0503020204020204" pitchFamily="34" charset="0"/>
                        </a:rPr>
                        <a:t>Programs should share data for legitimate public health purposes and may establish data-use agreements to facilitate sharing data in a timely manner.</a:t>
                      </a:r>
                    </a:p>
                  </a:txBody>
                  <a:tcPr>
                    <a:lnL w="952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871699002"/>
                  </a:ext>
                </a:extLst>
              </a:tr>
              <a:tr h="370840">
                <a:tc>
                  <a:txBody>
                    <a:bodyPr/>
                    <a:lstStyle/>
                    <a:p>
                      <a:r>
                        <a:rPr lang="en-US" sz="1600" b="0">
                          <a:solidFill>
                            <a:schemeClr val="tx2"/>
                          </a:solidFill>
                          <a:latin typeface="+mn-lt"/>
                        </a:rPr>
                        <a:t>8</a:t>
                      </a:r>
                    </a:p>
                  </a:txBody>
                  <a:tcPr>
                    <a:lnL w="19050" cap="flat" cmpd="sng" algn="ctr">
                      <a:no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a:solidFill>
                            <a:schemeClr val="tx2"/>
                          </a:solidFill>
                          <a:latin typeface="Corbel" panose="020B0503020204020204" pitchFamily="34" charset="0"/>
                        </a:rPr>
                        <a:t>Public health data should be maintained in a secure environment and transmitted through secure methods.</a:t>
                      </a:r>
                    </a:p>
                  </a:txBody>
                  <a:tcPr>
                    <a:lnL w="9525"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8582841"/>
                  </a:ext>
                </a:extLst>
              </a:tr>
              <a:tr h="370840">
                <a:tc>
                  <a:txBody>
                    <a:bodyPr/>
                    <a:lstStyle/>
                    <a:p>
                      <a:r>
                        <a:rPr lang="en-US" sz="1600" b="0">
                          <a:solidFill>
                            <a:schemeClr val="tx2"/>
                          </a:solidFill>
                          <a:latin typeface="+mn-lt"/>
                        </a:rPr>
                        <a:t>9</a:t>
                      </a:r>
                    </a:p>
                  </a:txBody>
                  <a:tcPr>
                    <a:lnL w="19050" cap="flat" cmpd="sng" algn="ctr">
                      <a:no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a:solidFill>
                            <a:schemeClr val="tx2"/>
                          </a:solidFill>
                          <a:latin typeface="Corbel" panose="020B0503020204020204" pitchFamily="34" charset="0"/>
                        </a:rPr>
                        <a:t>Minimize the number of persons and entities granted access to identifiable data.</a:t>
                      </a:r>
                    </a:p>
                  </a:txBody>
                  <a:tcPr>
                    <a:lnL w="9525"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569593"/>
                  </a:ext>
                </a:extLst>
              </a:tr>
              <a:tr h="370840">
                <a:tc>
                  <a:txBody>
                    <a:bodyPr/>
                    <a:lstStyle/>
                    <a:p>
                      <a:r>
                        <a:rPr lang="en-US" sz="1600" b="0">
                          <a:solidFill>
                            <a:schemeClr val="tx2"/>
                          </a:solidFill>
                          <a:latin typeface="+mn-lt"/>
                        </a:rPr>
                        <a:t>10</a:t>
                      </a:r>
                    </a:p>
                  </a:txBody>
                  <a:tcPr>
                    <a:lnL w="12700" cmpd="sng">
                      <a:noFill/>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b="0">
                          <a:solidFill>
                            <a:schemeClr val="tx2"/>
                          </a:solidFill>
                          <a:latin typeface="Corbel" panose="020B0503020204020204" pitchFamily="34" charset="0"/>
                        </a:rPr>
                        <a:t>Program officials should be active, responsible stewards of public health data.</a:t>
                      </a:r>
                    </a:p>
                  </a:txBody>
                  <a:tcPr>
                    <a:lnL w="9525" cap="flat" cmpd="sng" algn="ctr">
                      <a:solidFill>
                        <a:schemeClr val="tx2"/>
                      </a:solidFill>
                      <a:prstDash val="solid"/>
                      <a:round/>
                      <a:headEnd type="none" w="med" len="med"/>
                      <a:tailEnd type="none" w="med" len="med"/>
                    </a:lnL>
                    <a:lnR w="12700" cmpd="sng">
                      <a:noFill/>
                    </a:lnR>
                    <a:lnT w="952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0552839"/>
                  </a:ext>
                </a:extLst>
              </a:tr>
            </a:tbl>
          </a:graphicData>
        </a:graphic>
      </p:graphicFrame>
    </p:spTree>
    <p:extLst>
      <p:ext uri="{BB962C8B-B14F-4D97-AF65-F5344CB8AC3E}">
        <p14:creationId xmlns:p14="http://schemas.microsoft.com/office/powerpoint/2010/main" val="2165829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1047-ED77-3606-AD5D-188AF8901F1E}"/>
              </a:ext>
            </a:extLst>
          </p:cNvPr>
          <p:cNvSpPr>
            <a:spLocks noGrp="1"/>
          </p:cNvSpPr>
          <p:nvPr>
            <p:ph type="ctrTitle"/>
          </p:nvPr>
        </p:nvSpPr>
        <p:spPr/>
        <p:txBody>
          <a:bodyPr/>
          <a:lstStyle/>
          <a:p>
            <a:r>
              <a:rPr lang="en-US"/>
              <a:t>Using Surveillance Data to</a:t>
            </a:r>
            <a:br>
              <a:rPr lang="en-US"/>
            </a:br>
            <a:r>
              <a:rPr lang="en-US"/>
              <a:t>Monitor HIV Prevention </a:t>
            </a:r>
            <a:br>
              <a:rPr lang="en-US"/>
            </a:br>
            <a:r>
              <a:rPr lang="en-US"/>
              <a:t>and Care Goals</a:t>
            </a:r>
          </a:p>
        </p:txBody>
      </p:sp>
      <p:sp>
        <p:nvSpPr>
          <p:cNvPr id="3" name="Slide Number Placeholder 2">
            <a:extLst>
              <a:ext uri="{FF2B5EF4-FFF2-40B4-BE49-F238E27FC236}">
                <a16:creationId xmlns:a16="http://schemas.microsoft.com/office/drawing/2014/main" id="{845B5166-DB1D-500B-689B-FD8AA5F931D3}"/>
              </a:ext>
            </a:extLst>
          </p:cNvPr>
          <p:cNvSpPr>
            <a:spLocks noGrp="1"/>
          </p:cNvSpPr>
          <p:nvPr>
            <p:ph type="sldNum" sz="quarter" idx="12"/>
          </p:nvPr>
        </p:nvSpPr>
        <p:spPr/>
        <p:txBody>
          <a:bodyPr/>
          <a:lstStyle/>
          <a:p>
            <a:fld id="{DB15D044-B35F-4A77-B573-9EB4C86BF88C}" type="slidenum">
              <a:rPr lang="en-US" smtClean="0"/>
              <a:pPr/>
              <a:t>26</a:t>
            </a:fld>
            <a:endParaRPr lang="en-US"/>
          </a:p>
        </p:txBody>
      </p:sp>
    </p:spTree>
    <p:extLst>
      <p:ext uri="{BB962C8B-B14F-4D97-AF65-F5344CB8AC3E}">
        <p14:creationId xmlns:p14="http://schemas.microsoft.com/office/powerpoint/2010/main" val="2166762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B2C31F-F1D9-0F22-9669-FF17368E33B6}"/>
              </a:ext>
            </a:extLst>
          </p:cNvPr>
          <p:cNvSpPr>
            <a:spLocks noGrp="1"/>
          </p:cNvSpPr>
          <p:nvPr>
            <p:ph type="title"/>
          </p:nvPr>
        </p:nvSpPr>
        <p:spPr/>
        <p:txBody>
          <a:bodyPr/>
          <a:lstStyle/>
          <a:p>
            <a:pPr algn="ctr"/>
            <a:r>
              <a:rPr lang="en-US"/>
              <a:t>Ending the HIV Epidemic in the US</a:t>
            </a:r>
          </a:p>
        </p:txBody>
      </p:sp>
      <p:sp>
        <p:nvSpPr>
          <p:cNvPr id="4" name="Slide Number Placeholder 3">
            <a:extLst>
              <a:ext uri="{FF2B5EF4-FFF2-40B4-BE49-F238E27FC236}">
                <a16:creationId xmlns:a16="http://schemas.microsoft.com/office/drawing/2014/main" id="{FC9E0215-064F-F5C4-B0A9-E8FA2B09AD57}"/>
              </a:ext>
            </a:extLst>
          </p:cNvPr>
          <p:cNvSpPr>
            <a:spLocks noGrp="1"/>
          </p:cNvSpPr>
          <p:nvPr>
            <p:ph type="sldNum" sz="quarter" idx="12"/>
          </p:nvPr>
        </p:nvSpPr>
        <p:spPr/>
        <p:txBody>
          <a:bodyPr/>
          <a:lstStyle/>
          <a:p>
            <a:fld id="{DB15D044-B35F-4A77-B573-9EB4C86BF88C}" type="slidenum">
              <a:rPr lang="en-US" smtClean="0"/>
              <a:pPr/>
              <a:t>27</a:t>
            </a:fld>
            <a:endParaRPr lang="en-US"/>
          </a:p>
        </p:txBody>
      </p:sp>
      <p:pic>
        <p:nvPicPr>
          <p:cNvPr id="5" name="Picture 4">
            <a:extLst>
              <a:ext uri="{FF2B5EF4-FFF2-40B4-BE49-F238E27FC236}">
                <a16:creationId xmlns:a16="http://schemas.microsoft.com/office/drawing/2014/main" id="{DE237801-F6C5-FCD0-4806-A881B43F6269}"/>
              </a:ext>
            </a:extLst>
          </p:cNvPr>
          <p:cNvPicPr>
            <a:picLocks noChangeAspect="1"/>
          </p:cNvPicPr>
          <p:nvPr/>
        </p:nvPicPr>
        <p:blipFill>
          <a:blip r:embed="rId3"/>
          <a:stretch>
            <a:fillRect/>
          </a:stretch>
        </p:blipFill>
        <p:spPr>
          <a:xfrm>
            <a:off x="389466" y="2068024"/>
            <a:ext cx="3783148" cy="3564045"/>
          </a:xfrm>
          <a:prstGeom prst="rect">
            <a:avLst/>
          </a:prstGeom>
        </p:spPr>
      </p:pic>
      <p:pic>
        <p:nvPicPr>
          <p:cNvPr id="6" name="Picture 2">
            <a:extLst>
              <a:ext uri="{FF2B5EF4-FFF2-40B4-BE49-F238E27FC236}">
                <a16:creationId xmlns:a16="http://schemas.microsoft.com/office/drawing/2014/main" id="{23F3E0AF-61DD-836F-D832-FC7ED843E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689" y="2100634"/>
            <a:ext cx="7044288" cy="33367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8">
            <a:extLst>
              <a:ext uri="{FF2B5EF4-FFF2-40B4-BE49-F238E27FC236}">
                <a16:creationId xmlns:a16="http://schemas.microsoft.com/office/drawing/2014/main" id="{E8AFD0A9-DD30-2C38-8FC9-6305340F1C1F}"/>
              </a:ext>
            </a:extLst>
          </p:cNvPr>
          <p:cNvSpPr/>
          <p:nvPr/>
        </p:nvSpPr>
        <p:spPr>
          <a:xfrm>
            <a:off x="2965546" y="5437402"/>
            <a:ext cx="1337811" cy="36606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376AE4-5289-6B4E-AA99-C52DCB0683C0}"/>
              </a:ext>
            </a:extLst>
          </p:cNvPr>
          <p:cNvSpPr/>
          <p:nvPr/>
        </p:nvSpPr>
        <p:spPr>
          <a:xfrm>
            <a:off x="4062689" y="2068024"/>
            <a:ext cx="7113311" cy="2512443"/>
          </a:xfrm>
          <a:prstGeom prst="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6EDD95FD-1276-DA41-0408-19F6D9770B15}"/>
              </a:ext>
            </a:extLst>
          </p:cNvPr>
          <p:cNvSpPr/>
          <p:nvPr/>
        </p:nvSpPr>
        <p:spPr>
          <a:xfrm rot="10800000">
            <a:off x="4092575" y="4580464"/>
            <a:ext cx="901700" cy="213786"/>
          </a:xfrm>
          <a:prstGeom prst="triangle">
            <a:avLst>
              <a:gd name="adj" fmla="val 49293"/>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4FAA3F7-8CEA-5C5E-76AA-148565FF35FA}"/>
              </a:ext>
            </a:extLst>
          </p:cNvPr>
          <p:cNvSpPr txBox="1"/>
          <p:nvPr/>
        </p:nvSpPr>
        <p:spPr>
          <a:xfrm>
            <a:off x="4817327" y="6447142"/>
            <a:ext cx="8162925" cy="261610"/>
          </a:xfrm>
          <a:prstGeom prst="rect">
            <a:avLst/>
          </a:prstGeom>
          <a:noFill/>
        </p:spPr>
        <p:txBody>
          <a:bodyPr wrap="square" rtlCol="0">
            <a:spAutoFit/>
          </a:bodyPr>
          <a:lstStyle/>
          <a:p>
            <a:r>
              <a:rPr lang="en-US" sz="1100">
                <a:latin typeface="Corbel" panose="020B0503020204020204" pitchFamily="34" charset="0"/>
              </a:rPr>
              <a:t>Source: </a:t>
            </a:r>
            <a:r>
              <a:rPr lang="en-US" sz="1100">
                <a:latin typeface="Corbel" panose="020B0503020204020204" pitchFamily="34" charset="0"/>
                <a:hlinkClick r:id="rId5"/>
              </a:rPr>
              <a:t>www.hiv.gov/federal-response/ending-the-hiv-epidemic/overview</a:t>
            </a:r>
            <a:endParaRPr lang="en-US" sz="1100">
              <a:latin typeface="Corbel" panose="020B0503020204020204" pitchFamily="34" charset="0"/>
            </a:endParaRPr>
          </a:p>
        </p:txBody>
      </p:sp>
      <p:sp>
        <p:nvSpPr>
          <p:cNvPr id="11" name="Rectangle 10">
            <a:extLst>
              <a:ext uri="{FF2B5EF4-FFF2-40B4-BE49-F238E27FC236}">
                <a16:creationId xmlns:a16="http://schemas.microsoft.com/office/drawing/2014/main" id="{F5C4F332-F85C-FD63-8A27-6573435FCD18}"/>
              </a:ext>
            </a:extLst>
          </p:cNvPr>
          <p:cNvSpPr/>
          <p:nvPr/>
        </p:nvSpPr>
        <p:spPr>
          <a:xfrm>
            <a:off x="3969834" y="4580465"/>
            <a:ext cx="7206166" cy="889548"/>
          </a:xfrm>
          <a:prstGeom prst="rect">
            <a:avLst/>
          </a:prstGeom>
          <a:noFill/>
          <a:ln w="222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87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D0E8BF-8B66-A240-FFA9-0154D2ABF031}"/>
              </a:ext>
            </a:extLst>
          </p:cNvPr>
          <p:cNvSpPr/>
          <p:nvPr/>
        </p:nvSpPr>
        <p:spPr>
          <a:xfrm>
            <a:off x="4402392" y="4191990"/>
            <a:ext cx="7789608" cy="2090056"/>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F2E1656F-5F86-55EB-1F6C-0535D8F358E4}"/>
              </a:ext>
            </a:extLst>
          </p:cNvPr>
          <p:cNvSpPr>
            <a:spLocks noGrp="1"/>
          </p:cNvSpPr>
          <p:nvPr>
            <p:ph type="body" sz="half" idx="2"/>
          </p:nvPr>
        </p:nvSpPr>
        <p:spPr>
          <a:xfrm>
            <a:off x="4815267" y="1445312"/>
            <a:ext cx="6720401" cy="2642527"/>
          </a:xfrm>
        </p:spPr>
        <p:txBody>
          <a:bodyPr/>
          <a:lstStyle/>
          <a:p>
            <a:pPr>
              <a:spcBef>
                <a:spcPts val="400"/>
              </a:spcBef>
            </a:pPr>
            <a:r>
              <a:rPr lang="en-US"/>
              <a:t>How do we know people with HIV are:</a:t>
            </a:r>
          </a:p>
          <a:p>
            <a:pPr marL="461963" indent="-225425">
              <a:spcBef>
                <a:spcPts val="400"/>
              </a:spcBef>
              <a:buFont typeface="Arial" panose="020B0604020202020204" pitchFamily="34" charset="0"/>
              <a:buChar char="•"/>
            </a:pPr>
            <a:r>
              <a:rPr lang="en-US"/>
              <a:t>Diagnosed?</a:t>
            </a:r>
          </a:p>
          <a:p>
            <a:pPr marL="461963" indent="-225425">
              <a:spcBef>
                <a:spcPts val="400"/>
              </a:spcBef>
              <a:buFont typeface="Arial" panose="020B0604020202020204" pitchFamily="34" charset="0"/>
              <a:buChar char="•"/>
            </a:pPr>
            <a:r>
              <a:rPr lang="en-US"/>
              <a:t>Linked to care?</a:t>
            </a:r>
          </a:p>
          <a:p>
            <a:pPr marL="461963" indent="-225425">
              <a:spcBef>
                <a:spcPts val="400"/>
              </a:spcBef>
              <a:buFont typeface="Arial" panose="020B0604020202020204" pitchFamily="34" charset="0"/>
              <a:buChar char="•"/>
            </a:pPr>
            <a:r>
              <a:rPr lang="en-US"/>
              <a:t>Retained in care?</a:t>
            </a:r>
          </a:p>
          <a:p>
            <a:pPr marL="461963" indent="-225425">
              <a:spcBef>
                <a:spcPts val="400"/>
              </a:spcBef>
              <a:buFont typeface="Arial" panose="020B0604020202020204" pitchFamily="34" charset="0"/>
              <a:buChar char="•"/>
            </a:pPr>
            <a:r>
              <a:rPr lang="en-US"/>
              <a:t>Virally suppressed?</a:t>
            </a:r>
          </a:p>
          <a:p>
            <a:r>
              <a:rPr lang="en-US"/>
              <a:t>The National HIV Surveillance System is the primary source of data used to monitor HIV trends in the U.S.</a:t>
            </a:r>
          </a:p>
        </p:txBody>
      </p:sp>
      <p:sp>
        <p:nvSpPr>
          <p:cNvPr id="3" name="Title 2">
            <a:extLst>
              <a:ext uri="{FF2B5EF4-FFF2-40B4-BE49-F238E27FC236}">
                <a16:creationId xmlns:a16="http://schemas.microsoft.com/office/drawing/2014/main" id="{B1820B44-042D-C7B7-B9BD-68180E2401CA}"/>
              </a:ext>
            </a:extLst>
          </p:cNvPr>
          <p:cNvSpPr>
            <a:spLocks noGrp="1"/>
          </p:cNvSpPr>
          <p:nvPr>
            <p:ph type="title"/>
          </p:nvPr>
        </p:nvSpPr>
        <p:spPr>
          <a:xfrm>
            <a:off x="4815267" y="697988"/>
            <a:ext cx="7130277" cy="643174"/>
          </a:xfrm>
        </p:spPr>
        <p:txBody>
          <a:bodyPr/>
          <a:lstStyle/>
          <a:p>
            <a:r>
              <a:rPr lang="en-US" sz="2000" b="1" u="sng" spc="300">
                <a:latin typeface="Corbel"/>
                <a:cs typeface="Arial"/>
              </a:rPr>
              <a:t>MEASURING HIV PREVENTION GOALS</a:t>
            </a:r>
            <a:br>
              <a:rPr lang="en-US" sz="2000" b="1" spc="300"/>
            </a:br>
            <a:r>
              <a:rPr lang="en-US">
                <a:latin typeface="Corbel"/>
                <a:cs typeface="Arial"/>
              </a:rPr>
              <a:t>Role of Surveillance</a:t>
            </a:r>
          </a:p>
        </p:txBody>
      </p:sp>
      <p:sp>
        <p:nvSpPr>
          <p:cNvPr id="4" name="Slide Number Placeholder 3">
            <a:extLst>
              <a:ext uri="{FF2B5EF4-FFF2-40B4-BE49-F238E27FC236}">
                <a16:creationId xmlns:a16="http://schemas.microsoft.com/office/drawing/2014/main" id="{BFF0901B-090B-FFDB-7CD2-4CDED6F5B11A}"/>
              </a:ext>
            </a:extLst>
          </p:cNvPr>
          <p:cNvSpPr>
            <a:spLocks noGrp="1"/>
          </p:cNvSpPr>
          <p:nvPr>
            <p:ph type="sldNum" sz="quarter" idx="12"/>
          </p:nvPr>
        </p:nvSpPr>
        <p:spPr/>
        <p:txBody>
          <a:bodyPr/>
          <a:lstStyle/>
          <a:p>
            <a:fld id="{DB15D044-B35F-4A77-B573-9EB4C86BF88C}" type="slidenum">
              <a:rPr lang="en-US" smtClean="0"/>
              <a:pPr/>
              <a:t>28</a:t>
            </a:fld>
            <a:endParaRPr lang="en-US"/>
          </a:p>
        </p:txBody>
      </p:sp>
      <p:pic>
        <p:nvPicPr>
          <p:cNvPr id="6" name="Picture 5" descr="A person wearing gloves holding a finger&#10;&#10;Description automatically generated">
            <a:extLst>
              <a:ext uri="{FF2B5EF4-FFF2-40B4-BE49-F238E27FC236}">
                <a16:creationId xmlns:a16="http://schemas.microsoft.com/office/drawing/2014/main" id="{CBFBCF86-E645-29E1-96F9-259782C979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077" r="10364"/>
          <a:stretch/>
        </p:blipFill>
        <p:spPr>
          <a:xfrm>
            <a:off x="0" y="-1"/>
            <a:ext cx="4402392" cy="6282047"/>
          </a:xfrm>
          <a:prstGeom prst="rect">
            <a:avLst/>
          </a:prstGeom>
        </p:spPr>
      </p:pic>
      <p:sp>
        <p:nvSpPr>
          <p:cNvPr id="8" name="TextBox 7">
            <a:extLst>
              <a:ext uri="{FF2B5EF4-FFF2-40B4-BE49-F238E27FC236}">
                <a16:creationId xmlns:a16="http://schemas.microsoft.com/office/drawing/2014/main" id="{6AA274BB-D4C9-3FE4-0A00-CCD4BB1F02AC}"/>
              </a:ext>
            </a:extLst>
          </p:cNvPr>
          <p:cNvSpPr txBox="1"/>
          <p:nvPr/>
        </p:nvSpPr>
        <p:spPr>
          <a:xfrm>
            <a:off x="0" y="26674"/>
            <a:ext cx="6097978" cy="276999"/>
          </a:xfrm>
          <a:prstGeom prst="rect">
            <a:avLst/>
          </a:prstGeom>
          <a:noFill/>
        </p:spPr>
        <p:txBody>
          <a:bodyPr wrap="square">
            <a:spAutoFit/>
          </a:bodyPr>
          <a:lstStyle/>
          <a:p>
            <a:r>
              <a:rPr lang="en-US" sz="1200" b="0" i="0" u="sng" strike="noStrike">
                <a:effectLst/>
                <a:latin typeface="Corbel" panose="020B0503020204020204" pitchFamily="34" charset="0"/>
                <a:hlinkClick r:id="rId4">
                  <a:extLst>
                    <a:ext uri="{A12FA001-AC4F-418D-AE19-62706E023703}">
                      <ahyp:hlinkClr xmlns:ahyp="http://schemas.microsoft.com/office/drawing/2018/hyperlinkcolor" val="tx"/>
                    </a:ext>
                  </a:extLst>
                </a:hlinkClick>
              </a:rPr>
              <a:t>Photo </a:t>
            </a:r>
            <a:r>
              <a:rPr lang="en-US" sz="1200" u="sng">
                <a:latin typeface="Corbel" panose="020B0503020204020204" pitchFamily="34" charset="0"/>
                <a:hlinkClick r:id="rId4">
                  <a:extLst>
                    <a:ext uri="{A12FA001-AC4F-418D-AE19-62706E023703}">
                      <ahyp:hlinkClr xmlns:ahyp="http://schemas.microsoft.com/office/drawing/2018/hyperlinkcolor" val="tx"/>
                    </a:ext>
                  </a:extLst>
                </a:hlinkClick>
              </a:rPr>
              <a:t>credit: </a:t>
            </a:r>
            <a:r>
              <a:rPr lang="en-US" sz="1200" b="0" i="0" u="sng" strike="noStrike">
                <a:effectLst/>
                <a:latin typeface="Corbel" panose="020B0503020204020204" pitchFamily="34" charset="0"/>
                <a:hlinkClick r:id="rId4">
                  <a:extLst>
                    <a:ext uri="{A12FA001-AC4F-418D-AE19-62706E023703}">
                      <ahyp:hlinkClr xmlns:ahyp="http://schemas.microsoft.com/office/drawing/2018/hyperlinkcolor" val="tx"/>
                    </a:ext>
                  </a:extLst>
                </a:hlinkClick>
              </a:rPr>
              <a:t>Building Healthy Online Communities</a:t>
            </a:r>
            <a:r>
              <a:rPr lang="en-US" sz="1200" b="0" i="0">
                <a:effectLst/>
                <a:latin typeface="Corbel" panose="020B0503020204020204" pitchFamily="34" charset="0"/>
              </a:rPr>
              <a:t>’</a:t>
            </a:r>
            <a:endParaRPr lang="en-US" sz="1200">
              <a:latin typeface="Corbel" panose="020B0503020204020204" pitchFamily="34" charset="0"/>
            </a:endParaRPr>
          </a:p>
        </p:txBody>
      </p:sp>
      <p:sp>
        <p:nvSpPr>
          <p:cNvPr id="9" name="Text Placeholder 1">
            <a:extLst>
              <a:ext uri="{FF2B5EF4-FFF2-40B4-BE49-F238E27FC236}">
                <a16:creationId xmlns:a16="http://schemas.microsoft.com/office/drawing/2014/main" id="{AD6559A2-83C1-E83C-6D8F-57670AB1E5F2}"/>
              </a:ext>
            </a:extLst>
          </p:cNvPr>
          <p:cNvSpPr txBox="1">
            <a:spLocks/>
          </p:cNvSpPr>
          <p:nvPr/>
        </p:nvSpPr>
        <p:spPr>
          <a:xfrm>
            <a:off x="4815268" y="4278348"/>
            <a:ext cx="3550722" cy="2036885"/>
          </a:xfrm>
          <a:prstGeom prst="rect">
            <a:avLst/>
          </a:prstGeom>
        </p:spPr>
        <p:txBody>
          <a:bodyPr vert="horz" lIns="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600" b="1" u="sng" spc="300">
                <a:latin typeface="Corbel"/>
                <a:cs typeface="Arial"/>
              </a:rPr>
              <a:t>WHO REPORTS:</a:t>
            </a:r>
          </a:p>
          <a:p>
            <a:pPr>
              <a:spcBef>
                <a:spcPts val="0"/>
              </a:spcBef>
            </a:pPr>
            <a:r>
              <a:rPr lang="en-US"/>
              <a:t>Laboratories </a:t>
            </a:r>
          </a:p>
          <a:p>
            <a:pPr>
              <a:spcBef>
                <a:spcPts val="0"/>
              </a:spcBef>
            </a:pPr>
            <a:r>
              <a:rPr lang="en-US"/>
              <a:t>Private/Public Medical Providers </a:t>
            </a:r>
          </a:p>
          <a:p>
            <a:pPr>
              <a:spcBef>
                <a:spcPts val="0"/>
              </a:spcBef>
            </a:pPr>
            <a:r>
              <a:rPr lang="en-US"/>
              <a:t>Hospitals</a:t>
            </a:r>
          </a:p>
          <a:p>
            <a:pPr>
              <a:spcBef>
                <a:spcPts val="0"/>
              </a:spcBef>
            </a:pPr>
            <a:r>
              <a:rPr lang="en-US"/>
              <a:t>Clinics</a:t>
            </a:r>
          </a:p>
          <a:p>
            <a:pPr>
              <a:spcBef>
                <a:spcPts val="0"/>
              </a:spcBef>
            </a:pPr>
            <a:r>
              <a:rPr lang="en-US"/>
              <a:t>HIV Testing sites</a:t>
            </a:r>
          </a:p>
        </p:txBody>
      </p:sp>
      <p:sp>
        <p:nvSpPr>
          <p:cNvPr id="10" name="Text Placeholder 1">
            <a:extLst>
              <a:ext uri="{FF2B5EF4-FFF2-40B4-BE49-F238E27FC236}">
                <a16:creationId xmlns:a16="http://schemas.microsoft.com/office/drawing/2014/main" id="{59E19565-7666-F945-0528-912F69302592}"/>
              </a:ext>
            </a:extLst>
          </p:cNvPr>
          <p:cNvSpPr txBox="1">
            <a:spLocks/>
          </p:cNvSpPr>
          <p:nvPr/>
        </p:nvSpPr>
        <p:spPr>
          <a:xfrm>
            <a:off x="8740240" y="4278348"/>
            <a:ext cx="3205304" cy="2036885"/>
          </a:xfrm>
          <a:prstGeom prst="rect">
            <a:avLst/>
          </a:prstGeom>
        </p:spPr>
        <p:txBody>
          <a:bodyPr vert="horz" lIns="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600" b="1" u="sng" spc="300">
                <a:latin typeface="Corbel"/>
                <a:cs typeface="Arial"/>
              </a:rPr>
              <a:t>WHAT DO THEY REPORT?</a:t>
            </a:r>
          </a:p>
          <a:p>
            <a:pPr>
              <a:spcBef>
                <a:spcPts val="0"/>
              </a:spcBef>
            </a:pPr>
            <a:r>
              <a:rPr lang="en-US"/>
              <a:t>HIV tests</a:t>
            </a:r>
          </a:p>
          <a:p>
            <a:pPr>
              <a:spcBef>
                <a:spcPts val="0"/>
              </a:spcBef>
            </a:pPr>
            <a:r>
              <a:rPr lang="en-US"/>
              <a:t>Drug resistance/ genotypes</a:t>
            </a:r>
          </a:p>
          <a:p>
            <a:pPr>
              <a:spcBef>
                <a:spcPts val="0"/>
              </a:spcBef>
            </a:pPr>
            <a:r>
              <a:rPr lang="en-US"/>
              <a:t>Viral Load</a:t>
            </a:r>
          </a:p>
          <a:p>
            <a:pPr>
              <a:spcBef>
                <a:spcPts val="0"/>
              </a:spcBef>
            </a:pPr>
            <a:r>
              <a:rPr lang="en-US"/>
              <a:t>CD4 counts</a:t>
            </a:r>
          </a:p>
        </p:txBody>
      </p:sp>
    </p:spTree>
    <p:extLst>
      <p:ext uri="{BB962C8B-B14F-4D97-AF65-F5344CB8AC3E}">
        <p14:creationId xmlns:p14="http://schemas.microsoft.com/office/powerpoint/2010/main" val="119569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5452F3-B13E-63F0-EB83-1AC91758DCFF}"/>
              </a:ext>
            </a:extLst>
          </p:cNvPr>
          <p:cNvSpPr>
            <a:spLocks noGrp="1"/>
          </p:cNvSpPr>
          <p:nvPr>
            <p:ph type="title"/>
          </p:nvPr>
        </p:nvSpPr>
        <p:spPr>
          <a:xfrm>
            <a:off x="738188" y="851112"/>
            <a:ext cx="10556140" cy="643174"/>
          </a:xfrm>
        </p:spPr>
        <p:txBody>
          <a:bodyPr/>
          <a:lstStyle/>
          <a:p>
            <a:r>
              <a:rPr lang="en-US" sz="2800"/>
              <a:t>Estimated HIV Incidence among Black/African American Males</a:t>
            </a:r>
            <a:br>
              <a:rPr lang="en-US" sz="2800"/>
            </a:br>
            <a:r>
              <a:rPr lang="en-US" sz="2800"/>
              <a:t>Aged ≥13 Years, by Age, 2010–2019—United States</a:t>
            </a:r>
          </a:p>
        </p:txBody>
      </p:sp>
      <p:sp>
        <p:nvSpPr>
          <p:cNvPr id="4" name="Slide Number Placeholder 3">
            <a:extLst>
              <a:ext uri="{FF2B5EF4-FFF2-40B4-BE49-F238E27FC236}">
                <a16:creationId xmlns:a16="http://schemas.microsoft.com/office/drawing/2014/main" id="{CDB5644B-130F-E10F-9703-95D2D4D14DAF}"/>
              </a:ext>
            </a:extLst>
          </p:cNvPr>
          <p:cNvSpPr>
            <a:spLocks noGrp="1"/>
          </p:cNvSpPr>
          <p:nvPr>
            <p:ph type="sldNum" sz="quarter" idx="12"/>
          </p:nvPr>
        </p:nvSpPr>
        <p:spPr/>
        <p:txBody>
          <a:bodyPr/>
          <a:lstStyle/>
          <a:p>
            <a:fld id="{DB15D044-B35F-4A77-B573-9EB4C86BF88C}" type="slidenum">
              <a:rPr lang="en-US" smtClean="0"/>
              <a:pPr/>
              <a:t>29</a:t>
            </a:fld>
            <a:endParaRPr lang="en-US"/>
          </a:p>
        </p:txBody>
      </p:sp>
      <p:pic>
        <p:nvPicPr>
          <p:cNvPr id="5" name="Picture 4" descr="This slide presents estimated HIV incidence among Black/African American males aged ≥13 years by age in the United States from 2010 through 2019.  &#10;&#10;The annual number of HIV infections in 2019, compared with 2010, increased among Black/African American males aged 25–34 years (70%), but decreased among those aged 13–24 years (−45%) and 45–54 years (−46%); numbers remained stable among those aged 35–44 and ≥55 years. &#10;&#10;In 2019, the largest percentage of HIV infections among Black/African American males was among those aged 25–34 years (42%), followed by those aged 13–24 years (28%).    &#10;&#10;Estimates were derived from a CD4 depletion model using HIV surveillance data. Estimates are rounded to the nearest 100 for estimates &gt;1,000 and to the nearest 10 for estimates ≤1,000 to reflect model uncertainty.&#10;&#10;An asterisk (*) next to the trend line indicates that the difference in the estimate for 2019 from the 2010 estimate was deemed statistically significant (P &lt; .05). Differences that were not statistically significant were deemed ‘stable’.&#10;&#10;All data presented in this slide set are from the same dataset (reported to CDC through December 2020) and CD4 model used for the HIV Supplemental Surveillance Report “Estimated HIV Incidence and Prevalence in the United States 2015–2019”. Please see the Commentary and Technical Notes for information on the methods used to produce the estimates. The report can be found at: https://www.cdc.gov/hiv/library/reports/hiv-surveillance.html ">
            <a:extLst>
              <a:ext uri="{FF2B5EF4-FFF2-40B4-BE49-F238E27FC236}">
                <a16:creationId xmlns:a16="http://schemas.microsoft.com/office/drawing/2014/main" id="{55C2EBB0-7144-9756-E57A-5C8EEB47F69C}"/>
              </a:ext>
            </a:extLst>
          </p:cNvPr>
          <p:cNvPicPr>
            <a:picLocks noChangeAspect="1"/>
          </p:cNvPicPr>
          <p:nvPr/>
        </p:nvPicPr>
        <p:blipFill>
          <a:blip r:embed="rId3"/>
          <a:stretch>
            <a:fillRect/>
          </a:stretch>
        </p:blipFill>
        <p:spPr>
          <a:xfrm>
            <a:off x="490242" y="1494286"/>
            <a:ext cx="11211516" cy="4767485"/>
          </a:xfrm>
          <a:prstGeom prst="rect">
            <a:avLst/>
          </a:prstGeom>
        </p:spPr>
      </p:pic>
      <p:sp>
        <p:nvSpPr>
          <p:cNvPr id="6" name="TextBox 5">
            <a:extLst>
              <a:ext uri="{FF2B5EF4-FFF2-40B4-BE49-F238E27FC236}">
                <a16:creationId xmlns:a16="http://schemas.microsoft.com/office/drawing/2014/main" id="{DE6333CC-F411-F173-0FE4-E87841C8EB4E}"/>
              </a:ext>
            </a:extLst>
          </p:cNvPr>
          <p:cNvSpPr txBox="1"/>
          <p:nvPr/>
        </p:nvSpPr>
        <p:spPr>
          <a:xfrm>
            <a:off x="5357258" y="6347114"/>
            <a:ext cx="5591791" cy="461665"/>
          </a:xfrm>
          <a:prstGeom prst="rect">
            <a:avLst/>
          </a:prstGeom>
          <a:noFill/>
        </p:spPr>
        <p:txBody>
          <a:bodyPr wrap="square" rtlCol="0">
            <a:spAutoFit/>
          </a:bodyPr>
          <a:lstStyle/>
          <a:p>
            <a:pPr lvl="0">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Note. </a:t>
            </a:r>
            <a:r>
              <a:rPr lang="en-US" sz="1200">
                <a:solidFill>
                  <a:schemeClr val="tx2"/>
                </a:solidFill>
                <a:latin typeface="Corbel" panose="020B0503020204020204" pitchFamily="34" charset="0"/>
              </a:rPr>
              <a:t>Estimates were derived from a CD4 depletion model using HIV surveillance data</a:t>
            </a:r>
            <a:r>
              <a:rPr kumimoji="0" lang="en-US" sz="1200" b="0" i="0" u="none" strike="noStrike" kern="1200" cap="none" spc="0" normalizeH="0" noProof="0">
                <a:ln>
                  <a:noFill/>
                </a:ln>
                <a:solidFill>
                  <a:schemeClr val="tx2"/>
                </a:solidFill>
                <a:effectLst/>
                <a:uLnTx/>
                <a:uFillTx/>
                <a:latin typeface="Corbel" panose="020B05030202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 Difference from the 2010 estimate was deemed statistically significant (P &lt; .05).</a:t>
            </a:r>
          </a:p>
        </p:txBody>
      </p:sp>
    </p:spTree>
    <p:extLst>
      <p:ext uri="{BB962C8B-B14F-4D97-AF65-F5344CB8AC3E}">
        <p14:creationId xmlns:p14="http://schemas.microsoft.com/office/powerpoint/2010/main" val="1629367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1C7712-DE15-F5D6-F83E-808225DC88B1}"/>
              </a:ext>
            </a:extLst>
          </p:cNvPr>
          <p:cNvSpPr>
            <a:spLocks noGrp="1"/>
          </p:cNvSpPr>
          <p:nvPr>
            <p:ph type="body" sz="half" idx="2"/>
          </p:nvPr>
        </p:nvSpPr>
        <p:spPr>
          <a:xfrm>
            <a:off x="768668" y="2628975"/>
            <a:ext cx="9636865" cy="3433160"/>
          </a:xfrm>
        </p:spPr>
        <p:txBody>
          <a:bodyPr vert="horz" lIns="0" tIns="45720" rIns="91440" bIns="45720" rtlCol="0" anchor="t">
            <a:noAutofit/>
          </a:bodyPr>
          <a:lstStyle/>
          <a:p>
            <a:r>
              <a:rPr lang="en-US" sz="2400">
                <a:latin typeface="Corbel"/>
                <a:cs typeface="Arial"/>
              </a:rPr>
              <a:t>Please rename yourself on zoom to include your role at your health department, CBO, or in the community, and your role in CDR planning (if applicable) </a:t>
            </a:r>
          </a:p>
          <a:p>
            <a:r>
              <a:rPr lang="en-US" sz="2400">
                <a:latin typeface="Corbel"/>
                <a:cs typeface="Arial"/>
              </a:rPr>
              <a:t>Go to menti.com and enter the code on the screen </a:t>
            </a:r>
          </a:p>
          <a:p>
            <a:pPr marL="406400" indent="-228600">
              <a:buFont typeface="Arial" panose="020B0604020202020204" pitchFamily="34" charset="0"/>
              <a:buChar char="•"/>
            </a:pPr>
            <a:r>
              <a:rPr lang="en-US" sz="2400">
                <a:latin typeface="Corbel"/>
                <a:cs typeface="Arial"/>
              </a:rPr>
              <a:t>Prompt: "What initial questions or concerns about CDR do you have?"</a:t>
            </a:r>
          </a:p>
          <a:p>
            <a:pPr marL="406400" indent="-228600">
              <a:buFont typeface="Arial" panose="020B0604020202020204" pitchFamily="34" charset="0"/>
              <a:buChar char="•"/>
            </a:pPr>
            <a:r>
              <a:rPr lang="en-US" sz="2400">
                <a:latin typeface="Corbel"/>
                <a:cs typeface="Arial"/>
              </a:rPr>
              <a:t>All answers are anonymous</a:t>
            </a:r>
          </a:p>
        </p:txBody>
      </p:sp>
      <p:sp>
        <p:nvSpPr>
          <p:cNvPr id="3" name="Title 2">
            <a:extLst>
              <a:ext uri="{FF2B5EF4-FFF2-40B4-BE49-F238E27FC236}">
                <a16:creationId xmlns:a16="http://schemas.microsoft.com/office/drawing/2014/main" id="{951F57EB-44F1-CB17-2092-193B5EB2260B}"/>
              </a:ext>
            </a:extLst>
          </p:cNvPr>
          <p:cNvSpPr>
            <a:spLocks noGrp="1"/>
          </p:cNvSpPr>
          <p:nvPr>
            <p:ph type="title"/>
          </p:nvPr>
        </p:nvSpPr>
        <p:spPr>
          <a:xfrm>
            <a:off x="768668" y="1575620"/>
            <a:ext cx="10556140" cy="643174"/>
          </a:xfrm>
        </p:spPr>
        <p:txBody>
          <a:bodyPr/>
          <a:lstStyle/>
          <a:p>
            <a:r>
              <a:rPr lang="en-US"/>
              <a:t>Introductions and Initial Questions </a:t>
            </a:r>
          </a:p>
        </p:txBody>
      </p:sp>
      <p:sp>
        <p:nvSpPr>
          <p:cNvPr id="4" name="Slide Number Placeholder 3">
            <a:extLst>
              <a:ext uri="{FF2B5EF4-FFF2-40B4-BE49-F238E27FC236}">
                <a16:creationId xmlns:a16="http://schemas.microsoft.com/office/drawing/2014/main" id="{9FDE6E3B-0FA0-E21E-FEBA-9FF9E836E726}"/>
              </a:ext>
            </a:extLst>
          </p:cNvPr>
          <p:cNvSpPr>
            <a:spLocks noGrp="1"/>
          </p:cNvSpPr>
          <p:nvPr>
            <p:ph type="sldNum" sz="quarter" idx="12"/>
          </p:nvPr>
        </p:nvSpPr>
        <p:spPr>
          <a:xfrm>
            <a:off x="11648661" y="6472555"/>
            <a:ext cx="409876" cy="210784"/>
          </a:xfrm>
        </p:spPr>
        <p:txBody>
          <a:bodyPr/>
          <a:lstStyle/>
          <a:p>
            <a:fld id="{DB15D044-B35F-4A77-B573-9EB4C86BF88C}" type="slidenum">
              <a:rPr lang="en-US" smtClean="0"/>
              <a:pPr/>
              <a:t>3</a:t>
            </a:fld>
            <a:endParaRPr lang="en-US"/>
          </a:p>
        </p:txBody>
      </p:sp>
    </p:spTree>
    <p:extLst>
      <p:ext uri="{BB962C8B-B14F-4D97-AF65-F5344CB8AC3E}">
        <p14:creationId xmlns:p14="http://schemas.microsoft.com/office/powerpoint/2010/main" val="3630001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5452F3-B13E-63F0-EB83-1AC91758DCFF}"/>
              </a:ext>
            </a:extLst>
          </p:cNvPr>
          <p:cNvSpPr>
            <a:spLocks noGrp="1"/>
          </p:cNvSpPr>
          <p:nvPr>
            <p:ph type="title"/>
          </p:nvPr>
        </p:nvSpPr>
        <p:spPr>
          <a:xfrm>
            <a:off x="738188" y="851112"/>
            <a:ext cx="10556140" cy="643174"/>
          </a:xfrm>
        </p:spPr>
        <p:txBody>
          <a:bodyPr/>
          <a:lstStyle/>
          <a:p>
            <a:r>
              <a:rPr lang="en-US" sz="2800"/>
              <a:t>Estimated HIV Incidence among Hispanic/Latino Males Aged ≥13 Years </a:t>
            </a:r>
            <a:br>
              <a:rPr lang="en-US" sz="2800"/>
            </a:br>
            <a:r>
              <a:rPr lang="en-US" sz="2800"/>
              <a:t>by Age, 2010–2019—United States</a:t>
            </a:r>
          </a:p>
        </p:txBody>
      </p:sp>
      <p:sp>
        <p:nvSpPr>
          <p:cNvPr id="4" name="Slide Number Placeholder 3">
            <a:extLst>
              <a:ext uri="{FF2B5EF4-FFF2-40B4-BE49-F238E27FC236}">
                <a16:creationId xmlns:a16="http://schemas.microsoft.com/office/drawing/2014/main" id="{CDB5644B-130F-E10F-9703-95D2D4D14DAF}"/>
              </a:ext>
            </a:extLst>
          </p:cNvPr>
          <p:cNvSpPr>
            <a:spLocks noGrp="1"/>
          </p:cNvSpPr>
          <p:nvPr>
            <p:ph type="sldNum" sz="quarter" idx="12"/>
          </p:nvPr>
        </p:nvSpPr>
        <p:spPr/>
        <p:txBody>
          <a:bodyPr/>
          <a:lstStyle/>
          <a:p>
            <a:fld id="{DB15D044-B35F-4A77-B573-9EB4C86BF88C}" type="slidenum">
              <a:rPr lang="en-US" smtClean="0"/>
              <a:pPr/>
              <a:t>30</a:t>
            </a:fld>
            <a:endParaRPr lang="en-US"/>
          </a:p>
        </p:txBody>
      </p:sp>
      <p:sp>
        <p:nvSpPr>
          <p:cNvPr id="6" name="TextBox 5">
            <a:extLst>
              <a:ext uri="{FF2B5EF4-FFF2-40B4-BE49-F238E27FC236}">
                <a16:creationId xmlns:a16="http://schemas.microsoft.com/office/drawing/2014/main" id="{DE6333CC-F411-F173-0FE4-E87841C8EB4E}"/>
              </a:ext>
            </a:extLst>
          </p:cNvPr>
          <p:cNvSpPr txBox="1"/>
          <p:nvPr/>
        </p:nvSpPr>
        <p:spPr>
          <a:xfrm>
            <a:off x="5365222" y="6073948"/>
            <a:ext cx="6495803" cy="830997"/>
          </a:xfrm>
          <a:prstGeom prst="rect">
            <a:avLst/>
          </a:prstGeom>
          <a:noFill/>
        </p:spPr>
        <p:txBody>
          <a:bodyPr wrap="square" rtlCol="0">
            <a:spAutoFit/>
          </a:bodyPr>
          <a:lstStyle/>
          <a:p>
            <a:pPr lvl="0">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Note. Estimates were derived from a CD4 depletion model using HIV surveillance data. Hispanic/Latino males can be of any race.</a:t>
            </a:r>
          </a:p>
          <a:p>
            <a:pPr lvl="0">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*Difference from the 2010 estimate was deemed statistically significant (P &lt; .05).</a:t>
            </a:r>
          </a:p>
          <a:p>
            <a:pPr lvl="0">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†Estimates should be used with caution; relative standard errors are 30%–50%.</a:t>
            </a:r>
          </a:p>
        </p:txBody>
      </p:sp>
      <p:pic>
        <p:nvPicPr>
          <p:cNvPr id="2" name="Picture 1" descr="This slide presents estimated HIV incidence among Hispanic/Latino males ≥13 years by age in the United States from 2010 through 2019.  &#10;&#10;The annual number of HIV infections in 2019, compared with 2010, increased among Hispanic/Latino males aged 25–34 years (56%), but decreased among those aged 13–24 years (−39%); numbers remained stable among those aged 35–44, 45–54, and ≥55 years. &#10;&#10;In 2019, the largest percentage of HIV infections among Hispanic/Latino males was among those aged 25–34 years (43%), followed by those aged 13–24 and 35–44 years (21%). &#10;&#10;Estimates were derived from a CD4 depletion model using HIV surveillance data. Estimates are rounded to the nearest 100 for estimates &gt;1,000 and to the nearest 10 for estimates ≤1,000 to reflect model uncertainty. &#10;&#10;Hispanic/Latino males can be of any race.&#10;&#10;An asterisk (*) next to the trend line indicates that the difference in the estimate for 2019 from the 2010 estimate was deemed statistically significant (P &lt; .05). Differences that were not statistically significant were deemed ‘stable’.&#10;&#10;Estimates for Hispanic/Latino males aged ≥55 years should be used with caution because the RSEs are 30%–50%.&#10;&#10;All data presented in this slide set are from the same dataset (reported to CDC through December 2020) and CD4 model used for the HIV Supplemental Surveillance Report “Estimated HIV Incidence and Prevalence in the United States 2015–2019”. Please see the Commentary and Technical Notes for information on the methods used to produce the estimates. The report can be found at: https://www.cdc.gov/hiv/library/reports/hiv-surveillance.html ">
            <a:extLst>
              <a:ext uri="{FF2B5EF4-FFF2-40B4-BE49-F238E27FC236}">
                <a16:creationId xmlns:a16="http://schemas.microsoft.com/office/drawing/2014/main" id="{765D2240-BCEF-4C13-DC67-F1FBCCF064E2}"/>
              </a:ext>
            </a:extLst>
          </p:cNvPr>
          <p:cNvPicPr>
            <a:picLocks noChangeAspect="1"/>
          </p:cNvPicPr>
          <p:nvPr/>
        </p:nvPicPr>
        <p:blipFill>
          <a:blip r:embed="rId3"/>
          <a:stretch>
            <a:fillRect/>
          </a:stretch>
        </p:blipFill>
        <p:spPr>
          <a:xfrm>
            <a:off x="381262" y="1494286"/>
            <a:ext cx="11479763" cy="4767485"/>
          </a:xfrm>
          <a:prstGeom prst="rect">
            <a:avLst/>
          </a:prstGeom>
        </p:spPr>
      </p:pic>
    </p:spTree>
    <p:extLst>
      <p:ext uri="{BB962C8B-B14F-4D97-AF65-F5344CB8AC3E}">
        <p14:creationId xmlns:p14="http://schemas.microsoft.com/office/powerpoint/2010/main" val="1615633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5452F3-B13E-63F0-EB83-1AC91758DCFF}"/>
              </a:ext>
            </a:extLst>
          </p:cNvPr>
          <p:cNvSpPr>
            <a:spLocks noGrp="1"/>
          </p:cNvSpPr>
          <p:nvPr>
            <p:ph type="title"/>
          </p:nvPr>
        </p:nvSpPr>
        <p:spPr>
          <a:xfrm>
            <a:off x="738188" y="851112"/>
            <a:ext cx="10556140" cy="643174"/>
          </a:xfrm>
        </p:spPr>
        <p:txBody>
          <a:bodyPr/>
          <a:lstStyle/>
          <a:p>
            <a:r>
              <a:rPr lang="en-US" sz="2800"/>
              <a:t>Estimated HIV Incidence among White Males Aged ≥13 Years </a:t>
            </a:r>
            <a:br>
              <a:rPr lang="en-US" sz="2800"/>
            </a:br>
            <a:r>
              <a:rPr lang="en-US" sz="2800"/>
              <a:t>by Age, 2010–2019—United States</a:t>
            </a:r>
          </a:p>
        </p:txBody>
      </p:sp>
      <p:sp>
        <p:nvSpPr>
          <p:cNvPr id="4" name="Slide Number Placeholder 3">
            <a:extLst>
              <a:ext uri="{FF2B5EF4-FFF2-40B4-BE49-F238E27FC236}">
                <a16:creationId xmlns:a16="http://schemas.microsoft.com/office/drawing/2014/main" id="{CDB5644B-130F-E10F-9703-95D2D4D14DAF}"/>
              </a:ext>
            </a:extLst>
          </p:cNvPr>
          <p:cNvSpPr>
            <a:spLocks noGrp="1"/>
          </p:cNvSpPr>
          <p:nvPr>
            <p:ph type="sldNum" sz="quarter" idx="12"/>
          </p:nvPr>
        </p:nvSpPr>
        <p:spPr/>
        <p:txBody>
          <a:bodyPr/>
          <a:lstStyle/>
          <a:p>
            <a:fld id="{DB15D044-B35F-4A77-B573-9EB4C86BF88C}" type="slidenum">
              <a:rPr lang="en-US" smtClean="0"/>
              <a:pPr/>
              <a:t>31</a:t>
            </a:fld>
            <a:endParaRPr lang="en-US"/>
          </a:p>
        </p:txBody>
      </p:sp>
      <p:sp>
        <p:nvSpPr>
          <p:cNvPr id="6" name="TextBox 5">
            <a:extLst>
              <a:ext uri="{FF2B5EF4-FFF2-40B4-BE49-F238E27FC236}">
                <a16:creationId xmlns:a16="http://schemas.microsoft.com/office/drawing/2014/main" id="{DE6333CC-F411-F173-0FE4-E87841C8EB4E}"/>
              </a:ext>
            </a:extLst>
          </p:cNvPr>
          <p:cNvSpPr txBox="1"/>
          <p:nvPr/>
        </p:nvSpPr>
        <p:spPr>
          <a:xfrm>
            <a:off x="5365222" y="6304562"/>
            <a:ext cx="6495803" cy="461665"/>
          </a:xfrm>
          <a:prstGeom prst="rect">
            <a:avLst/>
          </a:prstGeom>
          <a:noFill/>
        </p:spPr>
        <p:txBody>
          <a:bodyPr wrap="square" rtlCol="0">
            <a:spAutoFit/>
          </a:bodyPr>
          <a:lstStyle/>
          <a:p>
            <a:pPr lvl="0">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Note. Estimates were derived from a CD4 depletion model using HIV surveillance data. </a:t>
            </a:r>
          </a:p>
          <a:p>
            <a:pPr lvl="0">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*Difference from the 2010 estimate was deemed statistically significant (P &lt; .05).</a:t>
            </a:r>
          </a:p>
        </p:txBody>
      </p:sp>
      <p:pic>
        <p:nvPicPr>
          <p:cNvPr id="5" name="Picture 4" descr="This slide presents estimated HIV incidence among White males aged ≥13 years by age in the United States from 2010 through 2019. &#10;&#10;In 2019, compared with 2010, the annual number of HIV infections decreased among White males aged 13–24 years (−56%) and 45–54 years (−46%).  The annual numbers of HIV infections remained stable among those aged 25–34, 35–44 and ≥55 years. &#10;&#10;In 2019, the largest percentage of HIV infections among White males was among those aged 25–34 years (39%), followed by those aged 35–44 years (23%). &#10;&#10;Estimates were derived from a CD4 depletion model using HIV surveillance data. Estimates are rounded to the nearest 100 for estimates &gt;1,000 and to the nearest 10 for estimates ≤1,000 to reflect model uncertainty.&#10;&#10;An asterisk (*) next to the trend line indicates that the difference in the estimate for 2019 from the 2010 estimate was deemed statistically significant (P &lt; .05). Differences that were not statistically significant were deemed ‘stable’.&#10;&#10;All data presented in this slide set are from the same dataset (reported to CDC through December 2020) and CD4 model used for the HIV Supplemental Surveillance Report “Estimated HIV Incidence and Prevalence in the United States 2015–2019”. Please see the Commentary and Technical Notes for information on the methods used to produce the estimates. The report can be found at: https://www.cdc.gov/hiv/library/reports/hiv-surveillance.html &#10;">
            <a:extLst>
              <a:ext uri="{FF2B5EF4-FFF2-40B4-BE49-F238E27FC236}">
                <a16:creationId xmlns:a16="http://schemas.microsoft.com/office/drawing/2014/main" id="{0E4F2BD7-AFE1-8900-2A06-D93F93FBC609}"/>
              </a:ext>
            </a:extLst>
          </p:cNvPr>
          <p:cNvPicPr>
            <a:picLocks noChangeAspect="1"/>
          </p:cNvPicPr>
          <p:nvPr/>
        </p:nvPicPr>
        <p:blipFill>
          <a:blip r:embed="rId3"/>
          <a:stretch>
            <a:fillRect/>
          </a:stretch>
        </p:blipFill>
        <p:spPr>
          <a:xfrm>
            <a:off x="420132" y="1459176"/>
            <a:ext cx="11351736" cy="4761389"/>
          </a:xfrm>
          <a:prstGeom prst="rect">
            <a:avLst/>
          </a:prstGeom>
        </p:spPr>
      </p:pic>
    </p:spTree>
    <p:extLst>
      <p:ext uri="{BB962C8B-B14F-4D97-AF65-F5344CB8AC3E}">
        <p14:creationId xmlns:p14="http://schemas.microsoft.com/office/powerpoint/2010/main" val="4024313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5452F3-B13E-63F0-EB83-1AC91758DCFF}"/>
              </a:ext>
            </a:extLst>
          </p:cNvPr>
          <p:cNvSpPr>
            <a:spLocks noGrp="1"/>
          </p:cNvSpPr>
          <p:nvPr>
            <p:ph type="title"/>
          </p:nvPr>
        </p:nvSpPr>
        <p:spPr>
          <a:xfrm>
            <a:off x="738188" y="851112"/>
            <a:ext cx="10556140" cy="643174"/>
          </a:xfrm>
        </p:spPr>
        <p:txBody>
          <a:bodyPr/>
          <a:lstStyle/>
          <a:p>
            <a:r>
              <a:rPr lang="en-US" sz="2800"/>
              <a:t>Estimated HIV Incidence among Females Aged ≥13 Years </a:t>
            </a:r>
            <a:br>
              <a:rPr lang="en-US" sz="2800"/>
            </a:br>
            <a:r>
              <a:rPr lang="en-US" sz="2800"/>
              <a:t>by Race/Ethnicity, 2010–2019—United States</a:t>
            </a:r>
          </a:p>
        </p:txBody>
      </p:sp>
      <p:sp>
        <p:nvSpPr>
          <p:cNvPr id="4" name="Slide Number Placeholder 3">
            <a:extLst>
              <a:ext uri="{FF2B5EF4-FFF2-40B4-BE49-F238E27FC236}">
                <a16:creationId xmlns:a16="http://schemas.microsoft.com/office/drawing/2014/main" id="{CDB5644B-130F-E10F-9703-95D2D4D14DAF}"/>
              </a:ext>
            </a:extLst>
          </p:cNvPr>
          <p:cNvSpPr>
            <a:spLocks noGrp="1"/>
          </p:cNvSpPr>
          <p:nvPr>
            <p:ph type="sldNum" sz="quarter" idx="12"/>
          </p:nvPr>
        </p:nvSpPr>
        <p:spPr/>
        <p:txBody>
          <a:bodyPr/>
          <a:lstStyle/>
          <a:p>
            <a:fld id="{DB15D044-B35F-4A77-B573-9EB4C86BF88C}" type="slidenum">
              <a:rPr lang="en-US" smtClean="0"/>
              <a:pPr/>
              <a:t>32</a:t>
            </a:fld>
            <a:endParaRPr lang="en-US"/>
          </a:p>
        </p:txBody>
      </p:sp>
      <p:sp>
        <p:nvSpPr>
          <p:cNvPr id="6" name="TextBox 5">
            <a:extLst>
              <a:ext uri="{FF2B5EF4-FFF2-40B4-BE49-F238E27FC236}">
                <a16:creationId xmlns:a16="http://schemas.microsoft.com/office/drawing/2014/main" id="{DE6333CC-F411-F173-0FE4-E87841C8EB4E}"/>
              </a:ext>
            </a:extLst>
          </p:cNvPr>
          <p:cNvSpPr txBox="1"/>
          <p:nvPr/>
        </p:nvSpPr>
        <p:spPr>
          <a:xfrm>
            <a:off x="5365222" y="6149389"/>
            <a:ext cx="6495803" cy="646331"/>
          </a:xfrm>
          <a:prstGeom prst="rect">
            <a:avLst/>
          </a:prstGeom>
          <a:noFill/>
        </p:spPr>
        <p:txBody>
          <a:bodyPr wrap="square" rtlCol="0">
            <a:spAutoFit/>
          </a:bodyPr>
          <a:lstStyle/>
          <a:p>
            <a:pPr lvl="0">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Note. Estimates were derived from a CD4 depletion model using HIV surveillance data. Hispanic/Latino females can be of any race.</a:t>
            </a:r>
          </a:p>
          <a:p>
            <a:pPr lvl="0">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 Difference from the 2010 estimate was deemed statistically significant (P &lt; .05).</a:t>
            </a:r>
          </a:p>
        </p:txBody>
      </p:sp>
      <p:pic>
        <p:nvPicPr>
          <p:cNvPr id="2" name="Picture 1" descr="This slide presents estimated HIV incidence among females aged ≥13 years by race/ethnicity in the United States from 2010 through 2019.  &#10;&#10;Among females, the annual number of HIV infections in 2019, compared with 2010, decreased among Black/African American females (−29%). The number of infections in 2010 and 2019 remained stable among Hispanic/Latino and White females.    &#10;&#10;In 2019, Black/African American females accounted for the largest percentage of HIV infections among females (53%). &#10;&#10;Estimates were derived from a CD4 depletion model using HIV surveillance data. Estimates are rounded to the nearest 100 for estimates &gt;1,000 and to the nearest 10 for estimates ≤1,000 to reflect model uncertainty.&#10;&#10;Hispanic/Latino females can be of any race.&#10;&#10;Data for other races are not shown because estimates do not meet the standard of reliability.&#10;&#10;An asterisk (*) next to the trend line indicates that the difference in the estimate for 2019 from the 2010 estimate was deemed statistically significant (P &lt; .05). Differences that were not statistically significant were deemed ‘stable’.&#10;&#10;All data presented in this slide set are from the same dataset (reported to CDC through December 2020) and CD4 model used for the HIV Supplemental Surveillance Report “Estimated HIV Incidence and Prevalence in the United States 2015–2019”. Please see the Commentary and Technical Notes for information on the methods used to produce the estimates. The report can be found at: https://www.cdc.gov/hiv/library/reports/hiv-surveillance.html ">
            <a:extLst>
              <a:ext uri="{FF2B5EF4-FFF2-40B4-BE49-F238E27FC236}">
                <a16:creationId xmlns:a16="http://schemas.microsoft.com/office/drawing/2014/main" id="{8C7029E2-4D46-1EDB-8EBA-D981328702AC}"/>
              </a:ext>
            </a:extLst>
          </p:cNvPr>
          <p:cNvPicPr>
            <a:picLocks noChangeAspect="1"/>
          </p:cNvPicPr>
          <p:nvPr/>
        </p:nvPicPr>
        <p:blipFill>
          <a:blip r:embed="rId3"/>
          <a:stretch>
            <a:fillRect/>
          </a:stretch>
        </p:blipFill>
        <p:spPr>
          <a:xfrm>
            <a:off x="499387" y="1048396"/>
            <a:ext cx="11193226" cy="5529551"/>
          </a:xfrm>
          <a:prstGeom prst="rect">
            <a:avLst/>
          </a:prstGeom>
        </p:spPr>
      </p:pic>
    </p:spTree>
    <p:extLst>
      <p:ext uri="{BB962C8B-B14F-4D97-AF65-F5344CB8AC3E}">
        <p14:creationId xmlns:p14="http://schemas.microsoft.com/office/powerpoint/2010/main" val="3450031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person, window, arm&#10;&#10;Description automatically generated">
            <a:extLst>
              <a:ext uri="{FF2B5EF4-FFF2-40B4-BE49-F238E27FC236}">
                <a16:creationId xmlns:a16="http://schemas.microsoft.com/office/drawing/2014/main" id="{C520721E-88B0-F621-773F-B033773FAC58}"/>
              </a:ext>
            </a:extLst>
          </p:cNvPr>
          <p:cNvPicPr>
            <a:picLocks noChangeAspect="1"/>
          </p:cNvPicPr>
          <p:nvPr/>
        </p:nvPicPr>
        <p:blipFill rotWithShape="1">
          <a:blip r:embed="rId3">
            <a:alphaModFix amt="54000"/>
            <a:extLst>
              <a:ext uri="{28A0092B-C50C-407E-A947-70E740481C1C}">
                <a14:useLocalDpi xmlns:a14="http://schemas.microsoft.com/office/drawing/2010/main"/>
              </a:ext>
            </a:extLst>
          </a:blip>
          <a:srcRect/>
          <a:stretch/>
        </p:blipFill>
        <p:spPr>
          <a:xfrm>
            <a:off x="1" y="0"/>
            <a:ext cx="12207590" cy="6858000"/>
          </a:xfrm>
          <a:prstGeom prst="rect">
            <a:avLst/>
          </a:prstGeom>
          <a:solidFill>
            <a:schemeClr val="tx1"/>
          </a:solidFill>
        </p:spPr>
      </p:pic>
      <p:sp>
        <p:nvSpPr>
          <p:cNvPr id="6" name="Rounded Rectangle 14">
            <a:extLst>
              <a:ext uri="{FF2B5EF4-FFF2-40B4-BE49-F238E27FC236}">
                <a16:creationId xmlns:a16="http://schemas.microsoft.com/office/drawing/2014/main" id="{4D225C7B-AD68-D632-9720-F3962778FB0F}"/>
              </a:ext>
            </a:extLst>
          </p:cNvPr>
          <p:cNvSpPr/>
          <p:nvPr/>
        </p:nvSpPr>
        <p:spPr>
          <a:xfrm>
            <a:off x="0" y="0"/>
            <a:ext cx="12191999" cy="6858000"/>
          </a:xfrm>
          <a:prstGeom prst="roundRect">
            <a:avLst>
              <a:gd name="adj" fmla="val 0"/>
            </a:avLst>
          </a:prstGeom>
          <a:gradFill>
            <a:gsLst>
              <a:gs pos="0">
                <a:schemeClr val="tx2">
                  <a:alpha val="38000"/>
                </a:schemeClr>
              </a:gs>
              <a:gs pos="100000">
                <a:schemeClr val="accent2">
                  <a:alpha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nchorCtr="0"/>
          <a:lstStyle/>
          <a:p>
            <a:pPr lvl="0" algn="ctr">
              <a:defRPr/>
            </a:pPr>
            <a:endParaRPr lang="en-US">
              <a:solidFill>
                <a:schemeClr val="bg1"/>
              </a:solidFill>
              <a:latin typeface="Corbel" panose="020B0503020204020204" pitchFamily="34" charset="0"/>
            </a:endParaRPr>
          </a:p>
        </p:txBody>
      </p:sp>
      <p:sp>
        <p:nvSpPr>
          <p:cNvPr id="3" name="Title 2">
            <a:extLst>
              <a:ext uri="{FF2B5EF4-FFF2-40B4-BE49-F238E27FC236}">
                <a16:creationId xmlns:a16="http://schemas.microsoft.com/office/drawing/2014/main" id="{FD8A770E-BFB8-51EA-A3DD-181A902DD7E4}"/>
              </a:ext>
            </a:extLst>
          </p:cNvPr>
          <p:cNvSpPr>
            <a:spLocks noGrp="1"/>
          </p:cNvSpPr>
          <p:nvPr>
            <p:ph type="title"/>
          </p:nvPr>
        </p:nvSpPr>
        <p:spPr>
          <a:xfrm>
            <a:off x="738188" y="3107413"/>
            <a:ext cx="10556140" cy="643174"/>
          </a:xfrm>
        </p:spPr>
        <p:txBody>
          <a:bodyPr/>
          <a:lstStyle/>
          <a:p>
            <a:pPr algn="ctr"/>
            <a:r>
              <a:rPr lang="en-US" b="1" spc="300">
                <a:solidFill>
                  <a:schemeClr val="bg1"/>
                </a:solidFill>
              </a:rPr>
              <a:t>10-MINUTE BREAK</a:t>
            </a:r>
          </a:p>
        </p:txBody>
      </p:sp>
      <p:sp>
        <p:nvSpPr>
          <p:cNvPr id="4" name="Slide Number Placeholder 3">
            <a:extLst>
              <a:ext uri="{FF2B5EF4-FFF2-40B4-BE49-F238E27FC236}">
                <a16:creationId xmlns:a16="http://schemas.microsoft.com/office/drawing/2014/main" id="{6C9EE43E-9135-E2BD-59D7-8B97A9F48D57}"/>
              </a:ext>
            </a:extLst>
          </p:cNvPr>
          <p:cNvSpPr>
            <a:spLocks noGrp="1"/>
          </p:cNvSpPr>
          <p:nvPr>
            <p:ph type="sldNum" sz="quarter" idx="12"/>
          </p:nvPr>
        </p:nvSpPr>
        <p:spPr/>
        <p:txBody>
          <a:bodyPr/>
          <a:lstStyle/>
          <a:p>
            <a:fld id="{DB15D044-B35F-4A77-B573-9EB4C86BF88C}" type="slidenum">
              <a:rPr lang="en-US" smtClean="0"/>
              <a:pPr/>
              <a:t>33</a:t>
            </a:fld>
            <a:endParaRPr lang="en-US"/>
          </a:p>
        </p:txBody>
      </p:sp>
    </p:spTree>
    <p:extLst>
      <p:ext uri="{BB962C8B-B14F-4D97-AF65-F5344CB8AC3E}">
        <p14:creationId xmlns:p14="http://schemas.microsoft.com/office/powerpoint/2010/main" val="351123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E9B98C-2B14-3F2C-9029-A41086EB4A44}"/>
              </a:ext>
            </a:extLst>
          </p:cNvPr>
          <p:cNvSpPr>
            <a:spLocks noGrp="1"/>
          </p:cNvSpPr>
          <p:nvPr>
            <p:ph type="body" sz="half" idx="2"/>
          </p:nvPr>
        </p:nvSpPr>
        <p:spPr>
          <a:xfrm>
            <a:off x="4965700" y="2012601"/>
            <a:ext cx="6850248" cy="3433160"/>
          </a:xfrm>
        </p:spPr>
        <p:txBody>
          <a:bodyPr vert="horz" lIns="0" tIns="45720" rIns="91440" bIns="45720" rtlCol="0" anchor="t">
            <a:noAutofit/>
          </a:bodyPr>
          <a:lstStyle/>
          <a:p>
            <a:pPr marL="342900" indent="-342900">
              <a:spcAft>
                <a:spcPts val="600"/>
              </a:spcAft>
              <a:buChar char="•"/>
            </a:pPr>
            <a:r>
              <a:rPr lang="en-US" sz="2200"/>
              <a:t>Disease surveillance in general and HIV surveillance and case reporting more specifically</a:t>
            </a:r>
            <a:endParaRPr lang="en-US"/>
          </a:p>
          <a:p>
            <a:pPr marL="342900" indent="-342900">
              <a:spcAft>
                <a:spcPts val="600"/>
              </a:spcAft>
              <a:buChar char="•"/>
            </a:pPr>
            <a:r>
              <a:rPr lang="en-US" sz="2200"/>
              <a:t>Protecting HIV data from disclosure</a:t>
            </a:r>
          </a:p>
          <a:p>
            <a:pPr marL="342900" indent="-342900">
              <a:spcAft>
                <a:spcPts val="600"/>
              </a:spcAft>
              <a:buChar char="•"/>
            </a:pPr>
            <a:r>
              <a:rPr lang="en-US" sz="2200"/>
              <a:t>How cluster detection and response are part of CDC HIV prevention goals to move the country towards “No New Infections” and is part of the Ending the HIV Epidemic in the US initiative</a:t>
            </a:r>
          </a:p>
          <a:p>
            <a:pPr marL="342900" indent="-342900">
              <a:spcAft>
                <a:spcPts val="600"/>
              </a:spcAft>
              <a:buChar char="•"/>
            </a:pPr>
            <a:r>
              <a:rPr lang="en-US" sz="2200"/>
              <a:t>Next, we will discuss detecting clusters in a bit more detail </a:t>
            </a:r>
          </a:p>
        </p:txBody>
      </p:sp>
      <p:sp>
        <p:nvSpPr>
          <p:cNvPr id="3" name="Title 2">
            <a:extLst>
              <a:ext uri="{FF2B5EF4-FFF2-40B4-BE49-F238E27FC236}">
                <a16:creationId xmlns:a16="http://schemas.microsoft.com/office/drawing/2014/main" id="{E96FD1C4-35F4-BC89-A4ED-235786B2FC64}"/>
              </a:ext>
            </a:extLst>
          </p:cNvPr>
          <p:cNvSpPr>
            <a:spLocks noGrp="1"/>
          </p:cNvSpPr>
          <p:nvPr>
            <p:ph type="title"/>
          </p:nvPr>
        </p:nvSpPr>
        <p:spPr>
          <a:xfrm>
            <a:off x="738188" y="2012600"/>
            <a:ext cx="2634404" cy="3148679"/>
          </a:xfrm>
        </p:spPr>
        <p:txBody>
          <a:bodyPr/>
          <a:lstStyle/>
          <a:p>
            <a:r>
              <a:rPr lang="en-US"/>
              <a:t>Review and Up Next!</a:t>
            </a:r>
          </a:p>
        </p:txBody>
      </p:sp>
      <p:sp>
        <p:nvSpPr>
          <p:cNvPr id="4" name="Slide Number Placeholder 3">
            <a:extLst>
              <a:ext uri="{FF2B5EF4-FFF2-40B4-BE49-F238E27FC236}">
                <a16:creationId xmlns:a16="http://schemas.microsoft.com/office/drawing/2014/main" id="{13E45198-5F02-D32C-28BB-23C5A1D3A964}"/>
              </a:ext>
            </a:extLst>
          </p:cNvPr>
          <p:cNvSpPr>
            <a:spLocks noGrp="1"/>
          </p:cNvSpPr>
          <p:nvPr>
            <p:ph type="sldNum" sz="quarter" idx="12"/>
          </p:nvPr>
        </p:nvSpPr>
        <p:spPr/>
        <p:txBody>
          <a:bodyPr/>
          <a:lstStyle/>
          <a:p>
            <a:fld id="{DB15D044-B35F-4A77-B573-9EB4C86BF88C}" type="slidenum">
              <a:rPr lang="en-US" smtClean="0"/>
              <a:pPr/>
              <a:t>34</a:t>
            </a:fld>
            <a:endParaRPr lang="en-US"/>
          </a:p>
        </p:txBody>
      </p:sp>
    </p:spTree>
    <p:extLst>
      <p:ext uri="{BB962C8B-B14F-4D97-AF65-F5344CB8AC3E}">
        <p14:creationId xmlns:p14="http://schemas.microsoft.com/office/powerpoint/2010/main" val="833465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171E-DA17-03F6-F81A-59D49B6CB086}"/>
              </a:ext>
            </a:extLst>
          </p:cNvPr>
          <p:cNvSpPr>
            <a:spLocks noGrp="1"/>
          </p:cNvSpPr>
          <p:nvPr>
            <p:ph type="ctrTitle"/>
          </p:nvPr>
        </p:nvSpPr>
        <p:spPr/>
        <p:txBody>
          <a:bodyPr/>
          <a:lstStyle/>
          <a:p>
            <a:r>
              <a:rPr lang="en-US"/>
              <a:t>Using Surveillance Data </a:t>
            </a:r>
            <a:br>
              <a:rPr lang="en-US"/>
            </a:br>
            <a:r>
              <a:rPr lang="en-US"/>
              <a:t>to </a:t>
            </a:r>
            <a:r>
              <a:rPr lang="en-US" b="1" u="sng"/>
              <a:t>Detect</a:t>
            </a:r>
            <a:r>
              <a:rPr lang="en-US"/>
              <a:t> and Respond to </a:t>
            </a:r>
            <a:br>
              <a:rPr lang="en-US"/>
            </a:br>
            <a:r>
              <a:rPr lang="en-US"/>
              <a:t>HIV Clusters</a:t>
            </a:r>
          </a:p>
        </p:txBody>
      </p:sp>
      <p:sp>
        <p:nvSpPr>
          <p:cNvPr id="3" name="Slide Number Placeholder 2">
            <a:extLst>
              <a:ext uri="{FF2B5EF4-FFF2-40B4-BE49-F238E27FC236}">
                <a16:creationId xmlns:a16="http://schemas.microsoft.com/office/drawing/2014/main" id="{D1D53D67-5AA6-8A5F-8185-6D924B18371C}"/>
              </a:ext>
            </a:extLst>
          </p:cNvPr>
          <p:cNvSpPr>
            <a:spLocks noGrp="1"/>
          </p:cNvSpPr>
          <p:nvPr>
            <p:ph type="sldNum" sz="quarter" idx="12"/>
          </p:nvPr>
        </p:nvSpPr>
        <p:spPr/>
        <p:txBody>
          <a:bodyPr/>
          <a:lstStyle/>
          <a:p>
            <a:fld id="{DB15D044-B35F-4A77-B573-9EB4C86BF88C}" type="slidenum">
              <a:rPr lang="en-US" smtClean="0"/>
              <a:pPr/>
              <a:t>35</a:t>
            </a:fld>
            <a:endParaRPr lang="en-US"/>
          </a:p>
        </p:txBody>
      </p:sp>
    </p:spTree>
    <p:extLst>
      <p:ext uri="{BB962C8B-B14F-4D97-AF65-F5344CB8AC3E}">
        <p14:creationId xmlns:p14="http://schemas.microsoft.com/office/powerpoint/2010/main" val="3084344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4D0DC-35D4-1D9E-25B7-00D02D9C9066}"/>
              </a:ext>
            </a:extLst>
          </p:cNvPr>
          <p:cNvSpPr>
            <a:spLocks noGrp="1"/>
          </p:cNvSpPr>
          <p:nvPr>
            <p:ph type="body" sz="half" idx="2"/>
          </p:nvPr>
        </p:nvSpPr>
        <p:spPr>
          <a:xfrm>
            <a:off x="738188" y="2012601"/>
            <a:ext cx="10556140" cy="398090"/>
          </a:xfrm>
        </p:spPr>
        <p:txBody>
          <a:bodyPr/>
          <a:lstStyle/>
          <a:p>
            <a:r>
              <a:rPr lang="en-US"/>
              <a:t>Several ways to identify a cluster of cases:</a:t>
            </a:r>
          </a:p>
        </p:txBody>
      </p:sp>
      <p:sp>
        <p:nvSpPr>
          <p:cNvPr id="3" name="Title 2">
            <a:extLst>
              <a:ext uri="{FF2B5EF4-FFF2-40B4-BE49-F238E27FC236}">
                <a16:creationId xmlns:a16="http://schemas.microsoft.com/office/drawing/2014/main" id="{68F54A6C-12F1-06CC-4B7E-388EC1619508}"/>
              </a:ext>
            </a:extLst>
          </p:cNvPr>
          <p:cNvSpPr>
            <a:spLocks noGrp="1"/>
          </p:cNvSpPr>
          <p:nvPr>
            <p:ph type="title"/>
          </p:nvPr>
        </p:nvSpPr>
        <p:spPr/>
        <p:txBody>
          <a:bodyPr/>
          <a:lstStyle/>
          <a:p>
            <a:r>
              <a:rPr lang="en-US"/>
              <a:t>Detecting Clusters in HIV Public Health Work</a:t>
            </a:r>
          </a:p>
        </p:txBody>
      </p:sp>
      <p:sp>
        <p:nvSpPr>
          <p:cNvPr id="4" name="Slide Number Placeholder 3">
            <a:extLst>
              <a:ext uri="{FF2B5EF4-FFF2-40B4-BE49-F238E27FC236}">
                <a16:creationId xmlns:a16="http://schemas.microsoft.com/office/drawing/2014/main" id="{F87815AE-0A46-EDA2-D282-EE47FF1D4785}"/>
              </a:ext>
            </a:extLst>
          </p:cNvPr>
          <p:cNvSpPr>
            <a:spLocks noGrp="1"/>
          </p:cNvSpPr>
          <p:nvPr>
            <p:ph type="sldNum" sz="quarter" idx="12"/>
          </p:nvPr>
        </p:nvSpPr>
        <p:spPr/>
        <p:txBody>
          <a:bodyPr/>
          <a:lstStyle/>
          <a:p>
            <a:fld id="{DB15D044-B35F-4A77-B573-9EB4C86BF88C}" type="slidenum">
              <a:rPr lang="en-US" smtClean="0"/>
              <a:pPr/>
              <a:t>36</a:t>
            </a:fld>
            <a:endParaRPr lang="en-US"/>
          </a:p>
        </p:txBody>
      </p:sp>
      <p:sp>
        <p:nvSpPr>
          <p:cNvPr id="5" name="Text Placeholder 1">
            <a:extLst>
              <a:ext uri="{FF2B5EF4-FFF2-40B4-BE49-F238E27FC236}">
                <a16:creationId xmlns:a16="http://schemas.microsoft.com/office/drawing/2014/main" id="{F1CEF40E-7DA4-E88C-B550-3868F91BFFE7}"/>
              </a:ext>
            </a:extLst>
          </p:cNvPr>
          <p:cNvSpPr txBox="1">
            <a:spLocks/>
          </p:cNvSpPr>
          <p:nvPr/>
        </p:nvSpPr>
        <p:spPr>
          <a:xfrm>
            <a:off x="738188" y="4411415"/>
            <a:ext cx="2159391" cy="706849"/>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1900"/>
              </a:lnSpc>
            </a:pPr>
            <a:r>
              <a:rPr lang="en-US" sz="1600"/>
              <a:t>Providers &amp; community- based organizations</a:t>
            </a:r>
          </a:p>
        </p:txBody>
      </p:sp>
      <p:sp>
        <p:nvSpPr>
          <p:cNvPr id="6" name="Text Placeholder 1">
            <a:extLst>
              <a:ext uri="{FF2B5EF4-FFF2-40B4-BE49-F238E27FC236}">
                <a16:creationId xmlns:a16="http://schemas.microsoft.com/office/drawing/2014/main" id="{32E685E3-7FC8-E1FC-DF98-2ACC04DE30CB}"/>
              </a:ext>
            </a:extLst>
          </p:cNvPr>
          <p:cNvSpPr txBox="1">
            <a:spLocks/>
          </p:cNvSpPr>
          <p:nvPr/>
        </p:nvSpPr>
        <p:spPr>
          <a:xfrm>
            <a:off x="3813898" y="4411415"/>
            <a:ext cx="1541874" cy="706849"/>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1900"/>
              </a:lnSpc>
            </a:pPr>
            <a:r>
              <a:rPr lang="en-US" sz="1600"/>
              <a:t>Partner services</a:t>
            </a:r>
          </a:p>
        </p:txBody>
      </p:sp>
      <p:sp>
        <p:nvSpPr>
          <p:cNvPr id="7" name="Text Placeholder 1">
            <a:extLst>
              <a:ext uri="{FF2B5EF4-FFF2-40B4-BE49-F238E27FC236}">
                <a16:creationId xmlns:a16="http://schemas.microsoft.com/office/drawing/2014/main" id="{25F9AE73-AC64-54E7-4DEA-68A66FE6FA2C}"/>
              </a:ext>
            </a:extLst>
          </p:cNvPr>
          <p:cNvSpPr txBox="1">
            <a:spLocks/>
          </p:cNvSpPr>
          <p:nvPr/>
        </p:nvSpPr>
        <p:spPr>
          <a:xfrm>
            <a:off x="6331467" y="4411415"/>
            <a:ext cx="1838756" cy="706849"/>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1900"/>
              </a:lnSpc>
            </a:pPr>
            <a:r>
              <a:rPr lang="en-US" sz="1600"/>
              <a:t>HIV diagnosis trends</a:t>
            </a:r>
          </a:p>
        </p:txBody>
      </p:sp>
      <p:sp>
        <p:nvSpPr>
          <p:cNvPr id="8" name="Text Placeholder 1">
            <a:extLst>
              <a:ext uri="{FF2B5EF4-FFF2-40B4-BE49-F238E27FC236}">
                <a16:creationId xmlns:a16="http://schemas.microsoft.com/office/drawing/2014/main" id="{B8C44C55-8D2A-DD1A-ED40-7B8A0DA9901B}"/>
              </a:ext>
            </a:extLst>
          </p:cNvPr>
          <p:cNvSpPr txBox="1">
            <a:spLocks/>
          </p:cNvSpPr>
          <p:nvPr/>
        </p:nvSpPr>
        <p:spPr>
          <a:xfrm>
            <a:off x="9035658" y="4411415"/>
            <a:ext cx="1838756" cy="706849"/>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1900"/>
              </a:lnSpc>
            </a:pPr>
            <a:r>
              <a:rPr lang="en-US" sz="1600"/>
              <a:t>HIV cluster analyses</a:t>
            </a:r>
          </a:p>
        </p:txBody>
      </p:sp>
      <p:pic>
        <p:nvPicPr>
          <p:cNvPr id="10" name="Picture 9" descr="A group of icons and symbols&#10;&#10;Description automatically generated">
            <a:extLst>
              <a:ext uri="{FF2B5EF4-FFF2-40B4-BE49-F238E27FC236}">
                <a16:creationId xmlns:a16="http://schemas.microsoft.com/office/drawing/2014/main" id="{D50C4B19-AA62-FBEB-61B8-576AAC4E53B1}"/>
              </a:ext>
            </a:extLst>
          </p:cNvPr>
          <p:cNvPicPr>
            <a:picLocks noChangeAspect="1"/>
          </p:cNvPicPr>
          <p:nvPr/>
        </p:nvPicPr>
        <p:blipFill rotWithShape="1">
          <a:blip r:embed="rId3">
            <a:extLst>
              <a:ext uri="{28A0092B-C50C-407E-A947-70E740481C1C}">
                <a14:useLocalDpi xmlns:a14="http://schemas.microsoft.com/office/drawing/2010/main" val="0"/>
              </a:ext>
            </a:extLst>
          </a:blip>
          <a:srcRect r="52415" b="50000"/>
          <a:stretch/>
        </p:blipFill>
        <p:spPr>
          <a:xfrm>
            <a:off x="891758" y="2465137"/>
            <a:ext cx="1852250" cy="1946278"/>
          </a:xfrm>
          <a:prstGeom prst="rect">
            <a:avLst/>
          </a:prstGeom>
        </p:spPr>
      </p:pic>
      <p:pic>
        <p:nvPicPr>
          <p:cNvPr id="11" name="Picture 10" descr="A group of icons and symbols&#10;&#10;Description automatically generated">
            <a:extLst>
              <a:ext uri="{FF2B5EF4-FFF2-40B4-BE49-F238E27FC236}">
                <a16:creationId xmlns:a16="http://schemas.microsoft.com/office/drawing/2014/main" id="{7C423592-18E3-9427-1192-F2AC92C3059B}"/>
              </a:ext>
            </a:extLst>
          </p:cNvPr>
          <p:cNvPicPr>
            <a:picLocks noChangeAspect="1"/>
          </p:cNvPicPr>
          <p:nvPr/>
        </p:nvPicPr>
        <p:blipFill rotWithShape="1">
          <a:blip r:embed="rId3">
            <a:extLst>
              <a:ext uri="{28A0092B-C50C-407E-A947-70E740481C1C}">
                <a14:useLocalDpi xmlns:a14="http://schemas.microsoft.com/office/drawing/2010/main" val="0"/>
              </a:ext>
            </a:extLst>
          </a:blip>
          <a:srcRect l="50338" r="2077" b="50000"/>
          <a:stretch/>
        </p:blipFill>
        <p:spPr>
          <a:xfrm>
            <a:off x="3599332" y="2465137"/>
            <a:ext cx="1852250" cy="1946278"/>
          </a:xfrm>
          <a:prstGeom prst="rect">
            <a:avLst/>
          </a:prstGeom>
        </p:spPr>
      </p:pic>
      <p:pic>
        <p:nvPicPr>
          <p:cNvPr id="12" name="Picture 11" descr="A group of icons and symbols&#10;&#10;Description automatically generated">
            <a:extLst>
              <a:ext uri="{FF2B5EF4-FFF2-40B4-BE49-F238E27FC236}">
                <a16:creationId xmlns:a16="http://schemas.microsoft.com/office/drawing/2014/main" id="{CF6092AB-5F14-588D-F423-44420B1FDF50}"/>
              </a:ext>
            </a:extLst>
          </p:cNvPr>
          <p:cNvPicPr>
            <a:picLocks noChangeAspect="1"/>
          </p:cNvPicPr>
          <p:nvPr/>
        </p:nvPicPr>
        <p:blipFill rotWithShape="1">
          <a:blip r:embed="rId3">
            <a:extLst>
              <a:ext uri="{28A0092B-C50C-407E-A947-70E740481C1C}">
                <a14:useLocalDpi xmlns:a14="http://schemas.microsoft.com/office/drawing/2010/main" val="0"/>
              </a:ext>
            </a:extLst>
          </a:blip>
          <a:srcRect l="6247" t="51932" r="46168" b="10391"/>
          <a:stretch/>
        </p:blipFill>
        <p:spPr>
          <a:xfrm>
            <a:off x="6153335" y="2535864"/>
            <a:ext cx="2054111" cy="1626438"/>
          </a:xfrm>
          <a:prstGeom prst="rect">
            <a:avLst/>
          </a:prstGeom>
        </p:spPr>
      </p:pic>
      <p:pic>
        <p:nvPicPr>
          <p:cNvPr id="13" name="Picture 12" descr="A group of icons and symbols&#10;&#10;Description automatically generated">
            <a:extLst>
              <a:ext uri="{FF2B5EF4-FFF2-40B4-BE49-F238E27FC236}">
                <a16:creationId xmlns:a16="http://schemas.microsoft.com/office/drawing/2014/main" id="{BFA946F3-9E0E-1541-DD8F-AF3A76D08E84}"/>
              </a:ext>
            </a:extLst>
          </p:cNvPr>
          <p:cNvPicPr>
            <a:picLocks noChangeAspect="1"/>
          </p:cNvPicPr>
          <p:nvPr/>
        </p:nvPicPr>
        <p:blipFill rotWithShape="1">
          <a:blip r:embed="rId3">
            <a:extLst>
              <a:ext uri="{28A0092B-C50C-407E-A947-70E740481C1C}">
                <a14:useLocalDpi xmlns:a14="http://schemas.microsoft.com/office/drawing/2010/main" val="0"/>
              </a:ext>
            </a:extLst>
          </a:blip>
          <a:srcRect l="53051" t="51932" r="-636" b="10391"/>
          <a:stretch/>
        </p:blipFill>
        <p:spPr>
          <a:xfrm>
            <a:off x="8904220" y="2695697"/>
            <a:ext cx="1852250" cy="1466605"/>
          </a:xfrm>
          <a:prstGeom prst="rect">
            <a:avLst/>
          </a:prstGeom>
        </p:spPr>
      </p:pic>
      <p:sp>
        <p:nvSpPr>
          <p:cNvPr id="14" name="TextBox 13">
            <a:extLst>
              <a:ext uri="{FF2B5EF4-FFF2-40B4-BE49-F238E27FC236}">
                <a16:creationId xmlns:a16="http://schemas.microsoft.com/office/drawing/2014/main" id="{818D3E4B-BF37-2F13-6A0E-895E4A71EA49}"/>
              </a:ext>
            </a:extLst>
          </p:cNvPr>
          <p:cNvSpPr txBox="1"/>
          <p:nvPr/>
        </p:nvSpPr>
        <p:spPr>
          <a:xfrm>
            <a:off x="622943" y="5759467"/>
            <a:ext cx="5708524" cy="307777"/>
          </a:xfrm>
          <a:prstGeom prst="rect">
            <a:avLst/>
          </a:prstGeom>
          <a:noFill/>
        </p:spPr>
        <p:txBody>
          <a:bodyPr wrap="square" lIns="91440" tIns="45720" rIns="91440" bIns="45720" rtlCol="0" anchor="t">
            <a:spAutoFit/>
          </a:bodyPr>
          <a:lstStyle/>
          <a:p>
            <a:r>
              <a:rPr lang="en-US" sz="1400" i="1">
                <a:latin typeface="Corbel" panose="020B0503020204020204" pitchFamily="34" charset="0"/>
              </a:rPr>
              <a:t>Based on a slide from the Louisiana Department of Public Health</a:t>
            </a:r>
          </a:p>
        </p:txBody>
      </p:sp>
    </p:spTree>
    <p:extLst>
      <p:ext uri="{BB962C8B-B14F-4D97-AF65-F5344CB8AC3E}">
        <p14:creationId xmlns:p14="http://schemas.microsoft.com/office/powerpoint/2010/main" val="217560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75DF2-B74A-2BFE-8716-845AF039AAE1}"/>
              </a:ext>
            </a:extLst>
          </p:cNvPr>
          <p:cNvSpPr>
            <a:spLocks noGrp="1"/>
          </p:cNvSpPr>
          <p:nvPr>
            <p:ph type="body" sz="half" idx="2"/>
          </p:nvPr>
        </p:nvSpPr>
        <p:spPr>
          <a:xfrm>
            <a:off x="9305618" y="2559989"/>
            <a:ext cx="2675467" cy="1329267"/>
          </a:xfrm>
        </p:spPr>
        <p:txBody>
          <a:bodyPr/>
          <a:lstStyle/>
          <a:p>
            <a:pPr>
              <a:lnSpc>
                <a:spcPts val="2200"/>
              </a:lnSpc>
              <a:spcBef>
                <a:spcPts val="400"/>
              </a:spcBef>
            </a:pPr>
            <a:r>
              <a:rPr lang="en-US" sz="1800"/>
              <a:t>CDC reports</a:t>
            </a:r>
          </a:p>
          <a:p>
            <a:pPr>
              <a:lnSpc>
                <a:spcPts val="2200"/>
              </a:lnSpc>
              <a:spcBef>
                <a:spcPts val="400"/>
              </a:spcBef>
            </a:pPr>
            <a:r>
              <a:rPr lang="en-US" sz="1800"/>
              <a:t>City, County, State Reports</a:t>
            </a:r>
          </a:p>
          <a:p>
            <a:pPr>
              <a:lnSpc>
                <a:spcPts val="2200"/>
              </a:lnSpc>
              <a:spcBef>
                <a:spcPts val="400"/>
              </a:spcBef>
            </a:pPr>
            <a:r>
              <a:rPr lang="en-US" sz="1800"/>
              <a:t>Websites, Slides, Infographics, News stories</a:t>
            </a:r>
          </a:p>
        </p:txBody>
      </p:sp>
      <p:sp>
        <p:nvSpPr>
          <p:cNvPr id="3" name="Title 2">
            <a:extLst>
              <a:ext uri="{FF2B5EF4-FFF2-40B4-BE49-F238E27FC236}">
                <a16:creationId xmlns:a16="http://schemas.microsoft.com/office/drawing/2014/main" id="{98E20AAA-2644-3796-92BA-DB39043F2023}"/>
              </a:ext>
            </a:extLst>
          </p:cNvPr>
          <p:cNvSpPr>
            <a:spLocks noGrp="1"/>
          </p:cNvSpPr>
          <p:nvPr>
            <p:ph type="title"/>
          </p:nvPr>
        </p:nvSpPr>
        <p:spPr>
          <a:xfrm>
            <a:off x="738188" y="451246"/>
            <a:ext cx="10556140" cy="643174"/>
          </a:xfrm>
        </p:spPr>
        <p:txBody>
          <a:bodyPr/>
          <a:lstStyle/>
          <a:p>
            <a:r>
              <a:rPr lang="en-US"/>
              <a:t>HIV  Case Reporting Data Flow </a:t>
            </a:r>
          </a:p>
        </p:txBody>
      </p:sp>
      <p:sp>
        <p:nvSpPr>
          <p:cNvPr id="4" name="Slide Number Placeholder 3">
            <a:extLst>
              <a:ext uri="{FF2B5EF4-FFF2-40B4-BE49-F238E27FC236}">
                <a16:creationId xmlns:a16="http://schemas.microsoft.com/office/drawing/2014/main" id="{C7068C56-988A-6DC0-FBE7-C9579D19963E}"/>
              </a:ext>
            </a:extLst>
          </p:cNvPr>
          <p:cNvSpPr>
            <a:spLocks noGrp="1"/>
          </p:cNvSpPr>
          <p:nvPr>
            <p:ph type="sldNum" sz="quarter" idx="12"/>
          </p:nvPr>
        </p:nvSpPr>
        <p:spPr/>
        <p:txBody>
          <a:bodyPr/>
          <a:lstStyle/>
          <a:p>
            <a:fld id="{DB15D044-B35F-4A77-B573-9EB4C86BF88C}" type="slidenum">
              <a:rPr lang="en-US" smtClean="0"/>
              <a:pPr/>
              <a:t>37</a:t>
            </a:fld>
            <a:endParaRPr lang="en-US"/>
          </a:p>
        </p:txBody>
      </p:sp>
      <p:sp>
        <p:nvSpPr>
          <p:cNvPr id="5" name="Rounded Rectangle 14">
            <a:extLst>
              <a:ext uri="{FF2B5EF4-FFF2-40B4-BE49-F238E27FC236}">
                <a16:creationId xmlns:a16="http://schemas.microsoft.com/office/drawing/2014/main" id="{B84CF13A-7D1E-FA4B-676A-A0839918889E}"/>
              </a:ext>
            </a:extLst>
          </p:cNvPr>
          <p:cNvSpPr/>
          <p:nvPr/>
        </p:nvSpPr>
        <p:spPr>
          <a:xfrm>
            <a:off x="5279595" y="1584931"/>
            <a:ext cx="1632810" cy="1439333"/>
          </a:xfrm>
          <a:prstGeom prst="roundRect">
            <a:avLst>
              <a:gd name="adj" fmla="val 0"/>
            </a:avLst>
          </a:prstGeom>
          <a:gradFill>
            <a:gsLst>
              <a:gs pos="0">
                <a:schemeClr val="tx2"/>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a:solidFill>
                  <a:schemeClr val="bg1"/>
                </a:solidFill>
                <a:latin typeface="Corbel" panose="020B0503020204020204" pitchFamily="34" charset="0"/>
              </a:rPr>
              <a:t>Local </a:t>
            </a:r>
          </a:p>
          <a:p>
            <a:pPr lvl="0" algn="ctr">
              <a:defRPr/>
            </a:pPr>
            <a:r>
              <a:rPr lang="en-US" b="1">
                <a:solidFill>
                  <a:schemeClr val="bg1"/>
                </a:solidFill>
                <a:latin typeface="Corbel" panose="020B0503020204020204" pitchFamily="34" charset="0"/>
              </a:rPr>
              <a:t>(City, County)</a:t>
            </a:r>
          </a:p>
          <a:p>
            <a:pPr lvl="0" algn="ctr">
              <a:defRPr/>
            </a:pPr>
            <a:r>
              <a:rPr lang="en-US" b="1">
                <a:solidFill>
                  <a:schemeClr val="bg1"/>
                </a:solidFill>
                <a:latin typeface="Corbel" panose="020B0503020204020204" pitchFamily="34" charset="0"/>
              </a:rPr>
              <a:t>Health Department</a:t>
            </a:r>
          </a:p>
        </p:txBody>
      </p:sp>
      <p:sp>
        <p:nvSpPr>
          <p:cNvPr id="6" name="Rounded Rectangle 14">
            <a:extLst>
              <a:ext uri="{FF2B5EF4-FFF2-40B4-BE49-F238E27FC236}">
                <a16:creationId xmlns:a16="http://schemas.microsoft.com/office/drawing/2014/main" id="{82386341-DD98-213F-1C37-AEB6AB60262F}"/>
              </a:ext>
            </a:extLst>
          </p:cNvPr>
          <p:cNvSpPr/>
          <p:nvPr/>
        </p:nvSpPr>
        <p:spPr>
          <a:xfrm>
            <a:off x="5279595" y="4937176"/>
            <a:ext cx="1632810" cy="1006423"/>
          </a:xfrm>
          <a:prstGeom prst="roundRect">
            <a:avLst>
              <a:gd name="adj" fmla="val 0"/>
            </a:avLst>
          </a:prstGeom>
          <a:gradFill>
            <a:gsLst>
              <a:gs pos="0">
                <a:schemeClr val="tx2"/>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a:solidFill>
                  <a:schemeClr val="bg1"/>
                </a:solidFill>
                <a:latin typeface="Corbel" panose="020B0503020204020204" pitchFamily="34" charset="0"/>
              </a:rPr>
              <a:t>State Health Department</a:t>
            </a:r>
          </a:p>
        </p:txBody>
      </p:sp>
      <p:sp>
        <p:nvSpPr>
          <p:cNvPr id="7" name="Rounded Rectangle 14">
            <a:extLst>
              <a:ext uri="{FF2B5EF4-FFF2-40B4-BE49-F238E27FC236}">
                <a16:creationId xmlns:a16="http://schemas.microsoft.com/office/drawing/2014/main" id="{3D31CDB2-87FE-AD23-3B48-A60C6B196C6A}"/>
              </a:ext>
            </a:extLst>
          </p:cNvPr>
          <p:cNvSpPr/>
          <p:nvPr/>
        </p:nvSpPr>
        <p:spPr>
          <a:xfrm>
            <a:off x="741461" y="1584930"/>
            <a:ext cx="2094871" cy="4358669"/>
          </a:xfrm>
          <a:prstGeom prst="roundRect">
            <a:avLst>
              <a:gd name="adj" fmla="val 0"/>
            </a:avLst>
          </a:prstGeom>
          <a:gradFill>
            <a:gsLst>
              <a:gs pos="0">
                <a:schemeClr val="tx2"/>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nchorCtr="0"/>
          <a:lstStyle/>
          <a:p>
            <a:pPr lvl="0" algn="ctr">
              <a:defRPr/>
            </a:pPr>
            <a:endParaRPr lang="en-US" b="1">
              <a:solidFill>
                <a:schemeClr val="bg1"/>
              </a:solidFill>
              <a:latin typeface="Corbel" panose="020B0503020204020204" pitchFamily="34" charset="0"/>
            </a:endParaRPr>
          </a:p>
          <a:p>
            <a:pPr lvl="0" algn="ctr">
              <a:defRPr/>
            </a:pPr>
            <a:endParaRPr lang="en-US" b="1">
              <a:solidFill>
                <a:schemeClr val="bg1"/>
              </a:solidFill>
              <a:latin typeface="Corbel" panose="020B0503020204020204" pitchFamily="34" charset="0"/>
            </a:endParaRPr>
          </a:p>
          <a:p>
            <a:pPr lvl="0">
              <a:defRPr/>
            </a:pPr>
            <a:endParaRPr lang="en-US" sz="1600">
              <a:solidFill>
                <a:schemeClr val="bg1"/>
              </a:solidFill>
              <a:latin typeface="Corbel" panose="020B0503020204020204" pitchFamily="34" charset="0"/>
            </a:endParaRPr>
          </a:p>
          <a:p>
            <a:pPr lvl="0">
              <a:defRPr/>
            </a:pPr>
            <a:endParaRPr lang="en-US" sz="1600">
              <a:solidFill>
                <a:schemeClr val="bg1"/>
              </a:solidFill>
              <a:latin typeface="Corbel" panose="020B0503020204020204" pitchFamily="34" charset="0"/>
            </a:endParaRPr>
          </a:p>
          <a:p>
            <a:pPr lvl="0">
              <a:defRPr/>
            </a:pPr>
            <a:endParaRPr lang="en-US">
              <a:solidFill>
                <a:schemeClr val="bg1"/>
              </a:solidFill>
              <a:latin typeface="Corbel" panose="020B0503020204020204" pitchFamily="34" charset="0"/>
            </a:endParaRPr>
          </a:p>
        </p:txBody>
      </p:sp>
      <p:cxnSp>
        <p:nvCxnSpPr>
          <p:cNvPr id="9" name="Straight Connector 8">
            <a:extLst>
              <a:ext uri="{FF2B5EF4-FFF2-40B4-BE49-F238E27FC236}">
                <a16:creationId xmlns:a16="http://schemas.microsoft.com/office/drawing/2014/main" id="{FC193334-91A6-6876-A6D1-3010FE32BFF4}"/>
              </a:ext>
            </a:extLst>
          </p:cNvPr>
          <p:cNvCxnSpPr>
            <a:cxnSpLocks/>
          </p:cNvCxnSpPr>
          <p:nvPr/>
        </p:nvCxnSpPr>
        <p:spPr>
          <a:xfrm>
            <a:off x="931333" y="4267200"/>
            <a:ext cx="171026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77D8FDD-B0FB-182E-2884-072CBA2B4CD1}"/>
              </a:ext>
            </a:extLst>
          </p:cNvPr>
          <p:cNvGrpSpPr/>
          <p:nvPr/>
        </p:nvGrpSpPr>
        <p:grpSpPr>
          <a:xfrm>
            <a:off x="7905012" y="4782023"/>
            <a:ext cx="1264388" cy="1233787"/>
            <a:chOff x="7286946" y="4376805"/>
            <a:chExt cx="1264388" cy="1233787"/>
          </a:xfrm>
        </p:grpSpPr>
        <p:grpSp>
          <p:nvGrpSpPr>
            <p:cNvPr id="18" name="Group 17">
              <a:extLst>
                <a:ext uri="{FF2B5EF4-FFF2-40B4-BE49-F238E27FC236}">
                  <a16:creationId xmlns:a16="http://schemas.microsoft.com/office/drawing/2014/main" id="{9FF6EC98-2CD7-1E5F-4FEB-21C60465684C}"/>
                </a:ext>
              </a:extLst>
            </p:cNvPr>
            <p:cNvGrpSpPr/>
            <p:nvPr/>
          </p:nvGrpSpPr>
          <p:grpSpPr>
            <a:xfrm>
              <a:off x="7286946" y="4376805"/>
              <a:ext cx="1233787" cy="1233787"/>
              <a:chOff x="7286946" y="4376805"/>
              <a:chExt cx="1233787" cy="1233787"/>
            </a:xfrm>
          </p:grpSpPr>
          <p:sp>
            <p:nvSpPr>
              <p:cNvPr id="12" name="Oval 11">
                <a:extLst>
                  <a:ext uri="{FF2B5EF4-FFF2-40B4-BE49-F238E27FC236}">
                    <a16:creationId xmlns:a16="http://schemas.microsoft.com/office/drawing/2014/main" id="{D03E773D-CCC0-6D31-DBA3-E189C2925146}"/>
                  </a:ext>
                </a:extLst>
              </p:cNvPr>
              <p:cNvSpPr/>
              <p:nvPr/>
            </p:nvSpPr>
            <p:spPr>
              <a:xfrm>
                <a:off x="7286946" y="4376805"/>
                <a:ext cx="1233787" cy="1233787"/>
              </a:xfrm>
              <a:prstGeom prst="ellipse">
                <a:avLst/>
              </a:prstGeom>
              <a:noFill/>
              <a:ln w="539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2910108-C454-FA81-B610-CBE55AB07C65}"/>
                  </a:ext>
                </a:extLst>
              </p:cNvPr>
              <p:cNvCxnSpPr>
                <a:cxnSpLocks/>
                <a:stCxn id="12" idx="7"/>
                <a:endCxn id="12" idx="3"/>
              </p:cNvCxnSpPr>
              <p:nvPr/>
            </p:nvCxnSpPr>
            <p:spPr>
              <a:xfrm flipH="1">
                <a:off x="7467630" y="4557489"/>
                <a:ext cx="872419" cy="872419"/>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BB40722F-32B1-4233-0BE6-2E0BAACB1704}"/>
                </a:ext>
              </a:extLst>
            </p:cNvPr>
            <p:cNvSpPr txBox="1"/>
            <p:nvPr/>
          </p:nvSpPr>
          <p:spPr>
            <a:xfrm>
              <a:off x="7286947" y="4562901"/>
              <a:ext cx="1264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Zip Code</a:t>
              </a:r>
            </a:p>
          </p:txBody>
        </p:sp>
      </p:grpSp>
      <p:grpSp>
        <p:nvGrpSpPr>
          <p:cNvPr id="21" name="Group 20">
            <a:extLst>
              <a:ext uri="{FF2B5EF4-FFF2-40B4-BE49-F238E27FC236}">
                <a16:creationId xmlns:a16="http://schemas.microsoft.com/office/drawing/2014/main" id="{E77C1460-77A3-7D9C-3217-3152D8103A4F}"/>
              </a:ext>
            </a:extLst>
          </p:cNvPr>
          <p:cNvGrpSpPr/>
          <p:nvPr/>
        </p:nvGrpSpPr>
        <p:grpSpPr>
          <a:xfrm>
            <a:off x="7905012" y="2559989"/>
            <a:ext cx="1264388" cy="1233787"/>
            <a:chOff x="7286946" y="4376805"/>
            <a:chExt cx="1264388" cy="1233787"/>
          </a:xfrm>
        </p:grpSpPr>
        <p:grpSp>
          <p:nvGrpSpPr>
            <p:cNvPr id="22" name="Group 21">
              <a:extLst>
                <a:ext uri="{FF2B5EF4-FFF2-40B4-BE49-F238E27FC236}">
                  <a16:creationId xmlns:a16="http://schemas.microsoft.com/office/drawing/2014/main" id="{55EFE3FF-FF77-E100-82E7-D6BC79EAE3BB}"/>
                </a:ext>
              </a:extLst>
            </p:cNvPr>
            <p:cNvGrpSpPr/>
            <p:nvPr/>
          </p:nvGrpSpPr>
          <p:grpSpPr>
            <a:xfrm>
              <a:off x="7286946" y="4376805"/>
              <a:ext cx="1233787" cy="1233787"/>
              <a:chOff x="7286946" y="4376805"/>
              <a:chExt cx="1233787" cy="1233787"/>
            </a:xfrm>
          </p:grpSpPr>
          <p:sp>
            <p:nvSpPr>
              <p:cNvPr id="24" name="Oval 23">
                <a:extLst>
                  <a:ext uri="{FF2B5EF4-FFF2-40B4-BE49-F238E27FC236}">
                    <a16:creationId xmlns:a16="http://schemas.microsoft.com/office/drawing/2014/main" id="{02B30454-99CC-70DC-7C6F-431E0B6F7741}"/>
                  </a:ext>
                </a:extLst>
              </p:cNvPr>
              <p:cNvSpPr/>
              <p:nvPr/>
            </p:nvSpPr>
            <p:spPr>
              <a:xfrm>
                <a:off x="7286946" y="4376805"/>
                <a:ext cx="1233787" cy="1233787"/>
              </a:xfrm>
              <a:prstGeom prst="ellipse">
                <a:avLst/>
              </a:prstGeom>
              <a:noFill/>
              <a:ln w="539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1AF12E4-E74E-9A79-D71D-E0F0DBB2EEBE}"/>
                  </a:ext>
                </a:extLst>
              </p:cNvPr>
              <p:cNvCxnSpPr>
                <a:cxnSpLocks/>
                <a:stCxn id="24" idx="7"/>
                <a:endCxn id="24" idx="3"/>
              </p:cNvCxnSpPr>
              <p:nvPr/>
            </p:nvCxnSpPr>
            <p:spPr>
              <a:xfrm flipH="1">
                <a:off x="7467630" y="4557489"/>
                <a:ext cx="872419" cy="872419"/>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781108DA-0911-2A40-4BBF-15685F6B857A}"/>
                </a:ext>
              </a:extLst>
            </p:cNvPr>
            <p:cNvSpPr txBox="1"/>
            <p:nvPr/>
          </p:nvSpPr>
          <p:spPr>
            <a:xfrm>
              <a:off x="7286947" y="4562901"/>
              <a:ext cx="1264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Corbel" panose="020B0503020204020204" pitchFamily="34" charset="0"/>
                </a:rPr>
                <a:t>Zip Code</a:t>
              </a:r>
            </a:p>
          </p:txBody>
        </p:sp>
      </p:grpSp>
      <p:grpSp>
        <p:nvGrpSpPr>
          <p:cNvPr id="26" name="Group 25">
            <a:extLst>
              <a:ext uri="{FF2B5EF4-FFF2-40B4-BE49-F238E27FC236}">
                <a16:creationId xmlns:a16="http://schemas.microsoft.com/office/drawing/2014/main" id="{9572DBA5-5EDF-8B04-B443-D807E564BD07}"/>
              </a:ext>
            </a:extLst>
          </p:cNvPr>
          <p:cNvGrpSpPr/>
          <p:nvPr/>
        </p:nvGrpSpPr>
        <p:grpSpPr>
          <a:xfrm>
            <a:off x="9438375" y="4822942"/>
            <a:ext cx="2087191" cy="1425458"/>
            <a:chOff x="9550234" y="4881406"/>
            <a:chExt cx="1746626" cy="1326256"/>
          </a:xfrm>
        </p:grpSpPr>
        <p:sp>
          <p:nvSpPr>
            <p:cNvPr id="27" name="Rounded Rectangle 150">
              <a:extLst>
                <a:ext uri="{FF2B5EF4-FFF2-40B4-BE49-F238E27FC236}">
                  <a16:creationId xmlns:a16="http://schemas.microsoft.com/office/drawing/2014/main" id="{0AF132E0-782C-71BC-5B67-94F65B8FD2A1}"/>
                </a:ext>
              </a:extLst>
            </p:cNvPr>
            <p:cNvSpPr/>
            <p:nvPr/>
          </p:nvSpPr>
          <p:spPr>
            <a:xfrm>
              <a:off x="9550234" y="4881406"/>
              <a:ext cx="1746626" cy="132625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AF0BF0AD-0281-B446-E940-CE24EA812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271" y="5013183"/>
              <a:ext cx="1690552" cy="1076318"/>
            </a:xfrm>
            <a:prstGeom prst="rect">
              <a:avLst/>
            </a:prstGeom>
            <a:solidFill>
              <a:sysClr val="window" lastClr="FFFFFF"/>
            </a:solidFill>
            <a:ln>
              <a:noFill/>
            </a:ln>
            <a:effectLst>
              <a:softEdge rad="88900"/>
            </a:effectLst>
          </p:spPr>
        </p:pic>
      </p:grpSp>
      <p:pic>
        <p:nvPicPr>
          <p:cNvPr id="29" name="Picture 5" descr="heightenedresponse[1]_Page_01">
            <a:extLst>
              <a:ext uri="{FF2B5EF4-FFF2-40B4-BE49-F238E27FC236}">
                <a16:creationId xmlns:a16="http://schemas.microsoft.com/office/drawing/2014/main" id="{FE2A8998-BB3D-A0CE-6B05-834D6258BDDD}"/>
              </a:ext>
            </a:extLst>
          </p:cNvPr>
          <p:cNvPicPr>
            <a:picLocks noChangeAspect="1" noChangeArrowheads="1"/>
          </p:cNvPicPr>
          <p:nvPr/>
        </p:nvPicPr>
        <p:blipFill>
          <a:blip r:embed="rId4"/>
          <a:srcRect/>
          <a:stretch>
            <a:fillRect/>
          </a:stretch>
        </p:blipFill>
        <p:spPr bwMode="auto">
          <a:xfrm>
            <a:off x="9907813" y="1026107"/>
            <a:ext cx="1148316" cy="1485480"/>
          </a:xfrm>
          <a:prstGeom prst="rect">
            <a:avLst/>
          </a:prstGeom>
          <a:noFill/>
          <a:ln w="9525">
            <a:noFill/>
            <a:miter lim="800000"/>
            <a:headEnd/>
            <a:tailEnd/>
          </a:ln>
        </p:spPr>
      </p:pic>
      <p:cxnSp>
        <p:nvCxnSpPr>
          <p:cNvPr id="31" name="Straight Arrow Connector 30">
            <a:extLst>
              <a:ext uri="{FF2B5EF4-FFF2-40B4-BE49-F238E27FC236}">
                <a16:creationId xmlns:a16="http://schemas.microsoft.com/office/drawing/2014/main" id="{A6BE1899-77CC-33D0-69F2-9B8B74092D5A}"/>
              </a:ext>
            </a:extLst>
          </p:cNvPr>
          <p:cNvCxnSpPr>
            <a:cxnSpLocks/>
          </p:cNvCxnSpPr>
          <p:nvPr/>
        </p:nvCxnSpPr>
        <p:spPr>
          <a:xfrm>
            <a:off x="2963333" y="5350933"/>
            <a:ext cx="2142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30EF227-5503-8F46-6078-847552B4727A}"/>
              </a:ext>
            </a:extLst>
          </p:cNvPr>
          <p:cNvCxnSpPr>
            <a:cxnSpLocks/>
          </p:cNvCxnSpPr>
          <p:nvPr/>
        </p:nvCxnSpPr>
        <p:spPr>
          <a:xfrm>
            <a:off x="6016258" y="3170424"/>
            <a:ext cx="0" cy="158784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6AEB0D8-4B17-7410-1E23-D056250AA1B4}"/>
              </a:ext>
            </a:extLst>
          </p:cNvPr>
          <p:cNvCxnSpPr>
            <a:cxnSpLocks/>
          </p:cNvCxnSpPr>
          <p:nvPr/>
        </p:nvCxnSpPr>
        <p:spPr>
          <a:xfrm>
            <a:off x="7018867" y="5350933"/>
            <a:ext cx="72813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A6F9D46-B3B6-C74C-8B65-39FEEBD460CD}"/>
              </a:ext>
            </a:extLst>
          </p:cNvPr>
          <p:cNvCxnSpPr>
            <a:cxnSpLocks/>
          </p:cNvCxnSpPr>
          <p:nvPr/>
        </p:nvCxnSpPr>
        <p:spPr>
          <a:xfrm flipV="1">
            <a:off x="10481971" y="4069406"/>
            <a:ext cx="0" cy="58726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0111B62-88C4-3D9C-370B-F3B1108142EE}"/>
              </a:ext>
            </a:extLst>
          </p:cNvPr>
          <p:cNvCxnSpPr>
            <a:cxnSpLocks/>
          </p:cNvCxnSpPr>
          <p:nvPr/>
        </p:nvCxnSpPr>
        <p:spPr>
          <a:xfrm flipV="1">
            <a:off x="7018867" y="3793776"/>
            <a:ext cx="973666" cy="11084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393D40C-176A-D8CC-10FF-709181E0FC7C}"/>
              </a:ext>
            </a:extLst>
          </p:cNvPr>
          <p:cNvCxnSpPr>
            <a:cxnSpLocks/>
          </p:cNvCxnSpPr>
          <p:nvPr/>
        </p:nvCxnSpPr>
        <p:spPr>
          <a:xfrm>
            <a:off x="2963333" y="2370666"/>
            <a:ext cx="2142067" cy="0"/>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04E7B00-8E10-96FA-E4D1-ED8D462E1D00}"/>
              </a:ext>
            </a:extLst>
          </p:cNvPr>
          <p:cNvCxnSpPr>
            <a:cxnSpLocks/>
          </p:cNvCxnSpPr>
          <p:nvPr/>
        </p:nvCxnSpPr>
        <p:spPr>
          <a:xfrm>
            <a:off x="7052733" y="2370666"/>
            <a:ext cx="852279" cy="370007"/>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6" name="Text Placeholder 1">
            <a:extLst>
              <a:ext uri="{FF2B5EF4-FFF2-40B4-BE49-F238E27FC236}">
                <a16:creationId xmlns:a16="http://schemas.microsoft.com/office/drawing/2014/main" id="{0F562403-4A6C-83CA-F978-80596BDD9606}"/>
              </a:ext>
            </a:extLst>
          </p:cNvPr>
          <p:cNvSpPr txBox="1">
            <a:spLocks/>
          </p:cNvSpPr>
          <p:nvPr/>
        </p:nvSpPr>
        <p:spPr>
          <a:xfrm>
            <a:off x="3599086" y="3759724"/>
            <a:ext cx="1938114" cy="335610"/>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2200"/>
              </a:lnSpc>
              <a:spcBef>
                <a:spcPts val="400"/>
              </a:spcBef>
            </a:pPr>
            <a:r>
              <a:rPr lang="en-US" sz="1800"/>
              <a:t>Active Case Finding</a:t>
            </a:r>
          </a:p>
        </p:txBody>
      </p:sp>
      <p:sp>
        <p:nvSpPr>
          <p:cNvPr id="47" name="U-Turn Arrow 46">
            <a:extLst>
              <a:ext uri="{FF2B5EF4-FFF2-40B4-BE49-F238E27FC236}">
                <a16:creationId xmlns:a16="http://schemas.microsoft.com/office/drawing/2014/main" id="{C0EA4357-4FC4-48C8-6BDB-9C25433EC78E}"/>
              </a:ext>
            </a:extLst>
          </p:cNvPr>
          <p:cNvSpPr/>
          <p:nvPr/>
        </p:nvSpPr>
        <p:spPr>
          <a:xfrm rot="13801925">
            <a:off x="4613395" y="2825829"/>
            <a:ext cx="269405" cy="960448"/>
          </a:xfrm>
          <a:prstGeom prst="utur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U-Turn Arrow 47">
            <a:extLst>
              <a:ext uri="{FF2B5EF4-FFF2-40B4-BE49-F238E27FC236}">
                <a16:creationId xmlns:a16="http://schemas.microsoft.com/office/drawing/2014/main" id="{291A324C-2FE2-FCE0-C38C-AC3F3EFD1A61}"/>
              </a:ext>
            </a:extLst>
          </p:cNvPr>
          <p:cNvSpPr/>
          <p:nvPr/>
        </p:nvSpPr>
        <p:spPr>
          <a:xfrm rot="18416065">
            <a:off x="4703799" y="4030434"/>
            <a:ext cx="239792" cy="960448"/>
          </a:xfrm>
          <a:prstGeom prst="utur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F16FD100-776B-5ECC-B301-103C8EA965F5}"/>
              </a:ext>
            </a:extLst>
          </p:cNvPr>
          <p:cNvSpPr txBox="1"/>
          <p:nvPr/>
        </p:nvSpPr>
        <p:spPr>
          <a:xfrm>
            <a:off x="7120308" y="6459080"/>
            <a:ext cx="5145038" cy="261610"/>
          </a:xfrm>
          <a:prstGeom prst="rect">
            <a:avLst/>
          </a:prstGeom>
          <a:noFill/>
        </p:spPr>
        <p:txBody>
          <a:bodyPr wrap="square" rtlCol="0">
            <a:spAutoFit/>
          </a:bodyPr>
          <a:lstStyle/>
          <a:p>
            <a:r>
              <a:rPr lang="en-US" sz="1100">
                <a:solidFill>
                  <a:schemeClr val="accent3"/>
                </a:solidFill>
                <a:latin typeface="Corbel" panose="020B0503020204020204" pitchFamily="34" charset="0"/>
              </a:rPr>
              <a:t>https://www.cdc.gov/publichealthgateway/sitesgovernance/index.html</a:t>
            </a:r>
          </a:p>
        </p:txBody>
      </p:sp>
      <p:sp>
        <p:nvSpPr>
          <p:cNvPr id="10" name="TextBox 9">
            <a:extLst>
              <a:ext uri="{FF2B5EF4-FFF2-40B4-BE49-F238E27FC236}">
                <a16:creationId xmlns:a16="http://schemas.microsoft.com/office/drawing/2014/main" id="{26B8CD26-1F63-2975-74AA-832C7410F20B}"/>
              </a:ext>
            </a:extLst>
          </p:cNvPr>
          <p:cNvSpPr txBox="1"/>
          <p:nvPr/>
        </p:nvSpPr>
        <p:spPr>
          <a:xfrm>
            <a:off x="1338675" y="1727270"/>
            <a:ext cx="895581" cy="369332"/>
          </a:xfrm>
          <a:prstGeom prst="rect">
            <a:avLst/>
          </a:prstGeom>
          <a:noFill/>
        </p:spPr>
        <p:txBody>
          <a:bodyPr wrap="square">
            <a:spAutoFit/>
          </a:bodyPr>
          <a:lstStyle/>
          <a:p>
            <a:r>
              <a:rPr lang="en-US" b="1">
                <a:solidFill>
                  <a:schemeClr val="bg1"/>
                </a:solidFill>
                <a:latin typeface="Corbel" panose="020B0503020204020204" pitchFamily="34" charset="0"/>
              </a:rPr>
              <a:t>PLWH</a:t>
            </a:r>
            <a:endParaRPr lang="en-US"/>
          </a:p>
        </p:txBody>
      </p:sp>
      <p:sp>
        <p:nvSpPr>
          <p:cNvPr id="15" name="TextBox 14">
            <a:extLst>
              <a:ext uri="{FF2B5EF4-FFF2-40B4-BE49-F238E27FC236}">
                <a16:creationId xmlns:a16="http://schemas.microsoft.com/office/drawing/2014/main" id="{1D0D5694-5D76-4FE3-6675-BA773CDD6D6F}"/>
              </a:ext>
            </a:extLst>
          </p:cNvPr>
          <p:cNvSpPr txBox="1"/>
          <p:nvPr/>
        </p:nvSpPr>
        <p:spPr>
          <a:xfrm>
            <a:off x="931333" y="2172435"/>
            <a:ext cx="1931090" cy="2031325"/>
          </a:xfrm>
          <a:prstGeom prst="rect">
            <a:avLst/>
          </a:prstGeom>
          <a:noFill/>
        </p:spPr>
        <p:txBody>
          <a:bodyPr wrap="square">
            <a:spAutoFit/>
          </a:bodyPr>
          <a:lstStyle/>
          <a:p>
            <a:pPr lvl="0">
              <a:defRPr/>
            </a:pPr>
            <a:r>
              <a:rPr lang="en-US" sz="1800">
                <a:solidFill>
                  <a:schemeClr val="bg1"/>
                </a:solidFill>
                <a:latin typeface="Corbel" panose="020B0503020204020204" pitchFamily="34" charset="0"/>
              </a:rPr>
              <a:t>WHO?</a:t>
            </a:r>
          </a:p>
          <a:p>
            <a:pPr lvl="0">
              <a:defRPr/>
            </a:pPr>
            <a:r>
              <a:rPr lang="en-US" sz="1800">
                <a:solidFill>
                  <a:schemeClr val="bg1"/>
                </a:solidFill>
                <a:latin typeface="Corbel" panose="020B0503020204020204" pitchFamily="34" charset="0"/>
              </a:rPr>
              <a:t>Private/Public </a:t>
            </a:r>
          </a:p>
          <a:p>
            <a:pPr lvl="0">
              <a:defRPr/>
            </a:pPr>
            <a:r>
              <a:rPr lang="en-US" sz="1800">
                <a:solidFill>
                  <a:schemeClr val="bg1"/>
                </a:solidFill>
                <a:latin typeface="Corbel" panose="020B0503020204020204" pitchFamily="34" charset="0"/>
              </a:rPr>
              <a:t>Medical Providers </a:t>
            </a:r>
          </a:p>
          <a:p>
            <a:pPr lvl="0">
              <a:defRPr/>
            </a:pPr>
            <a:r>
              <a:rPr lang="en-US" sz="1800">
                <a:solidFill>
                  <a:schemeClr val="bg1"/>
                </a:solidFill>
                <a:latin typeface="Corbel" panose="020B0503020204020204" pitchFamily="34" charset="0"/>
              </a:rPr>
              <a:t>Hospitals</a:t>
            </a:r>
          </a:p>
          <a:p>
            <a:pPr lvl="0">
              <a:defRPr/>
            </a:pPr>
            <a:r>
              <a:rPr lang="en-US" sz="1800">
                <a:solidFill>
                  <a:schemeClr val="bg1"/>
                </a:solidFill>
                <a:latin typeface="Corbel" panose="020B0503020204020204" pitchFamily="34" charset="0"/>
              </a:rPr>
              <a:t>Clinics</a:t>
            </a:r>
          </a:p>
          <a:p>
            <a:pPr lvl="0">
              <a:defRPr/>
            </a:pPr>
            <a:r>
              <a:rPr lang="en-US" sz="1800">
                <a:solidFill>
                  <a:schemeClr val="bg1"/>
                </a:solidFill>
                <a:latin typeface="Corbel" panose="020B0503020204020204" pitchFamily="34" charset="0"/>
              </a:rPr>
              <a:t>HIV Testing sites</a:t>
            </a:r>
          </a:p>
          <a:p>
            <a:pPr lvl="0">
              <a:defRPr/>
            </a:pPr>
            <a:r>
              <a:rPr lang="en-US" sz="1800">
                <a:solidFill>
                  <a:schemeClr val="bg1"/>
                </a:solidFill>
                <a:latin typeface="Corbel" panose="020B0503020204020204" pitchFamily="34" charset="0"/>
              </a:rPr>
              <a:t>Laboratories </a:t>
            </a:r>
          </a:p>
        </p:txBody>
      </p:sp>
      <p:sp>
        <p:nvSpPr>
          <p:cNvPr id="17" name="TextBox 16">
            <a:extLst>
              <a:ext uri="{FF2B5EF4-FFF2-40B4-BE49-F238E27FC236}">
                <a16:creationId xmlns:a16="http://schemas.microsoft.com/office/drawing/2014/main" id="{650666EC-1667-A387-DDA9-46A1E59BF5E7}"/>
              </a:ext>
            </a:extLst>
          </p:cNvPr>
          <p:cNvSpPr txBox="1"/>
          <p:nvPr/>
        </p:nvSpPr>
        <p:spPr>
          <a:xfrm>
            <a:off x="931333" y="4330641"/>
            <a:ext cx="1547708" cy="1477328"/>
          </a:xfrm>
          <a:prstGeom prst="rect">
            <a:avLst/>
          </a:prstGeom>
          <a:noFill/>
        </p:spPr>
        <p:txBody>
          <a:bodyPr wrap="square">
            <a:spAutoFit/>
          </a:bodyPr>
          <a:lstStyle/>
          <a:p>
            <a:pPr lvl="0">
              <a:defRPr/>
            </a:pPr>
            <a:r>
              <a:rPr lang="en-US" sz="1800">
                <a:solidFill>
                  <a:schemeClr val="bg1"/>
                </a:solidFill>
                <a:latin typeface="Corbel" panose="020B0503020204020204" pitchFamily="34" charset="0"/>
              </a:rPr>
              <a:t>WHAT?</a:t>
            </a:r>
          </a:p>
          <a:p>
            <a:pPr lvl="0">
              <a:defRPr/>
            </a:pPr>
            <a:r>
              <a:rPr lang="en-US" sz="1800">
                <a:solidFill>
                  <a:schemeClr val="bg1"/>
                </a:solidFill>
                <a:latin typeface="Corbel" panose="020B0503020204020204" pitchFamily="34" charset="0"/>
              </a:rPr>
              <a:t>HIV tests</a:t>
            </a:r>
          </a:p>
          <a:p>
            <a:pPr lvl="0">
              <a:defRPr/>
            </a:pPr>
            <a:r>
              <a:rPr lang="en-US" sz="1800">
                <a:solidFill>
                  <a:schemeClr val="bg1"/>
                </a:solidFill>
                <a:latin typeface="Corbel" panose="020B0503020204020204" pitchFamily="34" charset="0"/>
              </a:rPr>
              <a:t>Viral Load</a:t>
            </a:r>
          </a:p>
          <a:p>
            <a:pPr lvl="0">
              <a:defRPr/>
            </a:pPr>
            <a:r>
              <a:rPr lang="en-US" sz="1800">
                <a:solidFill>
                  <a:schemeClr val="bg1"/>
                </a:solidFill>
                <a:latin typeface="Corbel" panose="020B0503020204020204" pitchFamily="34" charset="0"/>
              </a:rPr>
              <a:t>CD4 counts</a:t>
            </a:r>
          </a:p>
          <a:p>
            <a:pPr lvl="0">
              <a:defRPr/>
            </a:pPr>
            <a:r>
              <a:rPr lang="en-US" sz="1800">
                <a:solidFill>
                  <a:schemeClr val="bg1"/>
                </a:solidFill>
                <a:latin typeface="Corbel" panose="020B0503020204020204" pitchFamily="34" charset="0"/>
              </a:rPr>
              <a:t>Genotypes</a:t>
            </a:r>
            <a:endParaRPr lang="en-US"/>
          </a:p>
        </p:txBody>
      </p:sp>
    </p:spTree>
    <p:extLst>
      <p:ext uri="{BB962C8B-B14F-4D97-AF65-F5344CB8AC3E}">
        <p14:creationId xmlns:p14="http://schemas.microsoft.com/office/powerpoint/2010/main" val="291332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fade">
                                      <p:cBhvr>
                                        <p:cTn id="46" dur="500"/>
                                        <p:tgtEl>
                                          <p:spTgt spid="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fade">
                                      <p:cBhvr>
                                        <p:cTn id="51" dur="500"/>
                                        <p:tgtEl>
                                          <p:spTgt spid="2">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fade">
                                      <p:cBhvr>
                                        <p:cTn id="56" dur="500"/>
                                        <p:tgtEl>
                                          <p:spTgt spid="2">
                                            <p:txEl>
                                              <p:pRg st="2" end="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6" grpId="0" animBg="1"/>
      <p:bldP spid="10" grpId="0"/>
      <p:bldP spid="15"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A8AF65-AF62-F9AF-7585-B8C5701F2B57}"/>
              </a:ext>
            </a:extLst>
          </p:cNvPr>
          <p:cNvSpPr>
            <a:spLocks noGrp="1"/>
          </p:cNvSpPr>
          <p:nvPr>
            <p:ph type="body" sz="half" idx="2"/>
          </p:nvPr>
        </p:nvSpPr>
        <p:spPr>
          <a:xfrm>
            <a:off x="738188" y="2540043"/>
            <a:ext cx="5472607" cy="3433160"/>
          </a:xfrm>
        </p:spPr>
        <p:txBody>
          <a:bodyPr/>
          <a:lstStyle/>
          <a:p>
            <a:r>
              <a:rPr lang="en-US"/>
              <a:t>HIV genotype reporting:</a:t>
            </a:r>
          </a:p>
          <a:p>
            <a:pPr marL="461963" indent="-225425">
              <a:buFont typeface="Arial" panose="020B0604020202020204" pitchFamily="34" charset="0"/>
              <a:buChar char="•"/>
            </a:pPr>
            <a:r>
              <a:rPr lang="en-US"/>
              <a:t>Specific parts of the genetic makeup of HIV</a:t>
            </a:r>
          </a:p>
          <a:p>
            <a:pPr marL="461963" indent="-225425">
              <a:buFont typeface="Arial" panose="020B0604020202020204" pitchFamily="34" charset="0"/>
              <a:buChar char="•"/>
            </a:pPr>
            <a:r>
              <a:rPr lang="en-US"/>
              <a:t>Generated when testing for drug resistances</a:t>
            </a:r>
          </a:p>
          <a:p>
            <a:pPr marL="461963" indent="-225425">
              <a:buFont typeface="Arial" panose="020B0604020202020204" pitchFamily="34" charset="0"/>
              <a:buChar char="•"/>
            </a:pPr>
            <a:r>
              <a:rPr lang="en-US"/>
              <a:t>The information can guide ART</a:t>
            </a:r>
          </a:p>
          <a:p>
            <a:pPr marL="461963" indent="-225425">
              <a:buFont typeface="Arial" panose="020B0604020202020204" pitchFamily="34" charset="0"/>
              <a:buChar char="•"/>
            </a:pPr>
            <a:r>
              <a:rPr lang="en-US"/>
              <a:t>People with similar strains may be part of a group where HIV is spreading rapidly (clusters)</a:t>
            </a:r>
          </a:p>
        </p:txBody>
      </p:sp>
      <p:sp>
        <p:nvSpPr>
          <p:cNvPr id="3" name="Title 2">
            <a:extLst>
              <a:ext uri="{FF2B5EF4-FFF2-40B4-BE49-F238E27FC236}">
                <a16:creationId xmlns:a16="http://schemas.microsoft.com/office/drawing/2014/main" id="{C68FADB9-3E1C-D889-397C-8224BA7FA461}"/>
              </a:ext>
            </a:extLst>
          </p:cNvPr>
          <p:cNvSpPr>
            <a:spLocks noGrp="1"/>
          </p:cNvSpPr>
          <p:nvPr>
            <p:ph type="title"/>
          </p:nvPr>
        </p:nvSpPr>
        <p:spPr>
          <a:xfrm>
            <a:off x="738188" y="1243725"/>
            <a:ext cx="4961968" cy="1060087"/>
          </a:xfrm>
        </p:spPr>
        <p:txBody>
          <a:bodyPr/>
          <a:lstStyle/>
          <a:p>
            <a:r>
              <a:rPr lang="en-US"/>
              <a:t>HIV Genotype Reporting in Context</a:t>
            </a:r>
          </a:p>
        </p:txBody>
      </p:sp>
      <p:sp>
        <p:nvSpPr>
          <p:cNvPr id="4" name="Slide Number Placeholder 3">
            <a:extLst>
              <a:ext uri="{FF2B5EF4-FFF2-40B4-BE49-F238E27FC236}">
                <a16:creationId xmlns:a16="http://schemas.microsoft.com/office/drawing/2014/main" id="{35DF3FDC-37ED-ADF5-7702-5AFB9FB9AC48}"/>
              </a:ext>
            </a:extLst>
          </p:cNvPr>
          <p:cNvSpPr>
            <a:spLocks noGrp="1"/>
          </p:cNvSpPr>
          <p:nvPr>
            <p:ph type="sldNum" sz="quarter" idx="12"/>
          </p:nvPr>
        </p:nvSpPr>
        <p:spPr/>
        <p:txBody>
          <a:bodyPr/>
          <a:lstStyle/>
          <a:p>
            <a:fld id="{DB15D044-B35F-4A77-B573-9EB4C86BF88C}" type="slidenum">
              <a:rPr lang="en-US" smtClean="0"/>
              <a:pPr/>
              <a:t>38</a:t>
            </a:fld>
            <a:endParaRPr lang="en-US"/>
          </a:p>
        </p:txBody>
      </p:sp>
      <p:sp>
        <p:nvSpPr>
          <p:cNvPr id="5" name="Rounded Rectangle 14">
            <a:extLst>
              <a:ext uri="{FF2B5EF4-FFF2-40B4-BE49-F238E27FC236}">
                <a16:creationId xmlns:a16="http://schemas.microsoft.com/office/drawing/2014/main" id="{0F429971-3ED4-4C34-5205-B890D1D4A8CB}"/>
              </a:ext>
            </a:extLst>
          </p:cNvPr>
          <p:cNvSpPr/>
          <p:nvPr/>
        </p:nvSpPr>
        <p:spPr>
          <a:xfrm>
            <a:off x="7552706" y="0"/>
            <a:ext cx="4639293" cy="6857999"/>
          </a:xfrm>
          <a:prstGeom prst="roundRect">
            <a:avLst>
              <a:gd name="adj" fmla="val 0"/>
            </a:avLst>
          </a:prstGeom>
          <a:gradFill>
            <a:gsLst>
              <a:gs pos="0">
                <a:schemeClr val="tx2"/>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82880" rIns="182880" bIns="45720" rtlCol="0" anchor="ctr" anchorCtr="0"/>
          <a:lstStyle/>
          <a:p>
            <a:pPr lvl="0">
              <a:defRPr/>
            </a:pPr>
            <a:r>
              <a:rPr lang="en-US" sz="1600" b="1" u="sng" spc="300">
                <a:solidFill>
                  <a:schemeClr val="bg1"/>
                </a:solidFill>
                <a:latin typeface="Corbel"/>
              </a:rPr>
              <a:t>WHO REPORTS</a:t>
            </a:r>
          </a:p>
          <a:p>
            <a:pPr lvl="0">
              <a:defRPr/>
            </a:pPr>
            <a:r>
              <a:rPr lang="en-US" sz="2000">
                <a:solidFill>
                  <a:schemeClr val="bg1"/>
                </a:solidFill>
                <a:latin typeface="Corbel" panose="020B0503020204020204" pitchFamily="34" charset="0"/>
              </a:rPr>
              <a:t>Private/Public Medical Providers </a:t>
            </a:r>
          </a:p>
          <a:p>
            <a:pPr lvl="0">
              <a:defRPr/>
            </a:pPr>
            <a:r>
              <a:rPr lang="en-US" sz="2000">
                <a:solidFill>
                  <a:schemeClr val="bg1"/>
                </a:solidFill>
                <a:latin typeface="Corbel" panose="020B0503020204020204" pitchFamily="34" charset="0"/>
              </a:rPr>
              <a:t>Hospitals</a:t>
            </a:r>
          </a:p>
          <a:p>
            <a:pPr lvl="0">
              <a:defRPr/>
            </a:pPr>
            <a:r>
              <a:rPr lang="en-US" sz="2000">
                <a:solidFill>
                  <a:schemeClr val="bg1"/>
                </a:solidFill>
                <a:latin typeface="Corbel" panose="020B0503020204020204" pitchFamily="34" charset="0"/>
              </a:rPr>
              <a:t>Clinics</a:t>
            </a:r>
          </a:p>
          <a:p>
            <a:pPr lvl="0">
              <a:defRPr/>
            </a:pPr>
            <a:r>
              <a:rPr lang="en-US" sz="2000">
                <a:solidFill>
                  <a:schemeClr val="bg1"/>
                </a:solidFill>
                <a:latin typeface="Corbel" panose="020B0503020204020204" pitchFamily="34" charset="0"/>
              </a:rPr>
              <a:t>HIV Testing sites</a:t>
            </a:r>
          </a:p>
          <a:p>
            <a:pPr lvl="0">
              <a:defRPr/>
            </a:pPr>
            <a:r>
              <a:rPr lang="en-US" sz="2000">
                <a:solidFill>
                  <a:schemeClr val="bg1"/>
                </a:solidFill>
                <a:latin typeface="Corbel" panose="020B0503020204020204" pitchFamily="34" charset="0"/>
              </a:rPr>
              <a:t>Laboratories </a:t>
            </a:r>
          </a:p>
          <a:p>
            <a:pPr lvl="0">
              <a:defRPr/>
            </a:pPr>
            <a:endParaRPr lang="en-US" sz="1600">
              <a:solidFill>
                <a:schemeClr val="bg1"/>
              </a:solidFill>
              <a:latin typeface="Corbel" panose="020B0503020204020204" pitchFamily="34" charset="0"/>
            </a:endParaRPr>
          </a:p>
          <a:p>
            <a:pPr lvl="0">
              <a:defRPr/>
            </a:pPr>
            <a:endParaRPr lang="en-US" sz="1600" b="1" spc="300">
              <a:solidFill>
                <a:schemeClr val="bg1"/>
              </a:solidFill>
              <a:latin typeface="Corbel" panose="020B0503020204020204" pitchFamily="34" charset="0"/>
            </a:endParaRPr>
          </a:p>
          <a:p>
            <a:pPr lvl="0">
              <a:defRPr/>
            </a:pPr>
            <a:r>
              <a:rPr lang="en-US" sz="1600" b="1" u="sng" spc="300">
                <a:solidFill>
                  <a:schemeClr val="bg1"/>
                </a:solidFill>
                <a:latin typeface="Corbel"/>
              </a:rPr>
              <a:t>WHAT IS REPORTED</a:t>
            </a:r>
          </a:p>
          <a:p>
            <a:pPr lvl="0">
              <a:defRPr/>
            </a:pPr>
            <a:r>
              <a:rPr lang="en-US" sz="2000">
                <a:solidFill>
                  <a:schemeClr val="bg1"/>
                </a:solidFill>
                <a:latin typeface="Corbel" panose="020B0503020204020204" pitchFamily="34" charset="0"/>
              </a:rPr>
              <a:t>HIV tests</a:t>
            </a:r>
          </a:p>
          <a:p>
            <a:pPr lvl="0">
              <a:defRPr/>
            </a:pPr>
            <a:r>
              <a:rPr lang="en-US" sz="2000">
                <a:solidFill>
                  <a:schemeClr val="bg1"/>
                </a:solidFill>
                <a:latin typeface="Corbel" panose="020B0503020204020204" pitchFamily="34" charset="0"/>
              </a:rPr>
              <a:t>Viral Load</a:t>
            </a:r>
          </a:p>
          <a:p>
            <a:pPr lvl="0">
              <a:defRPr/>
            </a:pPr>
            <a:r>
              <a:rPr lang="en-US" sz="2000">
                <a:solidFill>
                  <a:schemeClr val="bg1"/>
                </a:solidFill>
                <a:latin typeface="Corbel" panose="020B0503020204020204" pitchFamily="34" charset="0"/>
              </a:rPr>
              <a:t>CD4 counts</a:t>
            </a:r>
          </a:p>
          <a:p>
            <a:pPr lvl="0">
              <a:defRPr/>
            </a:pPr>
            <a:r>
              <a:rPr lang="en-US" sz="2000">
                <a:solidFill>
                  <a:schemeClr val="bg1"/>
                </a:solidFill>
                <a:latin typeface="Corbel" panose="020B0503020204020204" pitchFamily="34" charset="0"/>
              </a:rPr>
              <a:t>Genotypes</a:t>
            </a:r>
            <a:endParaRPr lang="en-US">
              <a:solidFill>
                <a:schemeClr val="bg1"/>
              </a:solidFill>
              <a:latin typeface="Corbel" panose="020B0503020204020204" pitchFamily="34" charset="0"/>
            </a:endParaRPr>
          </a:p>
        </p:txBody>
      </p:sp>
      <p:cxnSp>
        <p:nvCxnSpPr>
          <p:cNvPr id="6" name="Straight Connector 5">
            <a:extLst>
              <a:ext uri="{FF2B5EF4-FFF2-40B4-BE49-F238E27FC236}">
                <a16:creationId xmlns:a16="http://schemas.microsoft.com/office/drawing/2014/main" id="{F2383B10-A486-1F87-58AC-EDF00BCB60A6}"/>
              </a:ext>
            </a:extLst>
          </p:cNvPr>
          <p:cNvCxnSpPr>
            <a:cxnSpLocks/>
          </p:cNvCxnSpPr>
          <p:nvPr/>
        </p:nvCxnSpPr>
        <p:spPr>
          <a:xfrm>
            <a:off x="7891168" y="3607268"/>
            <a:ext cx="340316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50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fade">
                                      <p:cBhvr>
                                        <p:cTn id="25" dur="500"/>
                                        <p:tgtEl>
                                          <p:spTgt spid="5">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fade">
                                      <p:cBhvr>
                                        <p:cTn id="28" dur="500"/>
                                        <p:tgtEl>
                                          <p:spTgt spid="5">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fade">
                                      <p:cBhvr>
                                        <p:cTn id="31" dur="500"/>
                                        <p:tgtEl>
                                          <p:spTgt spid="5">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1" end="11"/>
                                            </p:txEl>
                                          </p:spTgt>
                                        </p:tgtEl>
                                        <p:attrNameLst>
                                          <p:attrName>style.visibility</p:attrName>
                                        </p:attrNameLst>
                                      </p:cBhvr>
                                      <p:to>
                                        <p:strVal val="visible"/>
                                      </p:to>
                                    </p:set>
                                    <p:animEffect transition="in" filter="fade">
                                      <p:cBhvr>
                                        <p:cTn id="34" dur="500"/>
                                        <p:tgtEl>
                                          <p:spTgt spid="5">
                                            <p:txEl>
                                              <p:pRg st="11" end="1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animEffect transition="in" filter="fade">
                                      <p:cBhvr>
                                        <p:cTn id="39"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81ACE-F1BF-35EC-696E-9A46C6B183CF}"/>
              </a:ext>
            </a:extLst>
          </p:cNvPr>
          <p:cNvSpPr>
            <a:spLocks noGrp="1"/>
          </p:cNvSpPr>
          <p:nvPr>
            <p:ph type="body" sz="half" idx="2"/>
          </p:nvPr>
        </p:nvSpPr>
        <p:spPr>
          <a:xfrm>
            <a:off x="631310" y="2594492"/>
            <a:ext cx="5840742" cy="3433160"/>
          </a:xfrm>
        </p:spPr>
        <p:txBody>
          <a:bodyPr/>
          <a:lstStyle/>
          <a:p>
            <a:r>
              <a:rPr lang="en-US"/>
              <a:t>Routinely ordered as part of HIV care to guide selection of antiretroviral therapy (ART)</a:t>
            </a:r>
          </a:p>
          <a:p>
            <a:r>
              <a:rPr lang="en-US"/>
              <a:t>Detects mutations associated with drug resistance</a:t>
            </a:r>
          </a:p>
          <a:p>
            <a:pPr marL="403225" indent="-225425">
              <a:spcBef>
                <a:spcPts val="400"/>
              </a:spcBef>
              <a:buFont typeface="Arial" panose="020B0604020202020204" pitchFamily="34" charset="0"/>
              <a:buChar char="•"/>
            </a:pPr>
            <a:r>
              <a:rPr lang="en-US"/>
              <a:t>HIV genetic sequence generated</a:t>
            </a:r>
          </a:p>
          <a:p>
            <a:r>
              <a:rPr lang="en-US"/>
              <a:t>HIV sequences (genotypes) are reported to health departments and CDC</a:t>
            </a:r>
          </a:p>
        </p:txBody>
      </p:sp>
      <p:sp>
        <p:nvSpPr>
          <p:cNvPr id="3" name="Title 2">
            <a:extLst>
              <a:ext uri="{FF2B5EF4-FFF2-40B4-BE49-F238E27FC236}">
                <a16:creationId xmlns:a16="http://schemas.microsoft.com/office/drawing/2014/main" id="{AAB3DF24-8386-8CCF-DA4C-78D33B64AE7D}"/>
              </a:ext>
            </a:extLst>
          </p:cNvPr>
          <p:cNvSpPr>
            <a:spLocks noGrp="1"/>
          </p:cNvSpPr>
          <p:nvPr>
            <p:ph type="title"/>
          </p:nvPr>
        </p:nvSpPr>
        <p:spPr>
          <a:xfrm>
            <a:off x="631310" y="1541137"/>
            <a:ext cx="10556140" cy="643174"/>
          </a:xfrm>
        </p:spPr>
        <p:txBody>
          <a:bodyPr/>
          <a:lstStyle/>
          <a:p>
            <a:r>
              <a:rPr lang="en-US"/>
              <a:t>HIV Drug Resistance Testing</a:t>
            </a:r>
          </a:p>
        </p:txBody>
      </p:sp>
      <p:sp>
        <p:nvSpPr>
          <p:cNvPr id="4" name="Slide Number Placeholder 3">
            <a:extLst>
              <a:ext uri="{FF2B5EF4-FFF2-40B4-BE49-F238E27FC236}">
                <a16:creationId xmlns:a16="http://schemas.microsoft.com/office/drawing/2014/main" id="{CAF0D145-6FFA-15C8-A5F9-6B832A1AA811}"/>
              </a:ext>
            </a:extLst>
          </p:cNvPr>
          <p:cNvSpPr>
            <a:spLocks noGrp="1"/>
          </p:cNvSpPr>
          <p:nvPr>
            <p:ph type="sldNum" sz="quarter" idx="12"/>
          </p:nvPr>
        </p:nvSpPr>
        <p:spPr/>
        <p:txBody>
          <a:bodyPr/>
          <a:lstStyle/>
          <a:p>
            <a:fld id="{DB15D044-B35F-4A77-B573-9EB4C86BF88C}" type="slidenum">
              <a:rPr lang="en-US" smtClean="0"/>
              <a:pPr/>
              <a:t>39</a:t>
            </a:fld>
            <a:endParaRPr lang="en-US"/>
          </a:p>
        </p:txBody>
      </p:sp>
      <p:pic>
        <p:nvPicPr>
          <p:cNvPr id="6" name="Picture 5">
            <a:extLst>
              <a:ext uri="{FF2B5EF4-FFF2-40B4-BE49-F238E27FC236}">
                <a16:creationId xmlns:a16="http://schemas.microsoft.com/office/drawing/2014/main" id="{9287340A-835A-0F93-EF46-0EA31BE098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55" r="44351"/>
          <a:stretch/>
        </p:blipFill>
        <p:spPr>
          <a:xfrm>
            <a:off x="6863938" y="0"/>
            <a:ext cx="5328062" cy="6858000"/>
          </a:xfrm>
          <a:prstGeom prst="rect">
            <a:avLst/>
          </a:prstGeom>
        </p:spPr>
      </p:pic>
    </p:spTree>
    <p:extLst>
      <p:ext uri="{BB962C8B-B14F-4D97-AF65-F5344CB8AC3E}">
        <p14:creationId xmlns:p14="http://schemas.microsoft.com/office/powerpoint/2010/main" val="22962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C0B4D8-0939-3D61-01A0-835CDAAEAEE5}"/>
              </a:ext>
            </a:extLst>
          </p:cNvPr>
          <p:cNvSpPr>
            <a:spLocks noGrp="1"/>
          </p:cNvSpPr>
          <p:nvPr>
            <p:ph type="body" sz="half" idx="2"/>
          </p:nvPr>
        </p:nvSpPr>
        <p:spPr>
          <a:xfrm>
            <a:off x="768668" y="1856354"/>
            <a:ext cx="6140132" cy="3433160"/>
          </a:xfrm>
        </p:spPr>
        <p:txBody>
          <a:bodyPr/>
          <a:lstStyle/>
          <a:p>
            <a:r>
              <a:rPr lang="en-US"/>
              <a:t>Participation</a:t>
            </a:r>
          </a:p>
          <a:p>
            <a:pPr marL="465138" indent="-228600">
              <a:spcBef>
                <a:spcPts val="400"/>
              </a:spcBef>
              <a:buFont typeface="Arial" panose="020B0604020202020204" pitchFamily="34" charset="0"/>
              <a:buChar char="•"/>
            </a:pPr>
            <a:r>
              <a:rPr lang="en-US"/>
              <a:t>Participants will be </a:t>
            </a:r>
            <a:r>
              <a:rPr lang="en-US" b="1"/>
              <a:t>muted</a:t>
            </a:r>
            <a:r>
              <a:rPr lang="en-US"/>
              <a:t> to limit background noise, but you may unmute yourself during discussion or Q&amp;A if you want to talk</a:t>
            </a:r>
          </a:p>
          <a:p>
            <a:pPr marL="465138" indent="-228600">
              <a:spcBef>
                <a:spcPts val="400"/>
              </a:spcBef>
              <a:buFont typeface="Arial" panose="020B0604020202020204" pitchFamily="34" charset="0"/>
              <a:buChar char="•"/>
            </a:pPr>
            <a:r>
              <a:rPr lang="en-US"/>
              <a:t>Will have some interactive components during the webinar</a:t>
            </a:r>
          </a:p>
          <a:p>
            <a:r>
              <a:rPr lang="en-US"/>
              <a:t>Asking questions</a:t>
            </a:r>
          </a:p>
          <a:p>
            <a:pPr marL="465138" indent="-185738">
              <a:spcBef>
                <a:spcPts val="400"/>
              </a:spcBef>
              <a:buFont typeface="Arial" panose="020B0604020202020204" pitchFamily="34" charset="0"/>
              <a:buChar char="•"/>
            </a:pPr>
            <a:r>
              <a:rPr lang="en-US"/>
              <a:t>Please submit questions in the chat box </a:t>
            </a:r>
            <a:r>
              <a:rPr lang="en-US" b="1"/>
              <a:t>and/or </a:t>
            </a:r>
            <a:r>
              <a:rPr lang="en-US"/>
              <a:t>can ask verbal questions during Q&amp;A times</a:t>
            </a:r>
          </a:p>
          <a:p>
            <a:r>
              <a:rPr lang="en-US"/>
              <a:t>Maintaining a safe space for discussion</a:t>
            </a:r>
          </a:p>
          <a:p>
            <a:r>
              <a:rPr lang="en-US"/>
              <a:t>For IT issues: please email: [insert contact email]</a:t>
            </a:r>
          </a:p>
        </p:txBody>
      </p:sp>
      <p:sp>
        <p:nvSpPr>
          <p:cNvPr id="3" name="Title 2">
            <a:extLst>
              <a:ext uri="{FF2B5EF4-FFF2-40B4-BE49-F238E27FC236}">
                <a16:creationId xmlns:a16="http://schemas.microsoft.com/office/drawing/2014/main" id="{FE69CE95-B672-79A1-476B-49E8AD9C91A2}"/>
              </a:ext>
            </a:extLst>
          </p:cNvPr>
          <p:cNvSpPr>
            <a:spLocks noGrp="1"/>
          </p:cNvSpPr>
          <p:nvPr>
            <p:ph type="title"/>
          </p:nvPr>
        </p:nvSpPr>
        <p:spPr>
          <a:xfrm>
            <a:off x="768668" y="609067"/>
            <a:ext cx="10556140" cy="990600"/>
          </a:xfrm>
        </p:spPr>
        <p:txBody>
          <a:bodyPr/>
          <a:lstStyle/>
          <a:p>
            <a:pPr>
              <a:lnSpc>
                <a:spcPts val="3520"/>
              </a:lnSpc>
            </a:pPr>
            <a:r>
              <a:rPr lang="en-US"/>
              <a:t>Expectations and Logistics </a:t>
            </a:r>
            <a:br>
              <a:rPr lang="en-US"/>
            </a:br>
            <a:r>
              <a:rPr lang="en-US" sz="2000" b="1" spc="300"/>
              <a:t>[VIRTUAL]</a:t>
            </a:r>
            <a:endParaRPr lang="en-US" b="1" spc="300"/>
          </a:p>
        </p:txBody>
      </p:sp>
      <p:sp>
        <p:nvSpPr>
          <p:cNvPr id="4" name="Slide Number Placeholder 3">
            <a:extLst>
              <a:ext uri="{FF2B5EF4-FFF2-40B4-BE49-F238E27FC236}">
                <a16:creationId xmlns:a16="http://schemas.microsoft.com/office/drawing/2014/main" id="{B02176E5-9E80-06CC-4F52-657E64D7B709}"/>
              </a:ext>
            </a:extLst>
          </p:cNvPr>
          <p:cNvSpPr>
            <a:spLocks noGrp="1"/>
          </p:cNvSpPr>
          <p:nvPr>
            <p:ph type="sldNum" sz="quarter" idx="12"/>
          </p:nvPr>
        </p:nvSpPr>
        <p:spPr>
          <a:xfrm>
            <a:off x="11648661" y="6472555"/>
            <a:ext cx="409876" cy="210784"/>
          </a:xfrm>
        </p:spPr>
        <p:txBody>
          <a:bodyPr/>
          <a:lstStyle/>
          <a:p>
            <a:fld id="{DB15D044-B35F-4A77-B573-9EB4C86BF88C}" type="slidenum">
              <a:rPr lang="en-US" smtClean="0"/>
              <a:pPr/>
              <a:t>4</a:t>
            </a:fld>
            <a:endParaRPr lang="en-US"/>
          </a:p>
        </p:txBody>
      </p:sp>
      <p:pic>
        <p:nvPicPr>
          <p:cNvPr id="6" name="Picture 5">
            <a:extLst>
              <a:ext uri="{FF2B5EF4-FFF2-40B4-BE49-F238E27FC236}">
                <a16:creationId xmlns:a16="http://schemas.microsoft.com/office/drawing/2014/main" id="{06C3CF6D-C7D9-8B3C-D34A-51C537440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89" t="10704" r="7454" b="588"/>
          <a:stretch/>
        </p:blipFill>
        <p:spPr>
          <a:xfrm>
            <a:off x="7355127" y="965200"/>
            <a:ext cx="4836873" cy="5384800"/>
          </a:xfrm>
          <a:prstGeom prst="rect">
            <a:avLst/>
          </a:prstGeom>
        </p:spPr>
      </p:pic>
    </p:spTree>
    <p:extLst>
      <p:ext uri="{BB962C8B-B14F-4D97-AF65-F5344CB8AC3E}">
        <p14:creationId xmlns:p14="http://schemas.microsoft.com/office/powerpoint/2010/main" val="3107816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81ACE-F1BF-35EC-696E-9A46C6B183CF}"/>
              </a:ext>
            </a:extLst>
          </p:cNvPr>
          <p:cNvSpPr>
            <a:spLocks noGrp="1"/>
          </p:cNvSpPr>
          <p:nvPr>
            <p:ph type="body" sz="half" idx="2"/>
          </p:nvPr>
        </p:nvSpPr>
        <p:spPr>
          <a:xfrm>
            <a:off x="631310" y="2594492"/>
            <a:ext cx="4187138" cy="3433160"/>
          </a:xfrm>
        </p:spPr>
        <p:txBody>
          <a:bodyPr/>
          <a:lstStyle/>
          <a:p>
            <a:r>
              <a:rPr lang="en-US"/>
              <a:t>Molecular HIV Surveillance (MHS) </a:t>
            </a:r>
          </a:p>
          <a:p>
            <a:r>
              <a:rPr lang="en-US"/>
              <a:t>Cluster Detection and Response (CDR)</a:t>
            </a:r>
          </a:p>
          <a:p>
            <a:pPr marL="403225" indent="-225425">
              <a:spcBef>
                <a:spcPts val="400"/>
              </a:spcBef>
              <a:buFont typeface="Arial" panose="020B0604020202020204" pitchFamily="34" charset="0"/>
              <a:buChar char="•"/>
            </a:pPr>
            <a:r>
              <a:rPr lang="en-US"/>
              <a:t>Cluster Detection</a:t>
            </a:r>
          </a:p>
          <a:p>
            <a:pPr marL="403225" indent="-225425">
              <a:spcBef>
                <a:spcPts val="400"/>
              </a:spcBef>
              <a:buFont typeface="Arial" panose="020B0604020202020204" pitchFamily="34" charset="0"/>
              <a:buChar char="•"/>
            </a:pPr>
            <a:r>
              <a:rPr lang="en-US"/>
              <a:t>Cluster Response </a:t>
            </a:r>
          </a:p>
        </p:txBody>
      </p:sp>
      <p:sp>
        <p:nvSpPr>
          <p:cNvPr id="3" name="Title 2">
            <a:extLst>
              <a:ext uri="{FF2B5EF4-FFF2-40B4-BE49-F238E27FC236}">
                <a16:creationId xmlns:a16="http://schemas.microsoft.com/office/drawing/2014/main" id="{AAB3DF24-8386-8CCF-DA4C-78D33B64AE7D}"/>
              </a:ext>
            </a:extLst>
          </p:cNvPr>
          <p:cNvSpPr>
            <a:spLocks noGrp="1"/>
          </p:cNvSpPr>
          <p:nvPr>
            <p:ph type="title"/>
          </p:nvPr>
        </p:nvSpPr>
        <p:spPr>
          <a:xfrm>
            <a:off x="631310" y="1541137"/>
            <a:ext cx="10556140" cy="643174"/>
          </a:xfrm>
        </p:spPr>
        <p:txBody>
          <a:bodyPr/>
          <a:lstStyle/>
          <a:p>
            <a:r>
              <a:rPr lang="en-US"/>
              <a:t>Definitions</a:t>
            </a:r>
          </a:p>
        </p:txBody>
      </p:sp>
      <p:sp>
        <p:nvSpPr>
          <p:cNvPr id="4" name="Slide Number Placeholder 3">
            <a:extLst>
              <a:ext uri="{FF2B5EF4-FFF2-40B4-BE49-F238E27FC236}">
                <a16:creationId xmlns:a16="http://schemas.microsoft.com/office/drawing/2014/main" id="{CAF0D145-6FFA-15C8-A5F9-6B832A1AA811}"/>
              </a:ext>
            </a:extLst>
          </p:cNvPr>
          <p:cNvSpPr>
            <a:spLocks noGrp="1"/>
          </p:cNvSpPr>
          <p:nvPr>
            <p:ph type="sldNum" sz="quarter" idx="12"/>
          </p:nvPr>
        </p:nvSpPr>
        <p:spPr/>
        <p:txBody>
          <a:bodyPr/>
          <a:lstStyle/>
          <a:p>
            <a:fld id="{DB15D044-B35F-4A77-B573-9EB4C86BF88C}" type="slidenum">
              <a:rPr lang="en-US" smtClean="0"/>
              <a:pPr/>
              <a:t>40</a:t>
            </a:fld>
            <a:endParaRPr lang="en-US"/>
          </a:p>
        </p:txBody>
      </p:sp>
      <p:pic>
        <p:nvPicPr>
          <p:cNvPr id="7" name="Picture 6">
            <a:extLst>
              <a:ext uri="{FF2B5EF4-FFF2-40B4-BE49-F238E27FC236}">
                <a16:creationId xmlns:a16="http://schemas.microsoft.com/office/drawing/2014/main" id="{872483A0-EE07-98C2-5AD5-2DC45DA9D1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5" r="46670" b="30228"/>
          <a:stretch/>
        </p:blipFill>
        <p:spPr>
          <a:xfrm>
            <a:off x="5106389" y="-1"/>
            <a:ext cx="7085611" cy="6858001"/>
          </a:xfrm>
          <a:prstGeom prst="rect">
            <a:avLst/>
          </a:prstGeom>
        </p:spPr>
      </p:pic>
      <p:sp>
        <p:nvSpPr>
          <p:cNvPr id="8" name="Text Placeholder 1">
            <a:extLst>
              <a:ext uri="{FF2B5EF4-FFF2-40B4-BE49-F238E27FC236}">
                <a16:creationId xmlns:a16="http://schemas.microsoft.com/office/drawing/2014/main" id="{A56D1E9C-61AA-4F5E-1ED0-C2188AA2AD98}"/>
              </a:ext>
            </a:extLst>
          </p:cNvPr>
          <p:cNvSpPr txBox="1">
            <a:spLocks/>
          </p:cNvSpPr>
          <p:nvPr/>
        </p:nvSpPr>
        <p:spPr>
          <a:xfrm>
            <a:off x="5721034" y="1541137"/>
            <a:ext cx="3798125" cy="2158293"/>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2400" b="1"/>
              <a:t>Molecular HIV Surveillance? </a:t>
            </a:r>
          </a:p>
          <a:p>
            <a:pPr>
              <a:lnSpc>
                <a:spcPct val="100000"/>
              </a:lnSpc>
            </a:pPr>
            <a:r>
              <a:rPr lang="en-US" sz="3200" b="1"/>
              <a:t>“Sounds scary </a:t>
            </a:r>
            <a:br>
              <a:rPr lang="en-US" sz="3200" b="1"/>
            </a:br>
            <a:r>
              <a:rPr lang="en-US" sz="3200" b="1"/>
              <a:t>and science-y”</a:t>
            </a:r>
          </a:p>
        </p:txBody>
      </p:sp>
    </p:spTree>
    <p:extLst>
      <p:ext uri="{BB962C8B-B14F-4D97-AF65-F5344CB8AC3E}">
        <p14:creationId xmlns:p14="http://schemas.microsoft.com/office/powerpoint/2010/main" val="41966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EB5CB-7676-F04B-CC7F-150C96C8CFEE}"/>
              </a:ext>
            </a:extLst>
          </p:cNvPr>
          <p:cNvSpPr/>
          <p:nvPr/>
        </p:nvSpPr>
        <p:spPr>
          <a:xfrm>
            <a:off x="6206838" y="1816925"/>
            <a:ext cx="5518068" cy="4049485"/>
          </a:xfrm>
          <a:prstGeom prst="rect">
            <a:avLst/>
          </a:prstGeom>
          <a:solidFill>
            <a:schemeClr val="bg2">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F4860C8-1107-D5F5-7A77-27DED9E1CB85}"/>
              </a:ext>
            </a:extLst>
          </p:cNvPr>
          <p:cNvSpPr>
            <a:spLocks noGrp="1"/>
          </p:cNvSpPr>
          <p:nvPr>
            <p:ph type="body" sz="half" idx="2"/>
          </p:nvPr>
        </p:nvSpPr>
        <p:spPr>
          <a:xfrm>
            <a:off x="738188" y="1836694"/>
            <a:ext cx="4926342" cy="3433160"/>
          </a:xfrm>
        </p:spPr>
        <p:txBody>
          <a:bodyPr vert="horz" lIns="0" tIns="45720" rIns="91440" bIns="45720" rtlCol="0" anchor="t">
            <a:noAutofit/>
          </a:bodyPr>
          <a:lstStyle/>
          <a:p>
            <a:r>
              <a:rPr lang="en-US"/>
              <a:t>HIV evolves over time</a:t>
            </a:r>
          </a:p>
          <a:p>
            <a:r>
              <a:rPr lang="en-US">
                <a:latin typeface="Corbel"/>
                <a:cs typeface="Arial"/>
              </a:rPr>
              <a:t>Our analysis compares sequences to see how similar or different they are</a:t>
            </a:r>
          </a:p>
          <a:p>
            <a:r>
              <a:rPr lang="en-US">
                <a:latin typeface="Corbel"/>
                <a:cs typeface="Arial"/>
              </a:rPr>
              <a:t>Looks for sequences that are almost the same (~99.5% similar)</a:t>
            </a:r>
          </a:p>
          <a:p>
            <a:pPr marL="461645" indent="-283845">
              <a:buFont typeface="Arial" panose="020B0604020202020204" pitchFamily="34" charset="0"/>
              <a:buChar char="•"/>
            </a:pPr>
            <a:r>
              <a:rPr lang="en-US"/>
              <a:t>This similarity suggests transmission in the past 2-3 years at most </a:t>
            </a:r>
          </a:p>
          <a:p>
            <a:pPr marL="461645" indent="-283845">
              <a:buFont typeface="Arial" panose="020B0604020202020204" pitchFamily="34" charset="0"/>
              <a:buChar char="•"/>
            </a:pPr>
            <a:r>
              <a:rPr lang="en-US"/>
              <a:t>Groups of people with similar sequences are often referred to as “clusters” </a:t>
            </a:r>
          </a:p>
        </p:txBody>
      </p:sp>
      <p:sp>
        <p:nvSpPr>
          <p:cNvPr id="6" name="Title 5">
            <a:extLst>
              <a:ext uri="{FF2B5EF4-FFF2-40B4-BE49-F238E27FC236}">
                <a16:creationId xmlns:a16="http://schemas.microsoft.com/office/drawing/2014/main" id="{CB5D0DCB-F1D0-128B-9438-1193CAE19E3C}"/>
              </a:ext>
            </a:extLst>
          </p:cNvPr>
          <p:cNvSpPr>
            <a:spLocks noGrp="1"/>
          </p:cNvSpPr>
          <p:nvPr>
            <p:ph type="title"/>
          </p:nvPr>
        </p:nvSpPr>
        <p:spPr>
          <a:xfrm>
            <a:off x="738188" y="959246"/>
            <a:ext cx="6161376" cy="643174"/>
          </a:xfrm>
        </p:spPr>
        <p:txBody>
          <a:bodyPr/>
          <a:lstStyle/>
          <a:p>
            <a:r>
              <a:rPr lang="en-US"/>
              <a:t>Identifying molecular clusters</a:t>
            </a:r>
          </a:p>
        </p:txBody>
      </p:sp>
      <p:sp>
        <p:nvSpPr>
          <p:cNvPr id="4" name="Slide Number Placeholder 3">
            <a:extLst>
              <a:ext uri="{FF2B5EF4-FFF2-40B4-BE49-F238E27FC236}">
                <a16:creationId xmlns:a16="http://schemas.microsoft.com/office/drawing/2014/main" id="{751FD099-A359-E935-8A54-7FFE986AD16B}"/>
              </a:ext>
            </a:extLst>
          </p:cNvPr>
          <p:cNvSpPr>
            <a:spLocks noGrp="1"/>
          </p:cNvSpPr>
          <p:nvPr>
            <p:ph type="sldNum" sz="quarter" idx="12"/>
          </p:nvPr>
        </p:nvSpPr>
        <p:spPr/>
        <p:txBody>
          <a:bodyPr/>
          <a:lstStyle/>
          <a:p>
            <a:fld id="{DB15D044-B35F-4A77-B573-9EB4C86BF88C}" type="slidenum">
              <a:rPr lang="en-US" smtClean="0"/>
              <a:pPr/>
              <a:t>41</a:t>
            </a:fld>
            <a:endParaRPr lang="en-US"/>
          </a:p>
        </p:txBody>
      </p:sp>
      <p:pic>
        <p:nvPicPr>
          <p:cNvPr id="5" name="Picture 4">
            <a:extLst>
              <a:ext uri="{FF2B5EF4-FFF2-40B4-BE49-F238E27FC236}">
                <a16:creationId xmlns:a16="http://schemas.microsoft.com/office/drawing/2014/main" id="{1793C24A-E176-5D0B-AF15-36AAAFFBF36D}"/>
              </a:ext>
            </a:extLst>
          </p:cNvPr>
          <p:cNvPicPr>
            <a:picLocks noChangeAspect="1"/>
          </p:cNvPicPr>
          <p:nvPr/>
        </p:nvPicPr>
        <p:blipFill>
          <a:blip r:embed="rId3"/>
          <a:stretch>
            <a:fillRect/>
          </a:stretch>
        </p:blipFill>
        <p:spPr>
          <a:xfrm>
            <a:off x="6517752" y="2442927"/>
            <a:ext cx="4919634" cy="2971629"/>
          </a:xfrm>
          <a:prstGeom prst="rect">
            <a:avLst/>
          </a:prstGeom>
        </p:spPr>
      </p:pic>
      <p:sp>
        <p:nvSpPr>
          <p:cNvPr id="9" name="TextBox 8">
            <a:extLst>
              <a:ext uri="{FF2B5EF4-FFF2-40B4-BE49-F238E27FC236}">
                <a16:creationId xmlns:a16="http://schemas.microsoft.com/office/drawing/2014/main" id="{1BB3F3B6-2238-2B76-1CEE-8C250994268F}"/>
              </a:ext>
            </a:extLst>
          </p:cNvPr>
          <p:cNvSpPr txBox="1"/>
          <p:nvPr/>
        </p:nvSpPr>
        <p:spPr>
          <a:xfrm>
            <a:off x="6586528" y="1991073"/>
            <a:ext cx="50049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Corbel" panose="020B0503020204020204" pitchFamily="34" charset="0"/>
              </a:rPr>
              <a:t>All people living with HIV in a given area</a:t>
            </a:r>
          </a:p>
        </p:txBody>
      </p:sp>
      <p:sp>
        <p:nvSpPr>
          <p:cNvPr id="10" name="TextBox 9">
            <a:extLst>
              <a:ext uri="{FF2B5EF4-FFF2-40B4-BE49-F238E27FC236}">
                <a16:creationId xmlns:a16="http://schemas.microsoft.com/office/drawing/2014/main" id="{9C054FAE-6AE7-539D-5BBE-2DAB81677A0F}"/>
              </a:ext>
            </a:extLst>
          </p:cNvPr>
          <p:cNvSpPr txBox="1"/>
          <p:nvPr/>
        </p:nvSpPr>
        <p:spPr>
          <a:xfrm>
            <a:off x="6517752" y="5364351"/>
            <a:ext cx="11769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rbel" panose="020B0503020204020204" pitchFamily="34" charset="0"/>
              </a:rPr>
              <a:t>CLUSTER B</a:t>
            </a:r>
          </a:p>
        </p:txBody>
      </p:sp>
      <p:sp>
        <p:nvSpPr>
          <p:cNvPr id="11" name="TextBox 10">
            <a:extLst>
              <a:ext uri="{FF2B5EF4-FFF2-40B4-BE49-F238E27FC236}">
                <a16:creationId xmlns:a16="http://schemas.microsoft.com/office/drawing/2014/main" id="{833A6B6D-2060-0A40-6724-665D1424FE77}"/>
              </a:ext>
            </a:extLst>
          </p:cNvPr>
          <p:cNvSpPr txBox="1"/>
          <p:nvPr/>
        </p:nvSpPr>
        <p:spPr>
          <a:xfrm>
            <a:off x="10140749" y="5450181"/>
            <a:ext cx="117589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rbel" panose="020B0503020204020204" pitchFamily="34" charset="0"/>
              </a:rPr>
              <a:t>CLUSTER A</a:t>
            </a:r>
          </a:p>
        </p:txBody>
      </p:sp>
      <p:sp>
        <p:nvSpPr>
          <p:cNvPr id="12" name="TextBox 11">
            <a:extLst>
              <a:ext uri="{FF2B5EF4-FFF2-40B4-BE49-F238E27FC236}">
                <a16:creationId xmlns:a16="http://schemas.microsoft.com/office/drawing/2014/main" id="{32076F88-B666-7E65-E0EC-58E1444DC368}"/>
              </a:ext>
            </a:extLst>
          </p:cNvPr>
          <p:cNvSpPr txBox="1"/>
          <p:nvPr/>
        </p:nvSpPr>
        <p:spPr>
          <a:xfrm>
            <a:off x="5112411" y="6424058"/>
            <a:ext cx="6098720" cy="307777"/>
          </a:xfrm>
          <a:prstGeom prst="rect">
            <a:avLst/>
          </a:prstGeom>
          <a:noFill/>
        </p:spPr>
        <p:txBody>
          <a:bodyPr wrap="square">
            <a:spAutoFit/>
          </a:bodyPr>
          <a:lstStyle/>
          <a:p>
            <a:pPr algn="r">
              <a:defRPr/>
            </a:pPr>
            <a:r>
              <a:rPr kumimoji="0" lang="en-US" sz="1400" b="0" i="1" u="none" strike="noStrike" kern="1200" cap="none" spc="0" normalizeH="0" baseline="0" noProof="0">
                <a:ln>
                  <a:noFill/>
                </a:ln>
                <a:effectLst/>
                <a:uLnTx/>
                <a:uFillTx/>
                <a:latin typeface="Corbel" panose="020B0503020204020204" pitchFamily="34" charset="0"/>
                <a:cs typeface="Calibri Light"/>
              </a:rPr>
              <a:t>Based on</a:t>
            </a:r>
            <a:r>
              <a:rPr lang="en-US" sz="1400" i="1">
                <a:latin typeface="Corbel" panose="020B0503020204020204" pitchFamily="34" charset="0"/>
                <a:cs typeface="Calibri Light"/>
              </a:rPr>
              <a:t> </a:t>
            </a:r>
            <a:r>
              <a:rPr kumimoji="0" lang="en-US" sz="1400" b="0" i="1" u="none" strike="noStrike" kern="1200" cap="none" spc="0" normalizeH="0" baseline="0" noProof="0">
                <a:ln>
                  <a:noFill/>
                </a:ln>
                <a:effectLst/>
                <a:uLnTx/>
                <a:uFillTx/>
                <a:latin typeface="Corbel" panose="020B0503020204020204" pitchFamily="34" charset="0"/>
                <a:cs typeface="Calibri Light"/>
              </a:rPr>
              <a:t>a slide</a:t>
            </a:r>
            <a:r>
              <a:rPr lang="en-US" sz="1400" i="1">
                <a:latin typeface="Corbel" panose="020B0503020204020204" pitchFamily="34" charset="0"/>
                <a:cs typeface="Calibri Light"/>
              </a:rPr>
              <a:t> from CDC</a:t>
            </a:r>
            <a:endParaRPr lang="en-US" sz="1400" b="0" i="1" u="none" strike="noStrike" kern="1200" cap="none" spc="0" normalizeH="0" baseline="0" noProof="0">
              <a:ln>
                <a:noFill/>
              </a:ln>
              <a:effectLst/>
              <a:uLnTx/>
              <a:uFillTx/>
              <a:latin typeface="Corbel" panose="020B0503020204020204" pitchFamily="34" charset="0"/>
              <a:cs typeface="Calibri Light"/>
            </a:endParaRPr>
          </a:p>
        </p:txBody>
      </p:sp>
    </p:spTree>
    <p:extLst>
      <p:ext uri="{BB962C8B-B14F-4D97-AF65-F5344CB8AC3E}">
        <p14:creationId xmlns:p14="http://schemas.microsoft.com/office/powerpoint/2010/main" val="3181164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EB5CB-7676-F04B-CC7F-150C96C8CFEE}"/>
              </a:ext>
            </a:extLst>
          </p:cNvPr>
          <p:cNvSpPr/>
          <p:nvPr/>
        </p:nvSpPr>
        <p:spPr>
          <a:xfrm>
            <a:off x="6206838" y="1816925"/>
            <a:ext cx="5518068" cy="4049485"/>
          </a:xfrm>
          <a:prstGeom prst="rect">
            <a:avLst/>
          </a:prstGeom>
          <a:solidFill>
            <a:schemeClr val="bg2">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F4860C8-1107-D5F5-7A77-27DED9E1CB85}"/>
              </a:ext>
            </a:extLst>
          </p:cNvPr>
          <p:cNvSpPr>
            <a:spLocks noGrp="1"/>
          </p:cNvSpPr>
          <p:nvPr>
            <p:ph type="body" sz="half" idx="2"/>
          </p:nvPr>
        </p:nvSpPr>
        <p:spPr>
          <a:xfrm>
            <a:off x="1087738" y="2062364"/>
            <a:ext cx="4926342" cy="417701"/>
          </a:xfrm>
        </p:spPr>
        <p:txBody>
          <a:bodyPr/>
          <a:lstStyle/>
          <a:p>
            <a:r>
              <a:rPr lang="en-US"/>
              <a:t>Diagnosed, detected in cluster</a:t>
            </a:r>
          </a:p>
          <a:p>
            <a:endParaRPr lang="en-US"/>
          </a:p>
        </p:txBody>
      </p:sp>
      <p:sp>
        <p:nvSpPr>
          <p:cNvPr id="6" name="Title 5">
            <a:extLst>
              <a:ext uri="{FF2B5EF4-FFF2-40B4-BE49-F238E27FC236}">
                <a16:creationId xmlns:a16="http://schemas.microsoft.com/office/drawing/2014/main" id="{CB5D0DCB-F1D0-128B-9438-1193CAE19E3C}"/>
              </a:ext>
            </a:extLst>
          </p:cNvPr>
          <p:cNvSpPr>
            <a:spLocks noGrp="1"/>
          </p:cNvSpPr>
          <p:nvPr>
            <p:ph type="title"/>
          </p:nvPr>
        </p:nvSpPr>
        <p:spPr>
          <a:xfrm>
            <a:off x="738188" y="959246"/>
            <a:ext cx="10445736" cy="643174"/>
          </a:xfrm>
        </p:spPr>
        <p:txBody>
          <a:bodyPr/>
          <a:lstStyle/>
          <a:p>
            <a:r>
              <a:rPr lang="en-US"/>
              <a:t>People detected in molecular clusters are only a small proportion of the overall transmission network </a:t>
            </a:r>
          </a:p>
        </p:txBody>
      </p:sp>
      <p:sp>
        <p:nvSpPr>
          <p:cNvPr id="4" name="Slide Number Placeholder 3">
            <a:extLst>
              <a:ext uri="{FF2B5EF4-FFF2-40B4-BE49-F238E27FC236}">
                <a16:creationId xmlns:a16="http://schemas.microsoft.com/office/drawing/2014/main" id="{751FD099-A359-E935-8A54-7FFE986AD16B}"/>
              </a:ext>
            </a:extLst>
          </p:cNvPr>
          <p:cNvSpPr>
            <a:spLocks noGrp="1"/>
          </p:cNvSpPr>
          <p:nvPr>
            <p:ph type="sldNum" sz="quarter" idx="12"/>
          </p:nvPr>
        </p:nvSpPr>
        <p:spPr/>
        <p:txBody>
          <a:bodyPr/>
          <a:lstStyle/>
          <a:p>
            <a:fld id="{DB15D044-B35F-4A77-B573-9EB4C86BF88C}" type="slidenum">
              <a:rPr lang="en-US" smtClean="0"/>
              <a:pPr/>
              <a:t>42</a:t>
            </a:fld>
            <a:endParaRPr lang="en-US"/>
          </a:p>
        </p:txBody>
      </p:sp>
      <p:sp>
        <p:nvSpPr>
          <p:cNvPr id="12" name="TextBox 11">
            <a:extLst>
              <a:ext uri="{FF2B5EF4-FFF2-40B4-BE49-F238E27FC236}">
                <a16:creationId xmlns:a16="http://schemas.microsoft.com/office/drawing/2014/main" id="{32076F88-B666-7E65-E0EC-58E1444DC368}"/>
              </a:ext>
            </a:extLst>
          </p:cNvPr>
          <p:cNvSpPr txBox="1"/>
          <p:nvPr/>
        </p:nvSpPr>
        <p:spPr>
          <a:xfrm>
            <a:off x="5112411" y="6424058"/>
            <a:ext cx="6098720" cy="307777"/>
          </a:xfrm>
          <a:prstGeom prst="rect">
            <a:avLst/>
          </a:prstGeom>
          <a:noFill/>
        </p:spPr>
        <p:txBody>
          <a:bodyPr wrap="square">
            <a:spAutoFit/>
          </a:bodyPr>
          <a:lstStyle/>
          <a:p>
            <a:pPr algn="r">
              <a:defRPr/>
            </a:pPr>
            <a:r>
              <a:rPr kumimoji="0" lang="en-US" sz="1400" b="0" i="1" u="none" strike="noStrike" kern="1200" cap="none" spc="0" normalizeH="0" baseline="0" noProof="0">
                <a:ln>
                  <a:noFill/>
                </a:ln>
                <a:effectLst/>
                <a:uLnTx/>
                <a:uFillTx/>
                <a:latin typeface="Corbel" panose="020B0503020204020204" pitchFamily="34" charset="0"/>
                <a:cs typeface="Calibri Light"/>
              </a:rPr>
              <a:t>Based on</a:t>
            </a:r>
            <a:r>
              <a:rPr lang="en-US" sz="1400" i="1">
                <a:latin typeface="Corbel" panose="020B0503020204020204" pitchFamily="34" charset="0"/>
                <a:cs typeface="Calibri Light"/>
              </a:rPr>
              <a:t> </a:t>
            </a:r>
            <a:r>
              <a:rPr kumimoji="0" lang="en-US" sz="1400" b="0" i="1" u="none" strike="noStrike" kern="1200" cap="none" spc="0" normalizeH="0" baseline="0" noProof="0">
                <a:ln>
                  <a:noFill/>
                </a:ln>
                <a:effectLst/>
                <a:uLnTx/>
                <a:uFillTx/>
                <a:latin typeface="Corbel" panose="020B0503020204020204" pitchFamily="34" charset="0"/>
                <a:cs typeface="Calibri Light"/>
              </a:rPr>
              <a:t>a slide</a:t>
            </a:r>
            <a:r>
              <a:rPr lang="en-US" sz="1400" i="1">
                <a:latin typeface="Corbel" panose="020B0503020204020204" pitchFamily="34" charset="0"/>
                <a:cs typeface="Calibri Light"/>
              </a:rPr>
              <a:t> from CDC</a:t>
            </a:r>
            <a:endParaRPr lang="en-US" sz="1400" b="0" i="1" u="none" strike="noStrike" kern="1200" cap="none" spc="0" normalizeH="0" baseline="0" noProof="0">
              <a:ln>
                <a:noFill/>
              </a:ln>
              <a:effectLst/>
              <a:uLnTx/>
              <a:uFillTx/>
              <a:latin typeface="Corbel" panose="020B0503020204020204" pitchFamily="34" charset="0"/>
              <a:cs typeface="Calibri Light"/>
            </a:endParaRPr>
          </a:p>
        </p:txBody>
      </p:sp>
      <p:grpSp>
        <p:nvGrpSpPr>
          <p:cNvPr id="100" name="in sexual network">
            <a:extLst>
              <a:ext uri="{FF2B5EF4-FFF2-40B4-BE49-F238E27FC236}">
                <a16:creationId xmlns:a16="http://schemas.microsoft.com/office/drawing/2014/main" id="{CD96A245-6ED5-CE98-0C2C-7E3668C6EA04}"/>
              </a:ext>
            </a:extLst>
          </p:cNvPr>
          <p:cNvGrpSpPr/>
          <p:nvPr/>
        </p:nvGrpSpPr>
        <p:grpSpPr>
          <a:xfrm>
            <a:off x="6747819" y="2062364"/>
            <a:ext cx="4436105" cy="3338312"/>
            <a:chOff x="1232136" y="1698779"/>
            <a:chExt cx="3327079" cy="2503734"/>
          </a:xfrm>
        </p:grpSpPr>
        <p:sp>
          <p:nvSpPr>
            <p:cNvPr id="101" name="ISN6">
              <a:extLst>
                <a:ext uri="{FF2B5EF4-FFF2-40B4-BE49-F238E27FC236}">
                  <a16:creationId xmlns:a16="http://schemas.microsoft.com/office/drawing/2014/main" id="{56848E11-4CA9-F75C-5CDF-F364AD9935CE}"/>
                </a:ext>
              </a:extLst>
            </p:cNvPr>
            <p:cNvSpPr>
              <a:spLocks/>
            </p:cNvSpPr>
            <p:nvPr/>
          </p:nvSpPr>
          <p:spPr>
            <a:xfrm flipH="1">
              <a:off x="3799826" y="2323566"/>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2" name="ISN6">
              <a:extLst>
                <a:ext uri="{FF2B5EF4-FFF2-40B4-BE49-F238E27FC236}">
                  <a16:creationId xmlns:a16="http://schemas.microsoft.com/office/drawing/2014/main" id="{74B63E66-943C-A8A4-046F-38E9C7CD52AE}"/>
                </a:ext>
              </a:extLst>
            </p:cNvPr>
            <p:cNvSpPr>
              <a:spLocks/>
            </p:cNvSpPr>
            <p:nvPr/>
          </p:nvSpPr>
          <p:spPr>
            <a:xfrm flipH="1">
              <a:off x="2104048" y="2816017"/>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3" name="ISN6">
              <a:extLst>
                <a:ext uri="{FF2B5EF4-FFF2-40B4-BE49-F238E27FC236}">
                  <a16:creationId xmlns:a16="http://schemas.microsoft.com/office/drawing/2014/main" id="{D6447FCA-0D19-F1C2-23DB-844B5E4BE42E}"/>
                </a:ext>
              </a:extLst>
            </p:cNvPr>
            <p:cNvSpPr>
              <a:spLocks/>
            </p:cNvSpPr>
            <p:nvPr/>
          </p:nvSpPr>
          <p:spPr>
            <a:xfrm flipH="1">
              <a:off x="2801720" y="3877065"/>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4" name="ISN6">
              <a:extLst>
                <a:ext uri="{FF2B5EF4-FFF2-40B4-BE49-F238E27FC236}">
                  <a16:creationId xmlns:a16="http://schemas.microsoft.com/office/drawing/2014/main" id="{D5242661-E480-BA0D-686E-21522C9D82A9}"/>
                </a:ext>
              </a:extLst>
            </p:cNvPr>
            <p:cNvSpPr>
              <a:spLocks/>
            </p:cNvSpPr>
            <p:nvPr/>
          </p:nvSpPr>
          <p:spPr>
            <a:xfrm flipH="1">
              <a:off x="2597581" y="1716851"/>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5" name="ISN6">
              <a:extLst>
                <a:ext uri="{FF2B5EF4-FFF2-40B4-BE49-F238E27FC236}">
                  <a16:creationId xmlns:a16="http://schemas.microsoft.com/office/drawing/2014/main" id="{0C590D4C-E3BE-B179-375D-1B3EB05A2C1D}"/>
                </a:ext>
              </a:extLst>
            </p:cNvPr>
            <p:cNvSpPr>
              <a:spLocks/>
            </p:cNvSpPr>
            <p:nvPr/>
          </p:nvSpPr>
          <p:spPr>
            <a:xfrm flipH="1">
              <a:off x="4342250" y="333063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6" name="ISN6">
              <a:extLst>
                <a:ext uri="{FF2B5EF4-FFF2-40B4-BE49-F238E27FC236}">
                  <a16:creationId xmlns:a16="http://schemas.microsoft.com/office/drawing/2014/main" id="{CB6ED1A4-12DE-C151-32C1-C3133A7163AD}"/>
                </a:ext>
              </a:extLst>
            </p:cNvPr>
            <p:cNvSpPr>
              <a:spLocks/>
            </p:cNvSpPr>
            <p:nvPr/>
          </p:nvSpPr>
          <p:spPr>
            <a:xfrm flipH="1">
              <a:off x="3844186" y="2566715"/>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7" name="ISN6">
              <a:extLst>
                <a:ext uri="{FF2B5EF4-FFF2-40B4-BE49-F238E27FC236}">
                  <a16:creationId xmlns:a16="http://schemas.microsoft.com/office/drawing/2014/main" id="{D544D362-DD16-AED3-A30F-95DD3F5C5189}"/>
                </a:ext>
              </a:extLst>
            </p:cNvPr>
            <p:cNvSpPr>
              <a:spLocks/>
            </p:cNvSpPr>
            <p:nvPr/>
          </p:nvSpPr>
          <p:spPr>
            <a:xfrm flipH="1">
              <a:off x="3901289" y="2835914"/>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8" name="ISN6">
              <a:extLst>
                <a:ext uri="{FF2B5EF4-FFF2-40B4-BE49-F238E27FC236}">
                  <a16:creationId xmlns:a16="http://schemas.microsoft.com/office/drawing/2014/main" id="{92BF7A1C-6172-CD51-96F9-D0CCAB6D6E37}"/>
                </a:ext>
              </a:extLst>
            </p:cNvPr>
            <p:cNvSpPr>
              <a:spLocks/>
            </p:cNvSpPr>
            <p:nvPr/>
          </p:nvSpPr>
          <p:spPr>
            <a:xfrm flipH="1">
              <a:off x="1420792" y="3407147"/>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9" name="ISN1">
              <a:extLst>
                <a:ext uri="{FF2B5EF4-FFF2-40B4-BE49-F238E27FC236}">
                  <a16:creationId xmlns:a16="http://schemas.microsoft.com/office/drawing/2014/main" id="{3AD22EEE-3749-DE20-C1A6-084258D19255}"/>
                </a:ext>
              </a:extLst>
            </p:cNvPr>
            <p:cNvSpPr>
              <a:spLocks/>
            </p:cNvSpPr>
            <p:nvPr/>
          </p:nvSpPr>
          <p:spPr>
            <a:xfrm flipH="1">
              <a:off x="4181685" y="2829488"/>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0" name="ISN2">
              <a:extLst>
                <a:ext uri="{FF2B5EF4-FFF2-40B4-BE49-F238E27FC236}">
                  <a16:creationId xmlns:a16="http://schemas.microsoft.com/office/drawing/2014/main" id="{46AC7BE2-9F4C-6CE5-DAAA-5B0C594773AA}"/>
                </a:ext>
              </a:extLst>
            </p:cNvPr>
            <p:cNvSpPr>
              <a:spLocks/>
            </p:cNvSpPr>
            <p:nvPr/>
          </p:nvSpPr>
          <p:spPr>
            <a:xfrm flipH="1">
              <a:off x="3818166" y="3985548"/>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1" name="ISN3">
              <a:extLst>
                <a:ext uri="{FF2B5EF4-FFF2-40B4-BE49-F238E27FC236}">
                  <a16:creationId xmlns:a16="http://schemas.microsoft.com/office/drawing/2014/main" id="{2C714B0C-0597-6EDE-3637-834DA7EBB30C}"/>
                </a:ext>
              </a:extLst>
            </p:cNvPr>
            <p:cNvSpPr>
              <a:spLocks/>
            </p:cNvSpPr>
            <p:nvPr/>
          </p:nvSpPr>
          <p:spPr>
            <a:xfrm flipH="1">
              <a:off x="1318108" y="221115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2" name="ISN4">
              <a:extLst>
                <a:ext uri="{FF2B5EF4-FFF2-40B4-BE49-F238E27FC236}">
                  <a16:creationId xmlns:a16="http://schemas.microsoft.com/office/drawing/2014/main" id="{18D33BF3-ACA9-E15C-7947-FE03B0B203BA}"/>
                </a:ext>
              </a:extLst>
            </p:cNvPr>
            <p:cNvSpPr>
              <a:spLocks/>
            </p:cNvSpPr>
            <p:nvPr/>
          </p:nvSpPr>
          <p:spPr>
            <a:xfrm flipH="1">
              <a:off x="1528573" y="2518941"/>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3" name="ISN5">
              <a:extLst>
                <a:ext uri="{FF2B5EF4-FFF2-40B4-BE49-F238E27FC236}">
                  <a16:creationId xmlns:a16="http://schemas.microsoft.com/office/drawing/2014/main" id="{30CA7588-6AE6-A8BF-14D7-B06EE9BF5F66}"/>
                </a:ext>
              </a:extLst>
            </p:cNvPr>
            <p:cNvSpPr>
              <a:spLocks/>
            </p:cNvSpPr>
            <p:nvPr/>
          </p:nvSpPr>
          <p:spPr>
            <a:xfrm flipH="1">
              <a:off x="3173432" y="268119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4" name="ISN6">
              <a:extLst>
                <a:ext uri="{FF2B5EF4-FFF2-40B4-BE49-F238E27FC236}">
                  <a16:creationId xmlns:a16="http://schemas.microsoft.com/office/drawing/2014/main" id="{04E72E3F-515D-080D-8F87-C97C2643D657}"/>
                </a:ext>
              </a:extLst>
            </p:cNvPr>
            <p:cNvSpPr>
              <a:spLocks/>
            </p:cNvSpPr>
            <p:nvPr/>
          </p:nvSpPr>
          <p:spPr>
            <a:xfrm flipH="1">
              <a:off x="4020644" y="2076774"/>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5" name="ISN7">
              <a:extLst>
                <a:ext uri="{FF2B5EF4-FFF2-40B4-BE49-F238E27FC236}">
                  <a16:creationId xmlns:a16="http://schemas.microsoft.com/office/drawing/2014/main" id="{4788282C-CA1A-8E53-1598-AD2BE597F316}"/>
                </a:ext>
              </a:extLst>
            </p:cNvPr>
            <p:cNvSpPr>
              <a:spLocks/>
            </p:cNvSpPr>
            <p:nvPr/>
          </p:nvSpPr>
          <p:spPr>
            <a:xfrm flipH="1">
              <a:off x="1232136" y="275185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6" name="ISN8">
              <a:extLst>
                <a:ext uri="{FF2B5EF4-FFF2-40B4-BE49-F238E27FC236}">
                  <a16:creationId xmlns:a16="http://schemas.microsoft.com/office/drawing/2014/main" id="{8FB3364C-D506-76D4-2E8F-F6CC04C36E18}"/>
                </a:ext>
              </a:extLst>
            </p:cNvPr>
            <p:cNvSpPr>
              <a:spLocks/>
            </p:cNvSpPr>
            <p:nvPr/>
          </p:nvSpPr>
          <p:spPr>
            <a:xfrm flipH="1">
              <a:off x="2079115" y="169877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7" name="ISN9">
              <a:extLst>
                <a:ext uri="{FF2B5EF4-FFF2-40B4-BE49-F238E27FC236}">
                  <a16:creationId xmlns:a16="http://schemas.microsoft.com/office/drawing/2014/main" id="{1BE97A35-5852-10C1-5CEB-D657E53BF64D}"/>
                </a:ext>
              </a:extLst>
            </p:cNvPr>
            <p:cNvSpPr>
              <a:spLocks/>
            </p:cNvSpPr>
            <p:nvPr/>
          </p:nvSpPr>
          <p:spPr>
            <a:xfrm flipH="1">
              <a:off x="1819144" y="322895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8" name="ISN10">
              <a:extLst>
                <a:ext uri="{FF2B5EF4-FFF2-40B4-BE49-F238E27FC236}">
                  <a16:creationId xmlns:a16="http://schemas.microsoft.com/office/drawing/2014/main" id="{E944E8DB-DCB0-6253-567E-C05F543BD158}"/>
                </a:ext>
              </a:extLst>
            </p:cNvPr>
            <p:cNvSpPr>
              <a:spLocks/>
            </p:cNvSpPr>
            <p:nvPr/>
          </p:nvSpPr>
          <p:spPr>
            <a:xfrm flipH="1">
              <a:off x="2396600" y="322895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9" name="ISN11">
              <a:extLst>
                <a:ext uri="{FF2B5EF4-FFF2-40B4-BE49-F238E27FC236}">
                  <a16:creationId xmlns:a16="http://schemas.microsoft.com/office/drawing/2014/main" id="{5D60D8B5-22BA-CFBC-BC75-752CF0DCF567}"/>
                </a:ext>
              </a:extLst>
            </p:cNvPr>
            <p:cNvSpPr>
              <a:spLocks/>
            </p:cNvSpPr>
            <p:nvPr/>
          </p:nvSpPr>
          <p:spPr>
            <a:xfrm flipH="1">
              <a:off x="2562386" y="2677534"/>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0" name="ISN12">
              <a:extLst>
                <a:ext uri="{FF2B5EF4-FFF2-40B4-BE49-F238E27FC236}">
                  <a16:creationId xmlns:a16="http://schemas.microsoft.com/office/drawing/2014/main" id="{9F0503E8-2082-8F26-0104-6369D83B7A8F}"/>
                </a:ext>
              </a:extLst>
            </p:cNvPr>
            <p:cNvSpPr>
              <a:spLocks/>
            </p:cNvSpPr>
            <p:nvPr/>
          </p:nvSpPr>
          <p:spPr>
            <a:xfrm flipH="1">
              <a:off x="2385117" y="2159785"/>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1" name="ISN13">
              <a:extLst>
                <a:ext uri="{FF2B5EF4-FFF2-40B4-BE49-F238E27FC236}">
                  <a16:creationId xmlns:a16="http://schemas.microsoft.com/office/drawing/2014/main" id="{365CBE80-3FC2-7544-BFCD-367DB8D651F5}"/>
                </a:ext>
              </a:extLst>
            </p:cNvPr>
            <p:cNvSpPr>
              <a:spLocks/>
            </p:cNvSpPr>
            <p:nvPr/>
          </p:nvSpPr>
          <p:spPr>
            <a:xfrm flipH="1">
              <a:off x="2899082" y="2045188"/>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2" name="ISN14">
              <a:extLst>
                <a:ext uri="{FF2B5EF4-FFF2-40B4-BE49-F238E27FC236}">
                  <a16:creationId xmlns:a16="http://schemas.microsoft.com/office/drawing/2014/main" id="{447452A1-7BFA-0AC7-DD8B-7C5F42C500DD}"/>
                </a:ext>
              </a:extLst>
            </p:cNvPr>
            <p:cNvSpPr>
              <a:spLocks/>
            </p:cNvSpPr>
            <p:nvPr/>
          </p:nvSpPr>
          <p:spPr>
            <a:xfrm flipH="1">
              <a:off x="3353459" y="315756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3" name="ISN15">
              <a:extLst>
                <a:ext uri="{FF2B5EF4-FFF2-40B4-BE49-F238E27FC236}">
                  <a16:creationId xmlns:a16="http://schemas.microsoft.com/office/drawing/2014/main" id="{EE55215E-8D4A-4CF7-19E8-8C2A5303FCF5}"/>
                </a:ext>
              </a:extLst>
            </p:cNvPr>
            <p:cNvSpPr>
              <a:spLocks/>
            </p:cNvSpPr>
            <p:nvPr/>
          </p:nvSpPr>
          <p:spPr>
            <a:xfrm flipH="1">
              <a:off x="3283594" y="2420326"/>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4" name="ISN16">
              <a:extLst>
                <a:ext uri="{FF2B5EF4-FFF2-40B4-BE49-F238E27FC236}">
                  <a16:creationId xmlns:a16="http://schemas.microsoft.com/office/drawing/2014/main" id="{8C45C836-4516-DC54-12A7-E2A0C938D03A}"/>
                </a:ext>
              </a:extLst>
            </p:cNvPr>
            <p:cNvSpPr>
              <a:spLocks/>
            </p:cNvSpPr>
            <p:nvPr/>
          </p:nvSpPr>
          <p:spPr>
            <a:xfrm flipH="1">
              <a:off x="3277936" y="3898448"/>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5" name="ISN17">
              <a:extLst>
                <a:ext uri="{FF2B5EF4-FFF2-40B4-BE49-F238E27FC236}">
                  <a16:creationId xmlns:a16="http://schemas.microsoft.com/office/drawing/2014/main" id="{5636FB3B-59BD-C2D9-CB9B-97AE3921136D}"/>
                </a:ext>
              </a:extLst>
            </p:cNvPr>
            <p:cNvSpPr>
              <a:spLocks/>
            </p:cNvSpPr>
            <p:nvPr/>
          </p:nvSpPr>
          <p:spPr>
            <a:xfrm flipH="1">
              <a:off x="2933375" y="2517551"/>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6" name="ISN18">
              <a:extLst>
                <a:ext uri="{FF2B5EF4-FFF2-40B4-BE49-F238E27FC236}">
                  <a16:creationId xmlns:a16="http://schemas.microsoft.com/office/drawing/2014/main" id="{C516C48C-5B19-19B9-483D-8EE23AFBCB02}"/>
                </a:ext>
              </a:extLst>
            </p:cNvPr>
            <p:cNvSpPr>
              <a:spLocks/>
            </p:cNvSpPr>
            <p:nvPr/>
          </p:nvSpPr>
          <p:spPr>
            <a:xfrm flipH="1">
              <a:off x="3530575" y="3524937"/>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7" name="ISN19">
              <a:extLst>
                <a:ext uri="{FF2B5EF4-FFF2-40B4-BE49-F238E27FC236}">
                  <a16:creationId xmlns:a16="http://schemas.microsoft.com/office/drawing/2014/main" id="{DD5D5175-008B-4CB2-90AA-CDDEC63085F6}"/>
                </a:ext>
              </a:extLst>
            </p:cNvPr>
            <p:cNvSpPr>
              <a:spLocks/>
            </p:cNvSpPr>
            <p:nvPr/>
          </p:nvSpPr>
          <p:spPr>
            <a:xfrm flipH="1">
              <a:off x="2634250" y="2012055"/>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8" name="ISN20">
              <a:extLst>
                <a:ext uri="{FF2B5EF4-FFF2-40B4-BE49-F238E27FC236}">
                  <a16:creationId xmlns:a16="http://schemas.microsoft.com/office/drawing/2014/main" id="{E0B40C8B-33DC-98FC-2643-E9AF5D1E7314}"/>
                </a:ext>
              </a:extLst>
            </p:cNvPr>
            <p:cNvSpPr>
              <a:spLocks/>
            </p:cNvSpPr>
            <p:nvPr/>
          </p:nvSpPr>
          <p:spPr>
            <a:xfrm flipH="1">
              <a:off x="2881847" y="175164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9" name="ISN21">
              <a:extLst>
                <a:ext uri="{FF2B5EF4-FFF2-40B4-BE49-F238E27FC236}">
                  <a16:creationId xmlns:a16="http://schemas.microsoft.com/office/drawing/2014/main" id="{5619FD28-7E36-A5EF-FF4B-F4AC862B72F0}"/>
                </a:ext>
              </a:extLst>
            </p:cNvPr>
            <p:cNvSpPr>
              <a:spLocks/>
            </p:cNvSpPr>
            <p:nvPr/>
          </p:nvSpPr>
          <p:spPr>
            <a:xfrm flipH="1">
              <a:off x="1674515" y="204477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0" name="ISN22">
              <a:extLst>
                <a:ext uri="{FF2B5EF4-FFF2-40B4-BE49-F238E27FC236}">
                  <a16:creationId xmlns:a16="http://schemas.microsoft.com/office/drawing/2014/main" id="{D447BD00-12D5-F5BE-6DE5-5E72E0FC0A7A}"/>
                </a:ext>
              </a:extLst>
            </p:cNvPr>
            <p:cNvSpPr>
              <a:spLocks/>
            </p:cNvSpPr>
            <p:nvPr/>
          </p:nvSpPr>
          <p:spPr>
            <a:xfrm flipH="1">
              <a:off x="1857619" y="3732011"/>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1" name="ISN23">
              <a:extLst>
                <a:ext uri="{FF2B5EF4-FFF2-40B4-BE49-F238E27FC236}">
                  <a16:creationId xmlns:a16="http://schemas.microsoft.com/office/drawing/2014/main" id="{45BE11F2-C9B2-B558-750B-A060E011D43D}"/>
                </a:ext>
              </a:extLst>
            </p:cNvPr>
            <p:cNvSpPr>
              <a:spLocks/>
            </p:cNvSpPr>
            <p:nvPr/>
          </p:nvSpPr>
          <p:spPr>
            <a:xfrm flipH="1">
              <a:off x="2130071" y="388484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grpSp>
      <p:grpSp>
        <p:nvGrpSpPr>
          <p:cNvPr id="132" name="UNDX NO SEQ">
            <a:extLst>
              <a:ext uri="{FF2B5EF4-FFF2-40B4-BE49-F238E27FC236}">
                <a16:creationId xmlns:a16="http://schemas.microsoft.com/office/drawing/2014/main" id="{3EA24459-92B1-2454-172C-C07E71388A97}"/>
              </a:ext>
            </a:extLst>
          </p:cNvPr>
          <p:cNvGrpSpPr/>
          <p:nvPr/>
        </p:nvGrpSpPr>
        <p:grpSpPr>
          <a:xfrm>
            <a:off x="6946539" y="2065257"/>
            <a:ext cx="4128403" cy="3639285"/>
            <a:chOff x="1429720" y="1791212"/>
            <a:chExt cx="3096302" cy="2729464"/>
          </a:xfrm>
          <a:solidFill>
            <a:schemeClr val="accent1">
              <a:lumMod val="60000"/>
              <a:lumOff val="40000"/>
            </a:schemeClr>
          </a:solidFill>
        </p:grpSpPr>
        <p:sp>
          <p:nvSpPr>
            <p:cNvPr id="133" name="UNDXC1">
              <a:extLst>
                <a:ext uri="{FF2B5EF4-FFF2-40B4-BE49-F238E27FC236}">
                  <a16:creationId xmlns:a16="http://schemas.microsoft.com/office/drawing/2014/main" id="{2246890F-FCA7-41F6-3052-ED869961B243}"/>
                </a:ext>
              </a:extLst>
            </p:cNvPr>
            <p:cNvSpPr/>
            <p:nvPr/>
          </p:nvSpPr>
          <p:spPr>
            <a:xfrm flipH="1">
              <a:off x="1429720" y="3143158"/>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4" name="UNDXC2">
              <a:extLst>
                <a:ext uri="{FF2B5EF4-FFF2-40B4-BE49-F238E27FC236}">
                  <a16:creationId xmlns:a16="http://schemas.microsoft.com/office/drawing/2014/main" id="{1F378D7F-A31D-8149-75F7-BE3B3B900150}"/>
                </a:ext>
              </a:extLst>
            </p:cNvPr>
            <p:cNvSpPr/>
            <p:nvPr/>
          </p:nvSpPr>
          <p:spPr>
            <a:xfrm flipH="1">
              <a:off x="3785443" y="3055950"/>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5" name="UNDXC3">
              <a:extLst>
                <a:ext uri="{FF2B5EF4-FFF2-40B4-BE49-F238E27FC236}">
                  <a16:creationId xmlns:a16="http://schemas.microsoft.com/office/drawing/2014/main" id="{5F2CE57D-060F-42D2-EAC9-24D16F3D645D}"/>
                </a:ext>
              </a:extLst>
            </p:cNvPr>
            <p:cNvSpPr/>
            <p:nvPr/>
          </p:nvSpPr>
          <p:spPr>
            <a:xfrm flipH="1">
              <a:off x="3579823" y="4303711"/>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6" name="UNDXC4">
              <a:extLst>
                <a:ext uri="{FF2B5EF4-FFF2-40B4-BE49-F238E27FC236}">
                  <a16:creationId xmlns:a16="http://schemas.microsoft.com/office/drawing/2014/main" id="{638211E7-23E4-B2BA-D340-A8B46192F8A3}"/>
                </a:ext>
              </a:extLst>
            </p:cNvPr>
            <p:cNvSpPr/>
            <p:nvPr/>
          </p:nvSpPr>
          <p:spPr>
            <a:xfrm flipH="1">
              <a:off x="3005463" y="3413375"/>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7" name="UNDXC5">
              <a:extLst>
                <a:ext uri="{FF2B5EF4-FFF2-40B4-BE49-F238E27FC236}">
                  <a16:creationId xmlns:a16="http://schemas.microsoft.com/office/drawing/2014/main" id="{4014FF08-8949-CD0E-5519-5798F1EF5325}"/>
                </a:ext>
              </a:extLst>
            </p:cNvPr>
            <p:cNvSpPr/>
            <p:nvPr/>
          </p:nvSpPr>
          <p:spPr>
            <a:xfrm flipH="1">
              <a:off x="2526179" y="384049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8" name="UNDXC6">
              <a:extLst>
                <a:ext uri="{FF2B5EF4-FFF2-40B4-BE49-F238E27FC236}">
                  <a16:creationId xmlns:a16="http://schemas.microsoft.com/office/drawing/2014/main" id="{38A172D6-E902-D60B-6C6A-B0ACD904C204}"/>
                </a:ext>
              </a:extLst>
            </p:cNvPr>
            <p:cNvSpPr/>
            <p:nvPr/>
          </p:nvSpPr>
          <p:spPr>
            <a:xfrm flipH="1">
              <a:off x="1452166" y="187708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9" name="UNDXC7">
              <a:extLst>
                <a:ext uri="{FF2B5EF4-FFF2-40B4-BE49-F238E27FC236}">
                  <a16:creationId xmlns:a16="http://schemas.microsoft.com/office/drawing/2014/main" id="{75B94E23-FFE1-A3BC-EEC5-CA3405FF3EB2}"/>
                </a:ext>
              </a:extLst>
            </p:cNvPr>
            <p:cNvSpPr/>
            <p:nvPr/>
          </p:nvSpPr>
          <p:spPr>
            <a:xfrm flipH="1">
              <a:off x="2142531" y="420251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0" name="UNDXC8">
              <a:extLst>
                <a:ext uri="{FF2B5EF4-FFF2-40B4-BE49-F238E27FC236}">
                  <a16:creationId xmlns:a16="http://schemas.microsoft.com/office/drawing/2014/main" id="{03B455A4-DE5C-E6AB-FDA6-55510BD6D597}"/>
                </a:ext>
              </a:extLst>
            </p:cNvPr>
            <p:cNvSpPr/>
            <p:nvPr/>
          </p:nvSpPr>
          <p:spPr>
            <a:xfrm flipH="1">
              <a:off x="1810818" y="4011196"/>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1" name="UNDXC9">
              <a:extLst>
                <a:ext uri="{FF2B5EF4-FFF2-40B4-BE49-F238E27FC236}">
                  <a16:creationId xmlns:a16="http://schemas.microsoft.com/office/drawing/2014/main" id="{E0F88CA4-07FC-31CA-EF1E-78F05017F0D6}"/>
                </a:ext>
              </a:extLst>
            </p:cNvPr>
            <p:cNvSpPr/>
            <p:nvPr/>
          </p:nvSpPr>
          <p:spPr>
            <a:xfrm flipH="1">
              <a:off x="1500652" y="371656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2" name="UNDXC10">
              <a:extLst>
                <a:ext uri="{FF2B5EF4-FFF2-40B4-BE49-F238E27FC236}">
                  <a16:creationId xmlns:a16="http://schemas.microsoft.com/office/drawing/2014/main" id="{E29DBDE7-74E7-EBB0-6DA9-A3401A952C22}"/>
                </a:ext>
              </a:extLst>
            </p:cNvPr>
            <p:cNvSpPr/>
            <p:nvPr/>
          </p:nvSpPr>
          <p:spPr>
            <a:xfrm flipH="1">
              <a:off x="4061151" y="3395458"/>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3" name="UNDXC11">
              <a:extLst>
                <a:ext uri="{FF2B5EF4-FFF2-40B4-BE49-F238E27FC236}">
                  <a16:creationId xmlns:a16="http://schemas.microsoft.com/office/drawing/2014/main" id="{A503E75B-CDFF-2BD7-5114-0C88D0D2203A}"/>
                </a:ext>
              </a:extLst>
            </p:cNvPr>
            <p:cNvSpPr/>
            <p:nvPr/>
          </p:nvSpPr>
          <p:spPr>
            <a:xfrm flipH="1">
              <a:off x="4309057" y="391358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4" name="UNDXC12">
              <a:extLst>
                <a:ext uri="{FF2B5EF4-FFF2-40B4-BE49-F238E27FC236}">
                  <a16:creationId xmlns:a16="http://schemas.microsoft.com/office/drawing/2014/main" id="{D285FB87-8851-056A-B97A-84E765DAF1D7}"/>
                </a:ext>
              </a:extLst>
            </p:cNvPr>
            <p:cNvSpPr/>
            <p:nvPr/>
          </p:nvSpPr>
          <p:spPr>
            <a:xfrm flipH="1">
              <a:off x="2831036" y="3180558"/>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5" name="UNDXC13">
              <a:extLst>
                <a:ext uri="{FF2B5EF4-FFF2-40B4-BE49-F238E27FC236}">
                  <a16:creationId xmlns:a16="http://schemas.microsoft.com/office/drawing/2014/main" id="{2476A7E9-17BB-4E99-B8DB-3C8C7DA2A4D7}"/>
                </a:ext>
              </a:extLst>
            </p:cNvPr>
            <p:cNvSpPr/>
            <p:nvPr/>
          </p:nvSpPr>
          <p:spPr>
            <a:xfrm flipH="1">
              <a:off x="3545518" y="1818849"/>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6" name="UNDXC14">
              <a:extLst>
                <a:ext uri="{FF2B5EF4-FFF2-40B4-BE49-F238E27FC236}">
                  <a16:creationId xmlns:a16="http://schemas.microsoft.com/office/drawing/2014/main" id="{2B0698A3-DF4B-2583-931F-3AFB653480FD}"/>
                </a:ext>
              </a:extLst>
            </p:cNvPr>
            <p:cNvSpPr/>
            <p:nvPr/>
          </p:nvSpPr>
          <p:spPr>
            <a:xfrm flipH="1">
              <a:off x="2331274" y="1791212"/>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7" name="UNDXC15">
              <a:extLst>
                <a:ext uri="{FF2B5EF4-FFF2-40B4-BE49-F238E27FC236}">
                  <a16:creationId xmlns:a16="http://schemas.microsoft.com/office/drawing/2014/main" id="{5F55BF67-2AB2-4ACC-0474-58B97144667D}"/>
                </a:ext>
              </a:extLst>
            </p:cNvPr>
            <p:cNvSpPr/>
            <p:nvPr/>
          </p:nvSpPr>
          <p:spPr>
            <a:xfrm flipH="1">
              <a:off x="1797294" y="231238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8" name="UNDXC16">
              <a:extLst>
                <a:ext uri="{FF2B5EF4-FFF2-40B4-BE49-F238E27FC236}">
                  <a16:creationId xmlns:a16="http://schemas.microsoft.com/office/drawing/2014/main" id="{1A0AE4E5-4649-B15D-B4F8-86FDB046D707}"/>
                </a:ext>
              </a:extLst>
            </p:cNvPr>
            <p:cNvSpPr/>
            <p:nvPr/>
          </p:nvSpPr>
          <p:spPr>
            <a:xfrm flipH="1">
              <a:off x="4283421" y="3590796"/>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9" name="UNDXC17">
              <a:extLst>
                <a:ext uri="{FF2B5EF4-FFF2-40B4-BE49-F238E27FC236}">
                  <a16:creationId xmlns:a16="http://schemas.microsoft.com/office/drawing/2014/main" id="{D56C70DE-D4CC-3063-1614-439A0DD35579}"/>
                </a:ext>
              </a:extLst>
            </p:cNvPr>
            <p:cNvSpPr/>
            <p:nvPr/>
          </p:nvSpPr>
          <p:spPr>
            <a:xfrm flipH="1">
              <a:off x="4073203" y="2443131"/>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0" name="UNDXC18">
              <a:extLst>
                <a:ext uri="{FF2B5EF4-FFF2-40B4-BE49-F238E27FC236}">
                  <a16:creationId xmlns:a16="http://schemas.microsoft.com/office/drawing/2014/main" id="{9F197886-A0C7-BD40-9EFE-2E63BE71CCA4}"/>
                </a:ext>
              </a:extLst>
            </p:cNvPr>
            <p:cNvSpPr/>
            <p:nvPr/>
          </p:nvSpPr>
          <p:spPr>
            <a:xfrm flipH="1">
              <a:off x="3024229" y="3754392"/>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grpSp>
      <p:grpSp>
        <p:nvGrpSpPr>
          <p:cNvPr id="151" name="DX NO SEQ">
            <a:extLst>
              <a:ext uri="{FF2B5EF4-FFF2-40B4-BE49-F238E27FC236}">
                <a16:creationId xmlns:a16="http://schemas.microsoft.com/office/drawing/2014/main" id="{EA79E346-6BC1-4C9D-DED0-1C3A8A240138}"/>
              </a:ext>
            </a:extLst>
          </p:cNvPr>
          <p:cNvGrpSpPr/>
          <p:nvPr/>
        </p:nvGrpSpPr>
        <p:grpSpPr>
          <a:xfrm>
            <a:off x="7149793" y="2171486"/>
            <a:ext cx="3685243" cy="3275817"/>
            <a:chOff x="1582160" y="1870883"/>
            <a:chExt cx="2763932" cy="2456863"/>
          </a:xfrm>
          <a:solidFill>
            <a:schemeClr val="accent2"/>
          </a:solidFill>
        </p:grpSpPr>
        <p:sp>
          <p:nvSpPr>
            <p:cNvPr id="152" name="C1">
              <a:extLst>
                <a:ext uri="{FF2B5EF4-FFF2-40B4-BE49-F238E27FC236}">
                  <a16:creationId xmlns:a16="http://schemas.microsoft.com/office/drawing/2014/main" id="{74383DD0-7DBF-43B9-C82E-423576F15816}"/>
                </a:ext>
              </a:extLst>
            </p:cNvPr>
            <p:cNvSpPr/>
            <p:nvPr/>
          </p:nvSpPr>
          <p:spPr>
            <a:xfrm flipH="1">
              <a:off x="2727254" y="2308961"/>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3" name="C2">
              <a:extLst>
                <a:ext uri="{FF2B5EF4-FFF2-40B4-BE49-F238E27FC236}">
                  <a16:creationId xmlns:a16="http://schemas.microsoft.com/office/drawing/2014/main" id="{326FD749-D09D-96CB-C5C1-F3DC884C75E6}"/>
                </a:ext>
              </a:extLst>
            </p:cNvPr>
            <p:cNvSpPr/>
            <p:nvPr/>
          </p:nvSpPr>
          <p:spPr>
            <a:xfrm flipH="1">
              <a:off x="3262659" y="3465407"/>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4" name="C3">
              <a:extLst>
                <a:ext uri="{FF2B5EF4-FFF2-40B4-BE49-F238E27FC236}">
                  <a16:creationId xmlns:a16="http://schemas.microsoft.com/office/drawing/2014/main" id="{301A2593-26B9-26ED-BBE6-5D6A9E93F872}"/>
                </a:ext>
              </a:extLst>
            </p:cNvPr>
            <p:cNvSpPr/>
            <p:nvPr/>
          </p:nvSpPr>
          <p:spPr>
            <a:xfrm flipH="1">
              <a:off x="3052702" y="4071465"/>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5" name="C4">
              <a:extLst>
                <a:ext uri="{FF2B5EF4-FFF2-40B4-BE49-F238E27FC236}">
                  <a16:creationId xmlns:a16="http://schemas.microsoft.com/office/drawing/2014/main" id="{4952A05E-582B-BC4E-2C78-C7F5682F6304}"/>
                </a:ext>
              </a:extLst>
            </p:cNvPr>
            <p:cNvSpPr/>
            <p:nvPr/>
          </p:nvSpPr>
          <p:spPr>
            <a:xfrm flipH="1">
              <a:off x="2409330" y="3554307"/>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6" name="C5">
              <a:extLst>
                <a:ext uri="{FF2B5EF4-FFF2-40B4-BE49-F238E27FC236}">
                  <a16:creationId xmlns:a16="http://schemas.microsoft.com/office/drawing/2014/main" id="{FDEE96CD-74E4-F088-329B-0071F5702172}"/>
                </a:ext>
              </a:extLst>
            </p:cNvPr>
            <p:cNvSpPr/>
            <p:nvPr/>
          </p:nvSpPr>
          <p:spPr>
            <a:xfrm flipH="1">
              <a:off x="2618511" y="4110781"/>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7" name="C6">
              <a:extLst>
                <a:ext uri="{FF2B5EF4-FFF2-40B4-BE49-F238E27FC236}">
                  <a16:creationId xmlns:a16="http://schemas.microsoft.com/office/drawing/2014/main" id="{D60547AA-4607-F42B-0403-35D1A535FEF2}"/>
                </a:ext>
              </a:extLst>
            </p:cNvPr>
            <p:cNvSpPr/>
            <p:nvPr/>
          </p:nvSpPr>
          <p:spPr>
            <a:xfrm flipH="1">
              <a:off x="1582160" y="2839539"/>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8" name="C7">
              <a:extLst>
                <a:ext uri="{FF2B5EF4-FFF2-40B4-BE49-F238E27FC236}">
                  <a16:creationId xmlns:a16="http://schemas.microsoft.com/office/drawing/2014/main" id="{F5B7211D-E9D0-6D15-7BFA-34B79EA3EF6B}"/>
                </a:ext>
              </a:extLst>
            </p:cNvPr>
            <p:cNvSpPr/>
            <p:nvPr/>
          </p:nvSpPr>
          <p:spPr>
            <a:xfrm flipH="1">
              <a:off x="3442203" y="288156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9" name="C8">
              <a:extLst>
                <a:ext uri="{FF2B5EF4-FFF2-40B4-BE49-F238E27FC236}">
                  <a16:creationId xmlns:a16="http://schemas.microsoft.com/office/drawing/2014/main" id="{EC4C4C02-64C9-6C2C-85A4-FF1960718D3C}"/>
                </a:ext>
              </a:extLst>
            </p:cNvPr>
            <p:cNvSpPr/>
            <p:nvPr/>
          </p:nvSpPr>
          <p:spPr>
            <a:xfrm flipH="1">
              <a:off x="1737924" y="3475987"/>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0" name="C9">
              <a:extLst>
                <a:ext uri="{FF2B5EF4-FFF2-40B4-BE49-F238E27FC236}">
                  <a16:creationId xmlns:a16="http://schemas.microsoft.com/office/drawing/2014/main" id="{91B25B0F-EFC6-CD4C-342E-62E0804042A6}"/>
                </a:ext>
              </a:extLst>
            </p:cNvPr>
            <p:cNvSpPr/>
            <p:nvPr/>
          </p:nvSpPr>
          <p:spPr>
            <a:xfrm flipH="1">
              <a:off x="3558090" y="2501606"/>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1" name="C10">
              <a:extLst>
                <a:ext uri="{FF2B5EF4-FFF2-40B4-BE49-F238E27FC236}">
                  <a16:creationId xmlns:a16="http://schemas.microsoft.com/office/drawing/2014/main" id="{304ADC2F-1614-62D4-7221-286621D14223}"/>
                </a:ext>
              </a:extLst>
            </p:cNvPr>
            <p:cNvSpPr/>
            <p:nvPr/>
          </p:nvSpPr>
          <p:spPr>
            <a:xfrm flipH="1">
              <a:off x="4129127" y="3126259"/>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2" name="C11">
              <a:extLst>
                <a:ext uri="{FF2B5EF4-FFF2-40B4-BE49-F238E27FC236}">
                  <a16:creationId xmlns:a16="http://schemas.microsoft.com/office/drawing/2014/main" id="{E7E6B5B2-662B-67E7-CD6B-B4BFE034E3F2}"/>
                </a:ext>
              </a:extLst>
            </p:cNvPr>
            <p:cNvSpPr/>
            <p:nvPr/>
          </p:nvSpPr>
          <p:spPr>
            <a:xfrm flipH="1">
              <a:off x="3539014" y="381729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3" name="C12">
              <a:extLst>
                <a:ext uri="{FF2B5EF4-FFF2-40B4-BE49-F238E27FC236}">
                  <a16:creationId xmlns:a16="http://schemas.microsoft.com/office/drawing/2014/main" id="{079510A4-1B96-D081-644D-B49C45648D1F}"/>
                </a:ext>
              </a:extLst>
            </p:cNvPr>
            <p:cNvSpPr/>
            <p:nvPr/>
          </p:nvSpPr>
          <p:spPr>
            <a:xfrm flipH="1">
              <a:off x="3336369" y="208006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4" name="C13">
              <a:extLst>
                <a:ext uri="{FF2B5EF4-FFF2-40B4-BE49-F238E27FC236}">
                  <a16:creationId xmlns:a16="http://schemas.microsoft.com/office/drawing/2014/main" id="{547B7F96-4CCC-473A-F984-A03434CB8E96}"/>
                </a:ext>
              </a:extLst>
            </p:cNvPr>
            <p:cNvSpPr/>
            <p:nvPr/>
          </p:nvSpPr>
          <p:spPr>
            <a:xfrm flipH="1">
              <a:off x="3127188" y="187088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5" name="C14">
              <a:extLst>
                <a:ext uri="{FF2B5EF4-FFF2-40B4-BE49-F238E27FC236}">
                  <a16:creationId xmlns:a16="http://schemas.microsoft.com/office/drawing/2014/main" id="{64AEE7ED-4096-8B22-7A33-EC23AEABD5A9}"/>
                </a:ext>
              </a:extLst>
            </p:cNvPr>
            <p:cNvSpPr/>
            <p:nvPr/>
          </p:nvSpPr>
          <p:spPr>
            <a:xfrm flipH="1">
              <a:off x="1970516" y="1958392"/>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6" name="C15">
              <a:extLst>
                <a:ext uri="{FF2B5EF4-FFF2-40B4-BE49-F238E27FC236}">
                  <a16:creationId xmlns:a16="http://schemas.microsoft.com/office/drawing/2014/main" id="{BEC5D48A-CC33-79AC-12BC-015E4C9C255C}"/>
                </a:ext>
              </a:extLst>
            </p:cNvPr>
            <p:cNvSpPr/>
            <p:nvPr/>
          </p:nvSpPr>
          <p:spPr>
            <a:xfrm flipH="1">
              <a:off x="3601201" y="2087848"/>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7" name="C16">
              <a:extLst>
                <a:ext uri="{FF2B5EF4-FFF2-40B4-BE49-F238E27FC236}">
                  <a16:creationId xmlns:a16="http://schemas.microsoft.com/office/drawing/2014/main" id="{92E2FC4D-8946-49C5-2B27-408C12DAF2A0}"/>
                </a:ext>
              </a:extLst>
            </p:cNvPr>
            <p:cNvSpPr/>
            <p:nvPr/>
          </p:nvSpPr>
          <p:spPr>
            <a:xfrm flipH="1">
              <a:off x="3865091" y="3642829"/>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8" name="C17">
              <a:extLst>
                <a:ext uri="{FF2B5EF4-FFF2-40B4-BE49-F238E27FC236}">
                  <a16:creationId xmlns:a16="http://schemas.microsoft.com/office/drawing/2014/main" id="{30D8B938-ABAE-CE0E-5581-0381A4B34A6E}"/>
                </a:ext>
              </a:extLst>
            </p:cNvPr>
            <p:cNvSpPr/>
            <p:nvPr/>
          </p:nvSpPr>
          <p:spPr>
            <a:xfrm flipH="1">
              <a:off x="3721220" y="3307972"/>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9" name="C18">
              <a:extLst>
                <a:ext uri="{FF2B5EF4-FFF2-40B4-BE49-F238E27FC236}">
                  <a16:creationId xmlns:a16="http://schemas.microsoft.com/office/drawing/2014/main" id="{E917288A-5CC3-FCA7-EAF4-F360539163F0}"/>
                </a:ext>
              </a:extLst>
            </p:cNvPr>
            <p:cNvSpPr/>
            <p:nvPr/>
          </p:nvSpPr>
          <p:spPr>
            <a:xfrm flipH="1">
              <a:off x="3652385" y="2746175"/>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grpSp>
      <p:grpSp>
        <p:nvGrpSpPr>
          <p:cNvPr id="170" name="DX W SEQ">
            <a:extLst>
              <a:ext uri="{FF2B5EF4-FFF2-40B4-BE49-F238E27FC236}">
                <a16:creationId xmlns:a16="http://schemas.microsoft.com/office/drawing/2014/main" id="{32A9E98F-DF09-F422-E5B0-9B19CD1E4E59}"/>
              </a:ext>
            </a:extLst>
          </p:cNvPr>
          <p:cNvGrpSpPr>
            <a:grpSpLocks/>
          </p:cNvGrpSpPr>
          <p:nvPr/>
        </p:nvGrpSpPr>
        <p:grpSpPr>
          <a:xfrm>
            <a:off x="7560555" y="2644074"/>
            <a:ext cx="1802449" cy="2050341"/>
            <a:chOff x="1914895" y="2413678"/>
            <a:chExt cx="984888" cy="1120340"/>
          </a:xfrm>
          <a:solidFill>
            <a:schemeClr val="tx2"/>
          </a:solidFill>
        </p:grpSpPr>
        <p:sp>
          <p:nvSpPr>
            <p:cNvPr id="171" name="Oval 1">
              <a:extLst>
                <a:ext uri="{FF2B5EF4-FFF2-40B4-BE49-F238E27FC236}">
                  <a16:creationId xmlns:a16="http://schemas.microsoft.com/office/drawing/2014/main" id="{E63DE64D-23A6-7BE8-8338-05B43BF485B4}"/>
                </a:ext>
              </a:extLst>
            </p:cNvPr>
            <p:cNvSpPr>
              <a:spLocks/>
            </p:cNvSpPr>
            <p:nvPr/>
          </p:nvSpPr>
          <p:spPr>
            <a:xfrm flipH="1">
              <a:off x="2068921" y="2413678"/>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2" name="Oval 2">
              <a:extLst>
                <a:ext uri="{FF2B5EF4-FFF2-40B4-BE49-F238E27FC236}">
                  <a16:creationId xmlns:a16="http://schemas.microsoft.com/office/drawing/2014/main" id="{73453A76-5413-C86B-E96C-30DDB67B4525}"/>
                </a:ext>
              </a:extLst>
            </p:cNvPr>
            <p:cNvSpPr>
              <a:spLocks/>
            </p:cNvSpPr>
            <p:nvPr/>
          </p:nvSpPr>
          <p:spPr>
            <a:xfrm flipH="1">
              <a:off x="2589312" y="2787804"/>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3" name="Oval 3">
              <a:extLst>
                <a:ext uri="{FF2B5EF4-FFF2-40B4-BE49-F238E27FC236}">
                  <a16:creationId xmlns:a16="http://schemas.microsoft.com/office/drawing/2014/main" id="{7889DA03-0B43-811E-49BE-DF7E0CCC4011}"/>
                </a:ext>
              </a:extLst>
            </p:cNvPr>
            <p:cNvSpPr>
              <a:spLocks/>
            </p:cNvSpPr>
            <p:nvPr/>
          </p:nvSpPr>
          <p:spPr>
            <a:xfrm flipH="1">
              <a:off x="1914895" y="2945875"/>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4" name="Oval 4">
              <a:extLst>
                <a:ext uri="{FF2B5EF4-FFF2-40B4-BE49-F238E27FC236}">
                  <a16:creationId xmlns:a16="http://schemas.microsoft.com/office/drawing/2014/main" id="{E30E93C3-77EB-0849-1FAC-227077179330}"/>
                </a:ext>
              </a:extLst>
            </p:cNvPr>
            <p:cNvSpPr>
              <a:spLocks/>
            </p:cNvSpPr>
            <p:nvPr/>
          </p:nvSpPr>
          <p:spPr>
            <a:xfrm flipH="1">
              <a:off x="2252103" y="2861168"/>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5" name="Oval 5">
              <a:extLst>
                <a:ext uri="{FF2B5EF4-FFF2-40B4-BE49-F238E27FC236}">
                  <a16:creationId xmlns:a16="http://schemas.microsoft.com/office/drawing/2014/main" id="{96B9D9DC-F728-C195-CD02-4979279FF8D6}"/>
                </a:ext>
              </a:extLst>
            </p:cNvPr>
            <p:cNvSpPr>
              <a:spLocks/>
            </p:cNvSpPr>
            <p:nvPr/>
          </p:nvSpPr>
          <p:spPr>
            <a:xfrm flipH="1">
              <a:off x="2411425" y="2991986"/>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6" name="Oval 6">
              <a:extLst>
                <a:ext uri="{FF2B5EF4-FFF2-40B4-BE49-F238E27FC236}">
                  <a16:creationId xmlns:a16="http://schemas.microsoft.com/office/drawing/2014/main" id="{841B5C12-56DD-79A6-B3F0-1DE17D1A8933}"/>
                </a:ext>
              </a:extLst>
            </p:cNvPr>
            <p:cNvSpPr>
              <a:spLocks/>
            </p:cNvSpPr>
            <p:nvPr/>
          </p:nvSpPr>
          <p:spPr>
            <a:xfrm flipH="1">
              <a:off x="2526121" y="3354240"/>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7" name="Oval 176">
              <a:extLst>
                <a:ext uri="{FF2B5EF4-FFF2-40B4-BE49-F238E27FC236}">
                  <a16:creationId xmlns:a16="http://schemas.microsoft.com/office/drawing/2014/main" id="{2F75769A-A533-8929-D8AF-4473CE438021}"/>
                </a:ext>
              </a:extLst>
            </p:cNvPr>
            <p:cNvSpPr>
              <a:spLocks/>
            </p:cNvSpPr>
            <p:nvPr/>
          </p:nvSpPr>
          <p:spPr>
            <a:xfrm flipH="1">
              <a:off x="1950247" y="2718478"/>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8" name="Oval 177">
              <a:extLst>
                <a:ext uri="{FF2B5EF4-FFF2-40B4-BE49-F238E27FC236}">
                  <a16:creationId xmlns:a16="http://schemas.microsoft.com/office/drawing/2014/main" id="{80A3BBF8-2C31-1805-0866-10B4AD2D30A2}"/>
                </a:ext>
              </a:extLst>
            </p:cNvPr>
            <p:cNvSpPr>
              <a:spLocks/>
            </p:cNvSpPr>
            <p:nvPr/>
          </p:nvSpPr>
          <p:spPr>
            <a:xfrm flipH="1">
              <a:off x="2738460" y="2458187"/>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9" name="Oval 178">
              <a:extLst>
                <a:ext uri="{FF2B5EF4-FFF2-40B4-BE49-F238E27FC236}">
                  <a16:creationId xmlns:a16="http://schemas.microsoft.com/office/drawing/2014/main" id="{52400412-F912-DB9D-51FB-AD03C6BF254F}"/>
                </a:ext>
              </a:extLst>
            </p:cNvPr>
            <p:cNvSpPr>
              <a:spLocks/>
            </p:cNvSpPr>
            <p:nvPr/>
          </p:nvSpPr>
          <p:spPr>
            <a:xfrm flipH="1">
              <a:off x="2068920" y="3375947"/>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80" name="Oval 179">
              <a:extLst>
                <a:ext uri="{FF2B5EF4-FFF2-40B4-BE49-F238E27FC236}">
                  <a16:creationId xmlns:a16="http://schemas.microsoft.com/office/drawing/2014/main" id="{9630B6A5-79A2-1552-3DD2-16CDC703D7D7}"/>
                </a:ext>
              </a:extLst>
            </p:cNvPr>
            <p:cNvSpPr>
              <a:spLocks/>
            </p:cNvSpPr>
            <p:nvPr/>
          </p:nvSpPr>
          <p:spPr>
            <a:xfrm flipH="1">
              <a:off x="2741712" y="2940204"/>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81" name="Oval 180">
              <a:extLst>
                <a:ext uri="{FF2B5EF4-FFF2-40B4-BE49-F238E27FC236}">
                  <a16:creationId xmlns:a16="http://schemas.microsoft.com/office/drawing/2014/main" id="{4717B813-650C-D01F-CBA3-168FE204BD4B}"/>
                </a:ext>
              </a:extLst>
            </p:cNvPr>
            <p:cNvSpPr>
              <a:spLocks/>
            </p:cNvSpPr>
            <p:nvPr/>
          </p:nvSpPr>
          <p:spPr>
            <a:xfrm flipH="1">
              <a:off x="2067295" y="3098275"/>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82" name="Oval 181">
              <a:extLst>
                <a:ext uri="{FF2B5EF4-FFF2-40B4-BE49-F238E27FC236}">
                  <a16:creationId xmlns:a16="http://schemas.microsoft.com/office/drawing/2014/main" id="{94DC6FDB-B475-CD97-9E96-3C4EB1558621}"/>
                </a:ext>
              </a:extLst>
            </p:cNvPr>
            <p:cNvSpPr>
              <a:spLocks/>
            </p:cNvSpPr>
            <p:nvPr/>
          </p:nvSpPr>
          <p:spPr>
            <a:xfrm flipH="1">
              <a:off x="2221321" y="2566078"/>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grpSp>
      <p:sp>
        <p:nvSpPr>
          <p:cNvPr id="185" name="Oval 184">
            <a:extLst>
              <a:ext uri="{FF2B5EF4-FFF2-40B4-BE49-F238E27FC236}">
                <a16:creationId xmlns:a16="http://schemas.microsoft.com/office/drawing/2014/main" id="{7087D0D1-E636-EB3B-5FC2-5357362BC148}"/>
              </a:ext>
            </a:extLst>
          </p:cNvPr>
          <p:cNvSpPr/>
          <p:nvPr/>
        </p:nvSpPr>
        <p:spPr>
          <a:xfrm>
            <a:off x="796431" y="2171486"/>
            <a:ext cx="152909" cy="15290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1F546316-975F-63AE-7B4E-FB70A52FB5EA}"/>
              </a:ext>
            </a:extLst>
          </p:cNvPr>
          <p:cNvSpPr/>
          <p:nvPr/>
        </p:nvSpPr>
        <p:spPr>
          <a:xfrm>
            <a:off x="796431" y="2622748"/>
            <a:ext cx="152909" cy="15290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2593A7C9-C71B-6A5F-1B7C-1FCB8FDEA90B}"/>
              </a:ext>
            </a:extLst>
          </p:cNvPr>
          <p:cNvSpPr/>
          <p:nvPr/>
        </p:nvSpPr>
        <p:spPr>
          <a:xfrm>
            <a:off x="796431" y="3050260"/>
            <a:ext cx="152909" cy="152909"/>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4D0BCCD0-9E01-7462-4585-1A59603F464D}"/>
              </a:ext>
            </a:extLst>
          </p:cNvPr>
          <p:cNvSpPr/>
          <p:nvPr/>
        </p:nvSpPr>
        <p:spPr>
          <a:xfrm>
            <a:off x="796431" y="3477772"/>
            <a:ext cx="152909" cy="152909"/>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 Placeholder 6">
            <a:extLst>
              <a:ext uri="{FF2B5EF4-FFF2-40B4-BE49-F238E27FC236}">
                <a16:creationId xmlns:a16="http://schemas.microsoft.com/office/drawing/2014/main" id="{1A4576E7-A6E1-2DAA-68B7-AEBF68FE1A58}"/>
              </a:ext>
            </a:extLst>
          </p:cNvPr>
          <p:cNvSpPr txBox="1">
            <a:spLocks/>
          </p:cNvSpPr>
          <p:nvPr/>
        </p:nvSpPr>
        <p:spPr>
          <a:xfrm>
            <a:off x="1087738" y="3355690"/>
            <a:ext cx="4926342" cy="428572"/>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In sexual/drug-using network, do not have HIV</a:t>
            </a:r>
          </a:p>
          <a:p>
            <a:endParaRPr lang="en-US"/>
          </a:p>
          <a:p>
            <a:endParaRPr lang="en-US"/>
          </a:p>
        </p:txBody>
      </p:sp>
      <p:sp>
        <p:nvSpPr>
          <p:cNvPr id="190" name="Text Placeholder 6">
            <a:extLst>
              <a:ext uri="{FF2B5EF4-FFF2-40B4-BE49-F238E27FC236}">
                <a16:creationId xmlns:a16="http://schemas.microsoft.com/office/drawing/2014/main" id="{89C41250-A5FD-51E1-27A5-2975FB4C1C54}"/>
              </a:ext>
            </a:extLst>
          </p:cNvPr>
          <p:cNvSpPr txBox="1">
            <a:spLocks/>
          </p:cNvSpPr>
          <p:nvPr/>
        </p:nvSpPr>
        <p:spPr>
          <a:xfrm>
            <a:off x="1087738" y="2519564"/>
            <a:ext cx="4926342" cy="403418"/>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Diagnosed, not detected in cluster</a:t>
            </a:r>
          </a:p>
        </p:txBody>
      </p:sp>
      <p:sp>
        <p:nvSpPr>
          <p:cNvPr id="191" name="Text Placeholder 6">
            <a:extLst>
              <a:ext uri="{FF2B5EF4-FFF2-40B4-BE49-F238E27FC236}">
                <a16:creationId xmlns:a16="http://schemas.microsoft.com/office/drawing/2014/main" id="{31D10630-FC8F-A725-6B5F-EFFF25A8584D}"/>
              </a:ext>
            </a:extLst>
          </p:cNvPr>
          <p:cNvSpPr txBox="1">
            <a:spLocks/>
          </p:cNvSpPr>
          <p:nvPr/>
        </p:nvSpPr>
        <p:spPr>
          <a:xfrm>
            <a:off x="1087738" y="2965613"/>
            <a:ext cx="4926342" cy="371799"/>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Undiagnosed</a:t>
            </a:r>
          </a:p>
          <a:p>
            <a:endParaRPr lang="en-US"/>
          </a:p>
        </p:txBody>
      </p:sp>
    </p:spTree>
    <p:extLst>
      <p:ext uri="{BB962C8B-B14F-4D97-AF65-F5344CB8AC3E}">
        <p14:creationId xmlns:p14="http://schemas.microsoft.com/office/powerpoint/2010/main" val="40213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fade">
                                      <p:cBhvr>
                                        <p:cTn id="13" dur="500"/>
                                        <p:tgtEl>
                                          <p:spTgt spid="18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fade">
                                      <p:cBhvr>
                                        <p:cTn id="18" dur="500"/>
                                        <p:tgtEl>
                                          <p:spTgt spid="1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fade">
                                      <p:cBhvr>
                                        <p:cTn id="21" dur="500"/>
                                        <p:tgtEl>
                                          <p:spTgt spid="19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6"/>
                                        </p:tgtEl>
                                        <p:attrNameLst>
                                          <p:attrName>style.visibility</p:attrName>
                                        </p:attrNameLst>
                                      </p:cBhvr>
                                      <p:to>
                                        <p:strVal val="visible"/>
                                      </p:to>
                                    </p:set>
                                    <p:animEffect transition="in" filter="fade">
                                      <p:cBhvr>
                                        <p:cTn id="24" dur="500"/>
                                        <p:tgtEl>
                                          <p:spTgt spid="1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1"/>
                                        </p:tgtEl>
                                        <p:attrNameLst>
                                          <p:attrName>style.visibility</p:attrName>
                                        </p:attrNameLst>
                                      </p:cBhvr>
                                      <p:to>
                                        <p:strVal val="visible"/>
                                      </p:to>
                                    </p:set>
                                    <p:animEffect transition="in" filter="fade">
                                      <p:cBhvr>
                                        <p:cTn id="32" dur="500"/>
                                        <p:tgtEl>
                                          <p:spTgt spid="19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7"/>
                                        </p:tgtEl>
                                        <p:attrNameLst>
                                          <p:attrName>style.visibility</p:attrName>
                                        </p:attrNameLst>
                                      </p:cBhvr>
                                      <p:to>
                                        <p:strVal val="visible"/>
                                      </p:to>
                                    </p:set>
                                    <p:animEffect transition="in" filter="fade">
                                      <p:cBhvr>
                                        <p:cTn id="35" dur="500"/>
                                        <p:tgtEl>
                                          <p:spTgt spid="18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9"/>
                                        </p:tgtEl>
                                        <p:attrNameLst>
                                          <p:attrName>style.visibility</p:attrName>
                                        </p:attrNameLst>
                                      </p:cBhvr>
                                      <p:to>
                                        <p:strVal val="visible"/>
                                      </p:to>
                                    </p:set>
                                    <p:animEffect transition="in" filter="fade">
                                      <p:cBhvr>
                                        <p:cTn id="40" dur="500"/>
                                        <p:tgtEl>
                                          <p:spTgt spid="18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8"/>
                                        </p:tgtEl>
                                        <p:attrNameLst>
                                          <p:attrName>style.visibility</p:attrName>
                                        </p:attrNameLst>
                                      </p:cBhvr>
                                      <p:to>
                                        <p:strVal val="visible"/>
                                      </p:to>
                                    </p:set>
                                    <p:animEffect transition="in" filter="fade">
                                      <p:cBhvr>
                                        <p:cTn id="43" dur="500"/>
                                        <p:tgtEl>
                                          <p:spTgt spid="188"/>
                                        </p:tgtEl>
                                      </p:cBhvr>
                                    </p:animEffect>
                                  </p:childTnLst>
                                </p:cTn>
                              </p:par>
                              <p:par>
                                <p:cTn id="44" presetID="10" presetClass="entr" presetSubtype="0" fill="hold" nodeType="with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fade">
                                      <p:cBhvr>
                                        <p:cTn id="4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85" grpId="0" animBg="1"/>
      <p:bldP spid="186" grpId="0" animBg="1"/>
      <p:bldP spid="187" grpId="0" animBg="1"/>
      <p:bldP spid="188" grpId="0" animBg="1"/>
      <p:bldP spid="189" grpId="0"/>
      <p:bldP spid="190" grpId="0"/>
      <p:bldP spid="19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4860C8-1107-D5F5-7A77-27DED9E1CB85}"/>
              </a:ext>
            </a:extLst>
          </p:cNvPr>
          <p:cNvSpPr>
            <a:spLocks noGrp="1"/>
          </p:cNvSpPr>
          <p:nvPr>
            <p:ph type="body" sz="half" idx="2"/>
          </p:nvPr>
        </p:nvSpPr>
        <p:spPr>
          <a:xfrm>
            <a:off x="5577360" y="2847617"/>
            <a:ext cx="5929568" cy="1689210"/>
          </a:xfrm>
        </p:spPr>
        <p:txBody>
          <a:bodyPr/>
          <a:lstStyle/>
          <a:p>
            <a:r>
              <a:rPr lang="en-US" sz="2400"/>
              <a:t>Reach out to people in these networks </a:t>
            </a:r>
          </a:p>
          <a:p>
            <a:pPr marL="520700" indent="-225425">
              <a:buFont typeface="Arial" panose="020B0604020202020204" pitchFamily="34" charset="0"/>
              <a:buChar char="•"/>
            </a:pPr>
            <a:r>
              <a:rPr lang="en-US" sz="2400"/>
              <a:t>Provide linkage to the services they need </a:t>
            </a:r>
          </a:p>
          <a:p>
            <a:pPr marL="520700" indent="-225425">
              <a:buFont typeface="Arial" panose="020B0604020202020204" pitchFamily="34" charset="0"/>
              <a:buChar char="•"/>
            </a:pPr>
            <a:r>
              <a:rPr lang="en-US" sz="2400"/>
              <a:t>Understand barriers to care and prevention </a:t>
            </a:r>
          </a:p>
          <a:p>
            <a:pPr marL="806450" indent="-225425">
              <a:buFont typeface="Arial" panose="020B0604020202020204" pitchFamily="34" charset="0"/>
              <a:buChar char="•"/>
            </a:pPr>
            <a:r>
              <a:rPr lang="en-US" sz="2400"/>
              <a:t>Develop approaches to overcome them</a:t>
            </a:r>
          </a:p>
        </p:txBody>
      </p:sp>
      <p:sp>
        <p:nvSpPr>
          <p:cNvPr id="6" name="Title 5">
            <a:extLst>
              <a:ext uri="{FF2B5EF4-FFF2-40B4-BE49-F238E27FC236}">
                <a16:creationId xmlns:a16="http://schemas.microsoft.com/office/drawing/2014/main" id="{CB5D0DCB-F1D0-128B-9438-1193CAE19E3C}"/>
              </a:ext>
            </a:extLst>
          </p:cNvPr>
          <p:cNvSpPr>
            <a:spLocks noGrp="1"/>
          </p:cNvSpPr>
          <p:nvPr>
            <p:ph type="title"/>
          </p:nvPr>
        </p:nvSpPr>
        <p:spPr>
          <a:xfrm>
            <a:off x="738187" y="745754"/>
            <a:ext cx="8916451" cy="643174"/>
          </a:xfrm>
        </p:spPr>
        <p:txBody>
          <a:bodyPr/>
          <a:lstStyle/>
          <a:p>
            <a:r>
              <a:rPr lang="en-US"/>
              <a:t>Network Where HIV is Spreading Quickly</a:t>
            </a:r>
          </a:p>
        </p:txBody>
      </p:sp>
      <p:sp>
        <p:nvSpPr>
          <p:cNvPr id="4" name="Slide Number Placeholder 3">
            <a:extLst>
              <a:ext uri="{FF2B5EF4-FFF2-40B4-BE49-F238E27FC236}">
                <a16:creationId xmlns:a16="http://schemas.microsoft.com/office/drawing/2014/main" id="{751FD099-A359-E935-8A54-7FFE986AD16B}"/>
              </a:ext>
            </a:extLst>
          </p:cNvPr>
          <p:cNvSpPr>
            <a:spLocks noGrp="1"/>
          </p:cNvSpPr>
          <p:nvPr>
            <p:ph type="sldNum" sz="quarter" idx="12"/>
          </p:nvPr>
        </p:nvSpPr>
        <p:spPr/>
        <p:txBody>
          <a:bodyPr/>
          <a:lstStyle/>
          <a:p>
            <a:fld id="{DB15D044-B35F-4A77-B573-9EB4C86BF88C}" type="slidenum">
              <a:rPr lang="en-US" smtClean="0"/>
              <a:pPr/>
              <a:t>43</a:t>
            </a:fld>
            <a:endParaRPr lang="en-US"/>
          </a:p>
        </p:txBody>
      </p:sp>
      <p:sp>
        <p:nvSpPr>
          <p:cNvPr id="12" name="TextBox 11">
            <a:extLst>
              <a:ext uri="{FF2B5EF4-FFF2-40B4-BE49-F238E27FC236}">
                <a16:creationId xmlns:a16="http://schemas.microsoft.com/office/drawing/2014/main" id="{32076F88-B666-7E65-E0EC-58E1444DC368}"/>
              </a:ext>
            </a:extLst>
          </p:cNvPr>
          <p:cNvSpPr txBox="1"/>
          <p:nvPr/>
        </p:nvSpPr>
        <p:spPr>
          <a:xfrm>
            <a:off x="5112411" y="6424058"/>
            <a:ext cx="6098720" cy="307777"/>
          </a:xfrm>
          <a:prstGeom prst="rect">
            <a:avLst/>
          </a:prstGeom>
          <a:noFill/>
        </p:spPr>
        <p:txBody>
          <a:bodyPr wrap="square">
            <a:spAutoFit/>
          </a:bodyPr>
          <a:lstStyle/>
          <a:p>
            <a:pPr algn="r">
              <a:defRPr/>
            </a:pPr>
            <a:r>
              <a:rPr kumimoji="0" lang="en-US" sz="1400" b="0" i="1" u="none" strike="noStrike" kern="1200" cap="none" spc="0" normalizeH="0" baseline="0" noProof="0">
                <a:ln>
                  <a:noFill/>
                </a:ln>
                <a:effectLst/>
                <a:uLnTx/>
                <a:uFillTx/>
                <a:latin typeface="Corbel" panose="020B0503020204020204" pitchFamily="34" charset="0"/>
                <a:cs typeface="Calibri Light"/>
              </a:rPr>
              <a:t>Based on</a:t>
            </a:r>
            <a:r>
              <a:rPr lang="en-US" sz="1400" i="1">
                <a:latin typeface="Corbel" panose="020B0503020204020204" pitchFamily="34" charset="0"/>
                <a:cs typeface="Calibri Light"/>
              </a:rPr>
              <a:t> </a:t>
            </a:r>
            <a:r>
              <a:rPr kumimoji="0" lang="en-US" sz="1400" b="0" i="1" u="none" strike="noStrike" kern="1200" cap="none" spc="0" normalizeH="0" baseline="0" noProof="0">
                <a:ln>
                  <a:noFill/>
                </a:ln>
                <a:effectLst/>
                <a:uLnTx/>
                <a:uFillTx/>
                <a:latin typeface="Corbel" panose="020B0503020204020204" pitchFamily="34" charset="0"/>
                <a:cs typeface="Calibri Light"/>
              </a:rPr>
              <a:t>a slide</a:t>
            </a:r>
            <a:r>
              <a:rPr lang="en-US" sz="1400" i="1">
                <a:latin typeface="Corbel" panose="020B0503020204020204" pitchFamily="34" charset="0"/>
                <a:cs typeface="Calibri Light"/>
              </a:rPr>
              <a:t> from CDC</a:t>
            </a:r>
            <a:endParaRPr lang="en-US" sz="1400" b="0" i="1" u="none" strike="noStrike" kern="1200" cap="none" spc="0" normalizeH="0" baseline="0" noProof="0">
              <a:ln>
                <a:noFill/>
              </a:ln>
              <a:effectLst/>
              <a:uLnTx/>
              <a:uFillTx/>
              <a:latin typeface="Corbel" panose="020B0503020204020204" pitchFamily="34" charset="0"/>
              <a:cs typeface="Calibri Light"/>
            </a:endParaRPr>
          </a:p>
        </p:txBody>
      </p:sp>
      <p:sp>
        <p:nvSpPr>
          <p:cNvPr id="5" name="Oval 4">
            <a:extLst>
              <a:ext uri="{FF2B5EF4-FFF2-40B4-BE49-F238E27FC236}">
                <a16:creationId xmlns:a16="http://schemas.microsoft.com/office/drawing/2014/main" id="{2CE81E15-A001-B832-5FFA-1DB06ED40F3E}"/>
              </a:ext>
            </a:extLst>
          </p:cNvPr>
          <p:cNvSpPr/>
          <p:nvPr/>
        </p:nvSpPr>
        <p:spPr>
          <a:xfrm>
            <a:off x="1925308" y="3540470"/>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Oval 8">
            <a:extLst>
              <a:ext uri="{FF2B5EF4-FFF2-40B4-BE49-F238E27FC236}">
                <a16:creationId xmlns:a16="http://schemas.microsoft.com/office/drawing/2014/main" id="{54EDE30D-1A4C-6F04-B7D8-A58658C2693A}"/>
              </a:ext>
            </a:extLst>
          </p:cNvPr>
          <p:cNvSpPr/>
          <p:nvPr/>
        </p:nvSpPr>
        <p:spPr>
          <a:xfrm>
            <a:off x="2225760" y="3043171"/>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0" name="Oval 9">
            <a:extLst>
              <a:ext uri="{FF2B5EF4-FFF2-40B4-BE49-F238E27FC236}">
                <a16:creationId xmlns:a16="http://schemas.microsoft.com/office/drawing/2014/main" id="{6DFF4B0A-55CB-A20E-59C4-43459B9FE5E9}"/>
              </a:ext>
            </a:extLst>
          </p:cNvPr>
          <p:cNvSpPr/>
          <p:nvPr/>
        </p:nvSpPr>
        <p:spPr>
          <a:xfrm>
            <a:off x="2676438" y="3245199"/>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1" name="Oval 10">
            <a:extLst>
              <a:ext uri="{FF2B5EF4-FFF2-40B4-BE49-F238E27FC236}">
                <a16:creationId xmlns:a16="http://schemas.microsoft.com/office/drawing/2014/main" id="{8967F75C-240B-6FA9-2AFE-6C5AD0A8C8B6}"/>
              </a:ext>
            </a:extLst>
          </p:cNvPr>
          <p:cNvSpPr/>
          <p:nvPr/>
        </p:nvSpPr>
        <p:spPr>
          <a:xfrm>
            <a:off x="2785221" y="3669975"/>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Oval 12">
            <a:extLst>
              <a:ext uri="{FF2B5EF4-FFF2-40B4-BE49-F238E27FC236}">
                <a16:creationId xmlns:a16="http://schemas.microsoft.com/office/drawing/2014/main" id="{A2C35200-4D59-6A48-8F23-E5FEEB916BC1}"/>
              </a:ext>
            </a:extLst>
          </p:cNvPr>
          <p:cNvSpPr/>
          <p:nvPr/>
        </p:nvSpPr>
        <p:spPr>
          <a:xfrm>
            <a:off x="2417428" y="4241091"/>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868A9425-5F55-D0E8-1E41-6B458895A662}"/>
              </a:ext>
            </a:extLst>
          </p:cNvPr>
          <p:cNvSpPr/>
          <p:nvPr/>
        </p:nvSpPr>
        <p:spPr>
          <a:xfrm>
            <a:off x="2365626" y="3755448"/>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5" name="Oval 14">
            <a:extLst>
              <a:ext uri="{FF2B5EF4-FFF2-40B4-BE49-F238E27FC236}">
                <a16:creationId xmlns:a16="http://schemas.microsoft.com/office/drawing/2014/main" id="{4A25823C-1188-80EA-0BDF-87381956589D}"/>
              </a:ext>
            </a:extLst>
          </p:cNvPr>
          <p:cNvSpPr/>
          <p:nvPr/>
        </p:nvSpPr>
        <p:spPr>
          <a:xfrm>
            <a:off x="1925308" y="4105112"/>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Oval 15">
            <a:extLst>
              <a:ext uri="{FF2B5EF4-FFF2-40B4-BE49-F238E27FC236}">
                <a16:creationId xmlns:a16="http://schemas.microsoft.com/office/drawing/2014/main" id="{2128A2F7-6A1A-2A41-F753-83DE5EE1BB2A}"/>
              </a:ext>
            </a:extLst>
          </p:cNvPr>
          <p:cNvSpPr/>
          <p:nvPr/>
        </p:nvSpPr>
        <p:spPr>
          <a:xfrm>
            <a:off x="1562694" y="3807250"/>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Oval 16">
            <a:extLst>
              <a:ext uri="{FF2B5EF4-FFF2-40B4-BE49-F238E27FC236}">
                <a16:creationId xmlns:a16="http://schemas.microsoft.com/office/drawing/2014/main" id="{A857B4A6-FA8D-90AD-9DEC-64BC07D3B456}"/>
              </a:ext>
            </a:extLst>
          </p:cNvPr>
          <p:cNvSpPr/>
          <p:nvPr/>
        </p:nvSpPr>
        <p:spPr>
          <a:xfrm>
            <a:off x="1775083" y="3100153"/>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Oval 17">
            <a:extLst>
              <a:ext uri="{FF2B5EF4-FFF2-40B4-BE49-F238E27FC236}">
                <a16:creationId xmlns:a16="http://schemas.microsoft.com/office/drawing/2014/main" id="{4D92E22E-CA12-A598-13C0-1F7EE72FE72E}"/>
              </a:ext>
            </a:extLst>
          </p:cNvPr>
          <p:cNvSpPr/>
          <p:nvPr/>
        </p:nvSpPr>
        <p:spPr>
          <a:xfrm>
            <a:off x="3277342" y="3882364"/>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Oval 18">
            <a:extLst>
              <a:ext uri="{FF2B5EF4-FFF2-40B4-BE49-F238E27FC236}">
                <a16:creationId xmlns:a16="http://schemas.microsoft.com/office/drawing/2014/main" id="{65E8F59E-CDC2-B1FE-117F-C6DE3CC657AB}"/>
              </a:ext>
            </a:extLst>
          </p:cNvPr>
          <p:cNvSpPr/>
          <p:nvPr/>
        </p:nvSpPr>
        <p:spPr>
          <a:xfrm>
            <a:off x="3577794" y="3385064"/>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Oval 19">
            <a:extLst>
              <a:ext uri="{FF2B5EF4-FFF2-40B4-BE49-F238E27FC236}">
                <a16:creationId xmlns:a16="http://schemas.microsoft.com/office/drawing/2014/main" id="{7F1BE8E6-0CEF-D81F-58C9-961139E38B83}"/>
              </a:ext>
            </a:extLst>
          </p:cNvPr>
          <p:cNvSpPr/>
          <p:nvPr/>
        </p:nvSpPr>
        <p:spPr>
          <a:xfrm>
            <a:off x="3127117" y="2962877"/>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Oval 20">
            <a:extLst>
              <a:ext uri="{FF2B5EF4-FFF2-40B4-BE49-F238E27FC236}">
                <a16:creationId xmlns:a16="http://schemas.microsoft.com/office/drawing/2014/main" id="{7F0DBC0F-80F1-F7D5-532C-EDE4FCAE134B}"/>
              </a:ext>
            </a:extLst>
          </p:cNvPr>
          <p:cNvSpPr/>
          <p:nvPr/>
        </p:nvSpPr>
        <p:spPr>
          <a:xfrm>
            <a:off x="2588377" y="2742719"/>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Oval 21">
            <a:extLst>
              <a:ext uri="{FF2B5EF4-FFF2-40B4-BE49-F238E27FC236}">
                <a16:creationId xmlns:a16="http://schemas.microsoft.com/office/drawing/2014/main" id="{B70C2C2B-D524-1C1A-C8F8-5878AE0EB003}"/>
              </a:ext>
            </a:extLst>
          </p:cNvPr>
          <p:cNvSpPr/>
          <p:nvPr/>
        </p:nvSpPr>
        <p:spPr>
          <a:xfrm>
            <a:off x="2790405" y="4555788"/>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Oval 22">
            <a:extLst>
              <a:ext uri="{FF2B5EF4-FFF2-40B4-BE49-F238E27FC236}">
                <a16:creationId xmlns:a16="http://schemas.microsoft.com/office/drawing/2014/main" id="{179BF2CC-CFE5-4A40-F95D-052AE8417B51}"/>
              </a:ext>
            </a:extLst>
          </p:cNvPr>
          <p:cNvSpPr/>
          <p:nvPr/>
        </p:nvSpPr>
        <p:spPr>
          <a:xfrm>
            <a:off x="2137697" y="4553199"/>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Oval 23">
            <a:extLst>
              <a:ext uri="{FF2B5EF4-FFF2-40B4-BE49-F238E27FC236}">
                <a16:creationId xmlns:a16="http://schemas.microsoft.com/office/drawing/2014/main" id="{9666D7FD-0209-612D-D59B-79B102D73475}"/>
              </a:ext>
            </a:extLst>
          </p:cNvPr>
          <p:cNvSpPr/>
          <p:nvPr/>
        </p:nvSpPr>
        <p:spPr>
          <a:xfrm>
            <a:off x="3277342" y="4447006"/>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Oval 24">
            <a:extLst>
              <a:ext uri="{FF2B5EF4-FFF2-40B4-BE49-F238E27FC236}">
                <a16:creationId xmlns:a16="http://schemas.microsoft.com/office/drawing/2014/main" id="{4DAC6E76-2BE7-EAF5-5093-7779CCF09936}"/>
              </a:ext>
            </a:extLst>
          </p:cNvPr>
          <p:cNvSpPr/>
          <p:nvPr/>
        </p:nvSpPr>
        <p:spPr>
          <a:xfrm>
            <a:off x="2914728" y="4149143"/>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6" name="Oval 25">
            <a:extLst>
              <a:ext uri="{FF2B5EF4-FFF2-40B4-BE49-F238E27FC236}">
                <a16:creationId xmlns:a16="http://schemas.microsoft.com/office/drawing/2014/main" id="{E9E2628C-18D9-20B1-8139-7D9191B50C5F}"/>
              </a:ext>
            </a:extLst>
          </p:cNvPr>
          <p:cNvSpPr/>
          <p:nvPr/>
        </p:nvSpPr>
        <p:spPr>
          <a:xfrm>
            <a:off x="3127117" y="3442047"/>
            <a:ext cx="279731" cy="290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47" name="Group 46">
            <a:extLst>
              <a:ext uri="{FF2B5EF4-FFF2-40B4-BE49-F238E27FC236}">
                <a16:creationId xmlns:a16="http://schemas.microsoft.com/office/drawing/2014/main" id="{371E6802-6D19-9E22-283A-96488573A81A}"/>
              </a:ext>
            </a:extLst>
          </p:cNvPr>
          <p:cNvGrpSpPr/>
          <p:nvPr/>
        </p:nvGrpSpPr>
        <p:grpSpPr>
          <a:xfrm>
            <a:off x="1106836" y="2044689"/>
            <a:ext cx="3829027" cy="3803561"/>
            <a:chOff x="1106836" y="2044689"/>
            <a:chExt cx="3829027" cy="3803561"/>
          </a:xfrm>
        </p:grpSpPr>
        <p:sp>
          <p:nvSpPr>
            <p:cNvPr id="27" name="Oval 26">
              <a:extLst>
                <a:ext uri="{FF2B5EF4-FFF2-40B4-BE49-F238E27FC236}">
                  <a16:creationId xmlns:a16="http://schemas.microsoft.com/office/drawing/2014/main" id="{7018D559-38B3-70B4-E29E-30E7CA1B509B}"/>
                </a:ext>
              </a:extLst>
            </p:cNvPr>
            <p:cNvSpPr/>
            <p:nvPr/>
          </p:nvSpPr>
          <p:spPr>
            <a:xfrm>
              <a:off x="4102724" y="2962877"/>
              <a:ext cx="279731" cy="290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8" name="Oval 27">
              <a:extLst>
                <a:ext uri="{FF2B5EF4-FFF2-40B4-BE49-F238E27FC236}">
                  <a16:creationId xmlns:a16="http://schemas.microsoft.com/office/drawing/2014/main" id="{C6D30BD7-32F5-762F-CCA3-1F27C6A82A53}"/>
                </a:ext>
              </a:extLst>
            </p:cNvPr>
            <p:cNvSpPr/>
            <p:nvPr/>
          </p:nvSpPr>
          <p:spPr>
            <a:xfrm>
              <a:off x="1977110" y="5558159"/>
              <a:ext cx="279731" cy="290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9" name="Oval 28">
              <a:extLst>
                <a:ext uri="{FF2B5EF4-FFF2-40B4-BE49-F238E27FC236}">
                  <a16:creationId xmlns:a16="http://schemas.microsoft.com/office/drawing/2014/main" id="{DB50D0C4-D0E9-E49A-2502-F074245454D6}"/>
                </a:ext>
              </a:extLst>
            </p:cNvPr>
            <p:cNvSpPr/>
            <p:nvPr/>
          </p:nvSpPr>
          <p:spPr>
            <a:xfrm>
              <a:off x="3194459" y="5190364"/>
              <a:ext cx="279731" cy="290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0" name="Oval 29">
              <a:extLst>
                <a:ext uri="{FF2B5EF4-FFF2-40B4-BE49-F238E27FC236}">
                  <a16:creationId xmlns:a16="http://schemas.microsoft.com/office/drawing/2014/main" id="{95BB0B62-AB10-9A4A-1437-B9A23D5FB393}"/>
                </a:ext>
              </a:extLst>
            </p:cNvPr>
            <p:cNvSpPr/>
            <p:nvPr/>
          </p:nvSpPr>
          <p:spPr>
            <a:xfrm>
              <a:off x="4656132" y="3951000"/>
              <a:ext cx="279731" cy="290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1" name="Oval 30">
              <a:extLst>
                <a:ext uri="{FF2B5EF4-FFF2-40B4-BE49-F238E27FC236}">
                  <a16:creationId xmlns:a16="http://schemas.microsoft.com/office/drawing/2014/main" id="{94EBA533-C82B-D40B-1E97-515770B14CE6}"/>
                </a:ext>
              </a:extLst>
            </p:cNvPr>
            <p:cNvSpPr/>
            <p:nvPr/>
          </p:nvSpPr>
          <p:spPr>
            <a:xfrm>
              <a:off x="1771628" y="2209157"/>
              <a:ext cx="279731" cy="290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Oval 31">
              <a:extLst>
                <a:ext uri="{FF2B5EF4-FFF2-40B4-BE49-F238E27FC236}">
                  <a16:creationId xmlns:a16="http://schemas.microsoft.com/office/drawing/2014/main" id="{EB6EE8CA-0448-395F-B5CA-4B34E2FCB477}"/>
                </a:ext>
              </a:extLst>
            </p:cNvPr>
            <p:cNvSpPr/>
            <p:nvPr/>
          </p:nvSpPr>
          <p:spPr>
            <a:xfrm>
              <a:off x="3660676" y="2044689"/>
              <a:ext cx="279731" cy="290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Oval 32">
              <a:extLst>
                <a:ext uri="{FF2B5EF4-FFF2-40B4-BE49-F238E27FC236}">
                  <a16:creationId xmlns:a16="http://schemas.microsoft.com/office/drawing/2014/main" id="{25B2BBB0-86AB-5355-23E6-5B05767CB2A6}"/>
                </a:ext>
              </a:extLst>
            </p:cNvPr>
            <p:cNvSpPr/>
            <p:nvPr/>
          </p:nvSpPr>
          <p:spPr>
            <a:xfrm>
              <a:off x="1106836" y="3324197"/>
              <a:ext cx="279731" cy="290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4" name="Oval 33">
              <a:extLst>
                <a:ext uri="{FF2B5EF4-FFF2-40B4-BE49-F238E27FC236}">
                  <a16:creationId xmlns:a16="http://schemas.microsoft.com/office/drawing/2014/main" id="{673A23AD-5D3B-2F34-BF05-B40AA9D41198}"/>
                </a:ext>
              </a:extLst>
            </p:cNvPr>
            <p:cNvSpPr/>
            <p:nvPr/>
          </p:nvSpPr>
          <p:spPr>
            <a:xfrm>
              <a:off x="1123240" y="4439234"/>
              <a:ext cx="279731" cy="290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grpSp>
        <p:nvGrpSpPr>
          <p:cNvPr id="48" name="Group 47">
            <a:extLst>
              <a:ext uri="{FF2B5EF4-FFF2-40B4-BE49-F238E27FC236}">
                <a16:creationId xmlns:a16="http://schemas.microsoft.com/office/drawing/2014/main" id="{C83A5F54-D82D-1C32-991E-552ECAEAB722}"/>
              </a:ext>
            </a:extLst>
          </p:cNvPr>
          <p:cNvGrpSpPr/>
          <p:nvPr/>
        </p:nvGrpSpPr>
        <p:grpSpPr>
          <a:xfrm>
            <a:off x="738187" y="1850431"/>
            <a:ext cx="3784132" cy="4048323"/>
            <a:chOff x="738187" y="1850431"/>
            <a:chExt cx="3784132" cy="4048323"/>
          </a:xfrm>
        </p:grpSpPr>
        <p:sp>
          <p:nvSpPr>
            <p:cNvPr id="35" name="Oval 34">
              <a:extLst>
                <a:ext uri="{FF2B5EF4-FFF2-40B4-BE49-F238E27FC236}">
                  <a16:creationId xmlns:a16="http://schemas.microsoft.com/office/drawing/2014/main" id="{1DC9A5F7-E88E-CC18-C948-7475489ACFB3}"/>
                </a:ext>
              </a:extLst>
            </p:cNvPr>
            <p:cNvSpPr/>
            <p:nvPr/>
          </p:nvSpPr>
          <p:spPr>
            <a:xfrm>
              <a:off x="3139204" y="2369744"/>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6" name="Oval 35">
              <a:extLst>
                <a:ext uri="{FF2B5EF4-FFF2-40B4-BE49-F238E27FC236}">
                  <a16:creationId xmlns:a16="http://schemas.microsoft.com/office/drawing/2014/main" id="{48EF3065-DAC1-6270-B24D-1AB4019556E2}"/>
                </a:ext>
              </a:extLst>
            </p:cNvPr>
            <p:cNvSpPr/>
            <p:nvPr/>
          </p:nvSpPr>
          <p:spPr>
            <a:xfrm>
              <a:off x="1213896" y="2702572"/>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7" name="Oval 36">
              <a:extLst>
                <a:ext uri="{FF2B5EF4-FFF2-40B4-BE49-F238E27FC236}">
                  <a16:creationId xmlns:a16="http://schemas.microsoft.com/office/drawing/2014/main" id="{FA90B41D-802A-6EF7-61AD-C3E7B7987E93}"/>
                </a:ext>
              </a:extLst>
            </p:cNvPr>
            <p:cNvSpPr/>
            <p:nvPr/>
          </p:nvSpPr>
          <p:spPr>
            <a:xfrm>
              <a:off x="2894010" y="1850431"/>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8" name="Oval 37">
              <a:extLst>
                <a:ext uri="{FF2B5EF4-FFF2-40B4-BE49-F238E27FC236}">
                  <a16:creationId xmlns:a16="http://schemas.microsoft.com/office/drawing/2014/main" id="{B63B89C3-5784-0213-BE34-28E0EB0E2131}"/>
                </a:ext>
              </a:extLst>
            </p:cNvPr>
            <p:cNvSpPr/>
            <p:nvPr/>
          </p:nvSpPr>
          <p:spPr>
            <a:xfrm>
              <a:off x="738187" y="3859052"/>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9" name="Oval 38">
              <a:extLst>
                <a:ext uri="{FF2B5EF4-FFF2-40B4-BE49-F238E27FC236}">
                  <a16:creationId xmlns:a16="http://schemas.microsoft.com/office/drawing/2014/main" id="{A0B171C5-C6DD-219B-8752-56D2C5B8323E}"/>
                </a:ext>
              </a:extLst>
            </p:cNvPr>
            <p:cNvSpPr/>
            <p:nvPr/>
          </p:nvSpPr>
          <p:spPr>
            <a:xfrm>
              <a:off x="4242588" y="4698244"/>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0" name="Oval 39">
              <a:extLst>
                <a:ext uri="{FF2B5EF4-FFF2-40B4-BE49-F238E27FC236}">
                  <a16:creationId xmlns:a16="http://schemas.microsoft.com/office/drawing/2014/main" id="{B1DF4818-B1F1-772D-587F-5142A0526304}"/>
                </a:ext>
              </a:extLst>
            </p:cNvPr>
            <p:cNvSpPr/>
            <p:nvPr/>
          </p:nvSpPr>
          <p:spPr>
            <a:xfrm>
              <a:off x="3997394" y="4178931"/>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1" name="Oval 40">
              <a:extLst>
                <a:ext uri="{FF2B5EF4-FFF2-40B4-BE49-F238E27FC236}">
                  <a16:creationId xmlns:a16="http://schemas.microsoft.com/office/drawing/2014/main" id="{12E9D520-9893-A827-2D31-1FCE2E365E34}"/>
                </a:ext>
              </a:extLst>
            </p:cNvPr>
            <p:cNvSpPr/>
            <p:nvPr/>
          </p:nvSpPr>
          <p:spPr>
            <a:xfrm>
              <a:off x="2618596" y="5608663"/>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2" name="Oval 41">
              <a:extLst>
                <a:ext uri="{FF2B5EF4-FFF2-40B4-BE49-F238E27FC236}">
                  <a16:creationId xmlns:a16="http://schemas.microsoft.com/office/drawing/2014/main" id="{9458A907-A241-4EEC-CC18-C352C2A70B28}"/>
                </a:ext>
              </a:extLst>
            </p:cNvPr>
            <p:cNvSpPr/>
            <p:nvPr/>
          </p:nvSpPr>
          <p:spPr>
            <a:xfrm>
              <a:off x="2373402" y="5089349"/>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3" name="Oval 42">
              <a:extLst>
                <a:ext uri="{FF2B5EF4-FFF2-40B4-BE49-F238E27FC236}">
                  <a16:creationId xmlns:a16="http://schemas.microsoft.com/office/drawing/2014/main" id="{E9BF68CA-8D3F-BF52-CE50-1AF77704D090}"/>
                </a:ext>
              </a:extLst>
            </p:cNvPr>
            <p:cNvSpPr/>
            <p:nvPr/>
          </p:nvSpPr>
          <p:spPr>
            <a:xfrm>
              <a:off x="4216688" y="2482841"/>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4" name="Oval 43">
              <a:extLst>
                <a:ext uri="{FF2B5EF4-FFF2-40B4-BE49-F238E27FC236}">
                  <a16:creationId xmlns:a16="http://schemas.microsoft.com/office/drawing/2014/main" id="{5454DEC9-C3E0-E00B-BFD0-F0F9ADEDF4AE}"/>
                </a:ext>
              </a:extLst>
            </p:cNvPr>
            <p:cNvSpPr/>
            <p:nvPr/>
          </p:nvSpPr>
          <p:spPr>
            <a:xfrm>
              <a:off x="1552345" y="4829010"/>
              <a:ext cx="279731" cy="29009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348523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5D0DCB-F1D0-128B-9438-1193CAE19E3C}"/>
              </a:ext>
            </a:extLst>
          </p:cNvPr>
          <p:cNvSpPr>
            <a:spLocks noGrp="1"/>
          </p:cNvSpPr>
          <p:nvPr>
            <p:ph type="title"/>
          </p:nvPr>
        </p:nvSpPr>
        <p:spPr>
          <a:xfrm>
            <a:off x="1828058" y="986815"/>
            <a:ext cx="8916451" cy="643174"/>
          </a:xfrm>
        </p:spPr>
        <p:txBody>
          <a:bodyPr/>
          <a:lstStyle/>
          <a:p>
            <a:pPr algn="ctr"/>
            <a:r>
              <a:rPr lang="en-US"/>
              <a:t>HIV Transmission Rate in the United States</a:t>
            </a:r>
          </a:p>
        </p:txBody>
      </p:sp>
      <p:sp>
        <p:nvSpPr>
          <p:cNvPr id="4" name="Slide Number Placeholder 3">
            <a:extLst>
              <a:ext uri="{FF2B5EF4-FFF2-40B4-BE49-F238E27FC236}">
                <a16:creationId xmlns:a16="http://schemas.microsoft.com/office/drawing/2014/main" id="{751FD099-A359-E935-8A54-7FFE986AD16B}"/>
              </a:ext>
            </a:extLst>
          </p:cNvPr>
          <p:cNvSpPr>
            <a:spLocks noGrp="1"/>
          </p:cNvSpPr>
          <p:nvPr>
            <p:ph type="sldNum" sz="quarter" idx="12"/>
          </p:nvPr>
        </p:nvSpPr>
        <p:spPr/>
        <p:txBody>
          <a:bodyPr/>
          <a:lstStyle/>
          <a:p>
            <a:fld id="{DB15D044-B35F-4A77-B573-9EB4C86BF88C}" type="slidenum">
              <a:rPr lang="en-US" smtClean="0"/>
              <a:pPr/>
              <a:t>44</a:t>
            </a:fld>
            <a:endParaRPr lang="en-US"/>
          </a:p>
        </p:txBody>
      </p:sp>
      <p:sp>
        <p:nvSpPr>
          <p:cNvPr id="3" name="Text Placeholder 2">
            <a:extLst>
              <a:ext uri="{FF2B5EF4-FFF2-40B4-BE49-F238E27FC236}">
                <a16:creationId xmlns:a16="http://schemas.microsoft.com/office/drawing/2014/main" id="{54817AA8-C061-B689-A3EB-C3A1A045D2FD}"/>
              </a:ext>
            </a:extLst>
          </p:cNvPr>
          <p:cNvSpPr>
            <a:spLocks noGrp="1"/>
          </p:cNvSpPr>
          <p:nvPr>
            <p:ph type="body" sz="half" idx="2"/>
          </p:nvPr>
        </p:nvSpPr>
        <p:spPr>
          <a:xfrm>
            <a:off x="738188" y="2357036"/>
            <a:ext cx="10556140" cy="409641"/>
          </a:xfrm>
        </p:spPr>
        <p:txBody>
          <a:bodyPr/>
          <a:lstStyle/>
          <a:p>
            <a:pPr algn="ctr"/>
            <a:r>
              <a:rPr lang="en-US"/>
              <a:t>4 transmissions per 100 people living with HIV per year</a:t>
            </a:r>
          </a:p>
        </p:txBody>
      </p:sp>
      <p:grpSp>
        <p:nvGrpSpPr>
          <p:cNvPr id="254" name="Group 253">
            <a:extLst>
              <a:ext uri="{FF2B5EF4-FFF2-40B4-BE49-F238E27FC236}">
                <a16:creationId xmlns:a16="http://schemas.microsoft.com/office/drawing/2014/main" id="{4A43D8D1-FD69-7632-7A35-91A90E22A2BF}"/>
              </a:ext>
            </a:extLst>
          </p:cNvPr>
          <p:cNvGrpSpPr/>
          <p:nvPr/>
        </p:nvGrpSpPr>
        <p:grpSpPr>
          <a:xfrm>
            <a:off x="1493226" y="3139854"/>
            <a:ext cx="9205547" cy="2566592"/>
            <a:chOff x="1730275" y="3267889"/>
            <a:chExt cx="9205547" cy="2566592"/>
          </a:xfrm>
        </p:grpSpPr>
        <p:grpSp>
          <p:nvGrpSpPr>
            <p:cNvPr id="8" name="Group 7">
              <a:extLst>
                <a:ext uri="{FF2B5EF4-FFF2-40B4-BE49-F238E27FC236}">
                  <a16:creationId xmlns:a16="http://schemas.microsoft.com/office/drawing/2014/main" id="{57BBC613-B0A9-6848-9560-AB2B25995DA3}"/>
                </a:ext>
              </a:extLst>
            </p:cNvPr>
            <p:cNvGrpSpPr/>
            <p:nvPr/>
          </p:nvGrpSpPr>
          <p:grpSpPr>
            <a:xfrm>
              <a:off x="1730275" y="3267889"/>
              <a:ext cx="304875" cy="766639"/>
              <a:chOff x="667814" y="2919359"/>
              <a:chExt cx="777254" cy="1954487"/>
            </a:xfrm>
            <a:solidFill>
              <a:schemeClr val="accent1"/>
            </a:solidFill>
          </p:grpSpPr>
          <p:sp>
            <p:nvSpPr>
              <p:cNvPr id="45" name="Oval 44">
                <a:extLst>
                  <a:ext uri="{FF2B5EF4-FFF2-40B4-BE49-F238E27FC236}">
                    <a16:creationId xmlns:a16="http://schemas.microsoft.com/office/drawing/2014/main" id="{170E2C5F-F765-6C75-0F96-70104FFE5E66}"/>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6" name="Rounded Rectangle 45">
                <a:extLst>
                  <a:ext uri="{FF2B5EF4-FFF2-40B4-BE49-F238E27FC236}">
                    <a16:creationId xmlns:a16="http://schemas.microsoft.com/office/drawing/2014/main" id="{E9E711B1-D97E-B86A-7073-78B5943412F9}"/>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7" name="Rounded Rectangle 46">
                <a:extLst>
                  <a:ext uri="{FF2B5EF4-FFF2-40B4-BE49-F238E27FC236}">
                    <a16:creationId xmlns:a16="http://schemas.microsoft.com/office/drawing/2014/main" id="{E7B35722-7566-418D-F667-C4058B316E65}"/>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8" name="Rounded Rectangle 47">
                <a:extLst>
                  <a:ext uri="{FF2B5EF4-FFF2-40B4-BE49-F238E27FC236}">
                    <a16:creationId xmlns:a16="http://schemas.microsoft.com/office/drawing/2014/main" id="{46558E5D-6CA0-E941-A41B-F38A60311800}"/>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9" name="Rounded Rectangle 48">
                <a:extLst>
                  <a:ext uri="{FF2B5EF4-FFF2-40B4-BE49-F238E27FC236}">
                    <a16:creationId xmlns:a16="http://schemas.microsoft.com/office/drawing/2014/main" id="{4E4AAC01-AB1C-3A8D-1D37-CA195445A1B5}"/>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0" name="Rounded Rectangle 49">
                <a:extLst>
                  <a:ext uri="{FF2B5EF4-FFF2-40B4-BE49-F238E27FC236}">
                    <a16:creationId xmlns:a16="http://schemas.microsoft.com/office/drawing/2014/main" id="{888BBA58-9219-1294-4FED-9FBEC6E42627}"/>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1" name="Rounded Rectangle 50">
                <a:extLst>
                  <a:ext uri="{FF2B5EF4-FFF2-40B4-BE49-F238E27FC236}">
                    <a16:creationId xmlns:a16="http://schemas.microsoft.com/office/drawing/2014/main" id="{31E134FD-8341-9452-CA3C-7E6DCABB01C8}"/>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52" name="Group 51">
              <a:extLst>
                <a:ext uri="{FF2B5EF4-FFF2-40B4-BE49-F238E27FC236}">
                  <a16:creationId xmlns:a16="http://schemas.microsoft.com/office/drawing/2014/main" id="{0048CB4D-C438-E005-D4D4-44F0E37F0B2E}"/>
                </a:ext>
              </a:extLst>
            </p:cNvPr>
            <p:cNvGrpSpPr/>
            <p:nvPr/>
          </p:nvGrpSpPr>
          <p:grpSpPr>
            <a:xfrm>
              <a:off x="2101136" y="3267889"/>
              <a:ext cx="304875" cy="766639"/>
              <a:chOff x="667814" y="2919359"/>
              <a:chExt cx="777254" cy="1954487"/>
            </a:xfrm>
            <a:solidFill>
              <a:schemeClr val="accent1"/>
            </a:solidFill>
          </p:grpSpPr>
          <p:sp>
            <p:nvSpPr>
              <p:cNvPr id="53" name="Oval 52">
                <a:extLst>
                  <a:ext uri="{FF2B5EF4-FFF2-40B4-BE49-F238E27FC236}">
                    <a16:creationId xmlns:a16="http://schemas.microsoft.com/office/drawing/2014/main" id="{3ED47D72-2240-8160-5591-53AF8199E200}"/>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4" name="Rounded Rectangle 53">
                <a:extLst>
                  <a:ext uri="{FF2B5EF4-FFF2-40B4-BE49-F238E27FC236}">
                    <a16:creationId xmlns:a16="http://schemas.microsoft.com/office/drawing/2014/main" id="{0EF1129A-694F-83EE-E7BA-FC43DC9329E0}"/>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5" name="Rounded Rectangle 54">
                <a:extLst>
                  <a:ext uri="{FF2B5EF4-FFF2-40B4-BE49-F238E27FC236}">
                    <a16:creationId xmlns:a16="http://schemas.microsoft.com/office/drawing/2014/main" id="{8D8D12FA-40E5-74BF-CF82-BDA07150626E}"/>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6" name="Rounded Rectangle 55">
                <a:extLst>
                  <a:ext uri="{FF2B5EF4-FFF2-40B4-BE49-F238E27FC236}">
                    <a16:creationId xmlns:a16="http://schemas.microsoft.com/office/drawing/2014/main" id="{2D542D03-02F1-727F-4B02-A47313B2A40E}"/>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 name="Rounded Rectangle 56">
                <a:extLst>
                  <a:ext uri="{FF2B5EF4-FFF2-40B4-BE49-F238E27FC236}">
                    <a16:creationId xmlns:a16="http://schemas.microsoft.com/office/drawing/2014/main" id="{1A68F6D0-DD2A-DB7B-67D7-EDBC9543EDBF}"/>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 name="Rounded Rectangle 57">
                <a:extLst>
                  <a:ext uri="{FF2B5EF4-FFF2-40B4-BE49-F238E27FC236}">
                    <a16:creationId xmlns:a16="http://schemas.microsoft.com/office/drawing/2014/main" id="{EE1C5EAB-2385-ECB7-81B2-5724B9FD466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 name="Rounded Rectangle 58">
                <a:extLst>
                  <a:ext uri="{FF2B5EF4-FFF2-40B4-BE49-F238E27FC236}">
                    <a16:creationId xmlns:a16="http://schemas.microsoft.com/office/drawing/2014/main" id="{7258FE83-ABA4-D3D2-86AD-9293AB917AB7}"/>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60" name="Group 59">
              <a:extLst>
                <a:ext uri="{FF2B5EF4-FFF2-40B4-BE49-F238E27FC236}">
                  <a16:creationId xmlns:a16="http://schemas.microsoft.com/office/drawing/2014/main" id="{01685F19-1116-7E11-0A6C-E8EE0FCEEFA0}"/>
                </a:ext>
              </a:extLst>
            </p:cNvPr>
            <p:cNvGrpSpPr/>
            <p:nvPr/>
          </p:nvGrpSpPr>
          <p:grpSpPr>
            <a:xfrm>
              <a:off x="2471997" y="3267889"/>
              <a:ext cx="304875" cy="766639"/>
              <a:chOff x="667814" y="2919359"/>
              <a:chExt cx="777254" cy="1954487"/>
            </a:xfrm>
            <a:solidFill>
              <a:schemeClr val="accent1"/>
            </a:solidFill>
          </p:grpSpPr>
          <p:sp>
            <p:nvSpPr>
              <p:cNvPr id="61" name="Oval 60">
                <a:extLst>
                  <a:ext uri="{FF2B5EF4-FFF2-40B4-BE49-F238E27FC236}">
                    <a16:creationId xmlns:a16="http://schemas.microsoft.com/office/drawing/2014/main" id="{51550FB2-3F94-ABED-5EC6-7FF4A26473B1}"/>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2" name="Rounded Rectangle 61">
                <a:extLst>
                  <a:ext uri="{FF2B5EF4-FFF2-40B4-BE49-F238E27FC236}">
                    <a16:creationId xmlns:a16="http://schemas.microsoft.com/office/drawing/2014/main" id="{DEC4E5B3-143E-802C-DF8B-9D10D1D374A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3" name="Rounded Rectangle 62">
                <a:extLst>
                  <a:ext uri="{FF2B5EF4-FFF2-40B4-BE49-F238E27FC236}">
                    <a16:creationId xmlns:a16="http://schemas.microsoft.com/office/drawing/2014/main" id="{7625E6A7-27E1-F79A-F3C6-F53A55192408}"/>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4" name="Rounded Rectangle 63">
                <a:extLst>
                  <a:ext uri="{FF2B5EF4-FFF2-40B4-BE49-F238E27FC236}">
                    <a16:creationId xmlns:a16="http://schemas.microsoft.com/office/drawing/2014/main" id="{E7F98964-1C87-0CAE-BD33-28F6809D88DB}"/>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5" name="Rounded Rectangle 64">
                <a:extLst>
                  <a:ext uri="{FF2B5EF4-FFF2-40B4-BE49-F238E27FC236}">
                    <a16:creationId xmlns:a16="http://schemas.microsoft.com/office/drawing/2014/main" id="{CC2666EF-7DFC-18EC-C258-A4A383B70A4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6" name="Rounded Rectangle 65">
                <a:extLst>
                  <a:ext uri="{FF2B5EF4-FFF2-40B4-BE49-F238E27FC236}">
                    <a16:creationId xmlns:a16="http://schemas.microsoft.com/office/drawing/2014/main" id="{43F2870C-504F-DBF0-3F68-EBB4A1089B58}"/>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7" name="Rounded Rectangle 66">
                <a:extLst>
                  <a:ext uri="{FF2B5EF4-FFF2-40B4-BE49-F238E27FC236}">
                    <a16:creationId xmlns:a16="http://schemas.microsoft.com/office/drawing/2014/main" id="{CAA16D1F-6BEC-FA21-677A-FFC14983E5EE}"/>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68" name="Group 67">
              <a:extLst>
                <a:ext uri="{FF2B5EF4-FFF2-40B4-BE49-F238E27FC236}">
                  <a16:creationId xmlns:a16="http://schemas.microsoft.com/office/drawing/2014/main" id="{DD168B65-F12B-5698-5F85-E238A3B7AD9E}"/>
                </a:ext>
              </a:extLst>
            </p:cNvPr>
            <p:cNvGrpSpPr/>
            <p:nvPr/>
          </p:nvGrpSpPr>
          <p:grpSpPr>
            <a:xfrm>
              <a:off x="2842859" y="3267889"/>
              <a:ext cx="304875" cy="766639"/>
              <a:chOff x="667814" y="2919359"/>
              <a:chExt cx="777254" cy="1954487"/>
            </a:xfrm>
            <a:solidFill>
              <a:schemeClr val="accent1"/>
            </a:solidFill>
          </p:grpSpPr>
          <p:sp>
            <p:nvSpPr>
              <p:cNvPr id="69" name="Oval 68">
                <a:extLst>
                  <a:ext uri="{FF2B5EF4-FFF2-40B4-BE49-F238E27FC236}">
                    <a16:creationId xmlns:a16="http://schemas.microsoft.com/office/drawing/2014/main" id="{5C2B25C0-FDF0-BB08-F41B-C20CA7A4776A}"/>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0" name="Rounded Rectangle 69">
                <a:extLst>
                  <a:ext uri="{FF2B5EF4-FFF2-40B4-BE49-F238E27FC236}">
                    <a16:creationId xmlns:a16="http://schemas.microsoft.com/office/drawing/2014/main" id="{620D03F2-EC88-34FF-7819-A1FBA354FB76}"/>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1" name="Rounded Rectangle 70">
                <a:extLst>
                  <a:ext uri="{FF2B5EF4-FFF2-40B4-BE49-F238E27FC236}">
                    <a16:creationId xmlns:a16="http://schemas.microsoft.com/office/drawing/2014/main" id="{9CE8127B-0FAC-424B-2709-A7253C18C7B5}"/>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2" name="Rounded Rectangle 71">
                <a:extLst>
                  <a:ext uri="{FF2B5EF4-FFF2-40B4-BE49-F238E27FC236}">
                    <a16:creationId xmlns:a16="http://schemas.microsoft.com/office/drawing/2014/main" id="{8093D6DC-65E1-B028-5446-04D3C238CD7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3" name="Rounded Rectangle 72">
                <a:extLst>
                  <a:ext uri="{FF2B5EF4-FFF2-40B4-BE49-F238E27FC236}">
                    <a16:creationId xmlns:a16="http://schemas.microsoft.com/office/drawing/2014/main" id="{1B5E3FA7-DBF2-000F-4EDF-ABF03405CDBE}"/>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4" name="Rounded Rectangle 73">
                <a:extLst>
                  <a:ext uri="{FF2B5EF4-FFF2-40B4-BE49-F238E27FC236}">
                    <a16:creationId xmlns:a16="http://schemas.microsoft.com/office/drawing/2014/main" id="{AAF1B5A5-691A-6EA3-2D89-8DCF3EBFB385}"/>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5" name="Rounded Rectangle 74">
                <a:extLst>
                  <a:ext uri="{FF2B5EF4-FFF2-40B4-BE49-F238E27FC236}">
                    <a16:creationId xmlns:a16="http://schemas.microsoft.com/office/drawing/2014/main" id="{9A72F6AB-7E7B-6AD5-A032-D1B860219DFF}"/>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76" name="Group 75">
              <a:extLst>
                <a:ext uri="{FF2B5EF4-FFF2-40B4-BE49-F238E27FC236}">
                  <a16:creationId xmlns:a16="http://schemas.microsoft.com/office/drawing/2014/main" id="{F1F76A69-8386-C35A-544F-5A856C5C298D}"/>
                </a:ext>
              </a:extLst>
            </p:cNvPr>
            <p:cNvGrpSpPr/>
            <p:nvPr/>
          </p:nvGrpSpPr>
          <p:grpSpPr>
            <a:xfrm>
              <a:off x="3213720" y="3267889"/>
              <a:ext cx="304875" cy="766639"/>
              <a:chOff x="667814" y="2919359"/>
              <a:chExt cx="777254" cy="1954487"/>
            </a:xfrm>
            <a:solidFill>
              <a:schemeClr val="accent1"/>
            </a:solidFill>
          </p:grpSpPr>
          <p:sp>
            <p:nvSpPr>
              <p:cNvPr id="77" name="Oval 76">
                <a:extLst>
                  <a:ext uri="{FF2B5EF4-FFF2-40B4-BE49-F238E27FC236}">
                    <a16:creationId xmlns:a16="http://schemas.microsoft.com/office/drawing/2014/main" id="{FCFD6FD5-FD30-A420-D433-6710BD2CCC08}"/>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8" name="Rounded Rectangle 77">
                <a:extLst>
                  <a:ext uri="{FF2B5EF4-FFF2-40B4-BE49-F238E27FC236}">
                    <a16:creationId xmlns:a16="http://schemas.microsoft.com/office/drawing/2014/main" id="{327EBEDC-F0FF-45BA-1F66-8E3DCE5AEE8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9" name="Rounded Rectangle 78">
                <a:extLst>
                  <a:ext uri="{FF2B5EF4-FFF2-40B4-BE49-F238E27FC236}">
                    <a16:creationId xmlns:a16="http://schemas.microsoft.com/office/drawing/2014/main" id="{F6661BAE-7518-092B-ED59-6D7DEDD40A31}"/>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0" name="Rounded Rectangle 79">
                <a:extLst>
                  <a:ext uri="{FF2B5EF4-FFF2-40B4-BE49-F238E27FC236}">
                    <a16:creationId xmlns:a16="http://schemas.microsoft.com/office/drawing/2014/main" id="{34470D27-8B11-6659-C867-9711E6EF26C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1" name="Rounded Rectangle 80">
                <a:extLst>
                  <a:ext uri="{FF2B5EF4-FFF2-40B4-BE49-F238E27FC236}">
                    <a16:creationId xmlns:a16="http://schemas.microsoft.com/office/drawing/2014/main" id="{EC1E8652-B5AF-CB87-2F11-59C39F34EB86}"/>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2" name="Rounded Rectangle 81">
                <a:extLst>
                  <a:ext uri="{FF2B5EF4-FFF2-40B4-BE49-F238E27FC236}">
                    <a16:creationId xmlns:a16="http://schemas.microsoft.com/office/drawing/2014/main" id="{ACD3699A-C0EF-F5EC-F28E-582F8F588B11}"/>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3" name="Rounded Rectangle 82">
                <a:extLst>
                  <a:ext uri="{FF2B5EF4-FFF2-40B4-BE49-F238E27FC236}">
                    <a16:creationId xmlns:a16="http://schemas.microsoft.com/office/drawing/2014/main" id="{F1A1BAD0-635B-CAC3-9FFC-DA840A946909}"/>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84" name="Group 83">
              <a:extLst>
                <a:ext uri="{FF2B5EF4-FFF2-40B4-BE49-F238E27FC236}">
                  <a16:creationId xmlns:a16="http://schemas.microsoft.com/office/drawing/2014/main" id="{FBD807F1-D4EB-7BD9-3FED-1E11A022DEA9}"/>
                </a:ext>
              </a:extLst>
            </p:cNvPr>
            <p:cNvGrpSpPr/>
            <p:nvPr/>
          </p:nvGrpSpPr>
          <p:grpSpPr>
            <a:xfrm>
              <a:off x="3584581" y="3267889"/>
              <a:ext cx="304875" cy="766639"/>
              <a:chOff x="667814" y="2919359"/>
              <a:chExt cx="777254" cy="1954487"/>
            </a:xfrm>
            <a:solidFill>
              <a:schemeClr val="accent1"/>
            </a:solidFill>
          </p:grpSpPr>
          <p:sp>
            <p:nvSpPr>
              <p:cNvPr id="85" name="Oval 84">
                <a:extLst>
                  <a:ext uri="{FF2B5EF4-FFF2-40B4-BE49-F238E27FC236}">
                    <a16:creationId xmlns:a16="http://schemas.microsoft.com/office/drawing/2014/main" id="{FF62A3B6-F503-E0C7-9414-C19D068A2B48}"/>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6" name="Rounded Rectangle 85">
                <a:extLst>
                  <a:ext uri="{FF2B5EF4-FFF2-40B4-BE49-F238E27FC236}">
                    <a16:creationId xmlns:a16="http://schemas.microsoft.com/office/drawing/2014/main" id="{DE2F0A90-500D-9F16-8E98-7D9D27317BAB}"/>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7" name="Rounded Rectangle 86">
                <a:extLst>
                  <a:ext uri="{FF2B5EF4-FFF2-40B4-BE49-F238E27FC236}">
                    <a16:creationId xmlns:a16="http://schemas.microsoft.com/office/drawing/2014/main" id="{760751F1-7AAB-5E0A-34B0-C37A49F84213}"/>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8" name="Rounded Rectangle 87">
                <a:extLst>
                  <a:ext uri="{FF2B5EF4-FFF2-40B4-BE49-F238E27FC236}">
                    <a16:creationId xmlns:a16="http://schemas.microsoft.com/office/drawing/2014/main" id="{7F685C77-A796-4F15-3D1F-27EB88FF02B4}"/>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9" name="Rounded Rectangle 88">
                <a:extLst>
                  <a:ext uri="{FF2B5EF4-FFF2-40B4-BE49-F238E27FC236}">
                    <a16:creationId xmlns:a16="http://schemas.microsoft.com/office/drawing/2014/main" id="{E0AC36F2-3B37-FFE0-7088-8C64A58A320F}"/>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0" name="Rounded Rectangle 89">
                <a:extLst>
                  <a:ext uri="{FF2B5EF4-FFF2-40B4-BE49-F238E27FC236}">
                    <a16:creationId xmlns:a16="http://schemas.microsoft.com/office/drawing/2014/main" id="{8DA74FEC-3254-FAD6-6C1E-FFAFFE0E7F18}"/>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1" name="Rounded Rectangle 90">
                <a:extLst>
                  <a:ext uri="{FF2B5EF4-FFF2-40B4-BE49-F238E27FC236}">
                    <a16:creationId xmlns:a16="http://schemas.microsoft.com/office/drawing/2014/main" id="{8AC40B6D-C193-8F99-9ED8-BB7B653DF931}"/>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92" name="Group 91">
              <a:extLst>
                <a:ext uri="{FF2B5EF4-FFF2-40B4-BE49-F238E27FC236}">
                  <a16:creationId xmlns:a16="http://schemas.microsoft.com/office/drawing/2014/main" id="{D7E27907-0BC3-2048-4217-B7AFC69B1032}"/>
                </a:ext>
              </a:extLst>
            </p:cNvPr>
            <p:cNvGrpSpPr/>
            <p:nvPr/>
          </p:nvGrpSpPr>
          <p:grpSpPr>
            <a:xfrm>
              <a:off x="3955443" y="3267889"/>
              <a:ext cx="304875" cy="766639"/>
              <a:chOff x="667814" y="2919359"/>
              <a:chExt cx="777254" cy="1954487"/>
            </a:xfrm>
            <a:solidFill>
              <a:schemeClr val="accent1"/>
            </a:solidFill>
          </p:grpSpPr>
          <p:sp>
            <p:nvSpPr>
              <p:cNvPr id="93" name="Oval 92">
                <a:extLst>
                  <a:ext uri="{FF2B5EF4-FFF2-40B4-BE49-F238E27FC236}">
                    <a16:creationId xmlns:a16="http://schemas.microsoft.com/office/drawing/2014/main" id="{4DF8B1A0-177D-564C-36BA-9A070836E32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4" name="Rounded Rectangle 93">
                <a:extLst>
                  <a:ext uri="{FF2B5EF4-FFF2-40B4-BE49-F238E27FC236}">
                    <a16:creationId xmlns:a16="http://schemas.microsoft.com/office/drawing/2014/main" id="{4FACDDD1-107E-0EE2-F291-527357B33B6D}"/>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5" name="Rounded Rectangle 94">
                <a:extLst>
                  <a:ext uri="{FF2B5EF4-FFF2-40B4-BE49-F238E27FC236}">
                    <a16:creationId xmlns:a16="http://schemas.microsoft.com/office/drawing/2014/main" id="{15BEE4B3-7242-B241-B6E1-99C94CB71891}"/>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6" name="Rounded Rectangle 95">
                <a:extLst>
                  <a:ext uri="{FF2B5EF4-FFF2-40B4-BE49-F238E27FC236}">
                    <a16:creationId xmlns:a16="http://schemas.microsoft.com/office/drawing/2014/main" id="{FC2EACE1-0FD5-1C98-0785-D0BE3A38C697}"/>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7" name="Rounded Rectangle 96">
                <a:extLst>
                  <a:ext uri="{FF2B5EF4-FFF2-40B4-BE49-F238E27FC236}">
                    <a16:creationId xmlns:a16="http://schemas.microsoft.com/office/drawing/2014/main" id="{CA501EBE-FA22-4349-FA4A-2E941B0BA38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8" name="Rounded Rectangle 97">
                <a:extLst>
                  <a:ext uri="{FF2B5EF4-FFF2-40B4-BE49-F238E27FC236}">
                    <a16:creationId xmlns:a16="http://schemas.microsoft.com/office/drawing/2014/main" id="{CF87FB66-42E8-3110-5936-15B0E8472836}"/>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9" name="Rounded Rectangle 98">
                <a:extLst>
                  <a:ext uri="{FF2B5EF4-FFF2-40B4-BE49-F238E27FC236}">
                    <a16:creationId xmlns:a16="http://schemas.microsoft.com/office/drawing/2014/main" id="{2B24DF0A-5110-27E3-96D6-6400BE57044F}"/>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00" name="Group 99">
              <a:extLst>
                <a:ext uri="{FF2B5EF4-FFF2-40B4-BE49-F238E27FC236}">
                  <a16:creationId xmlns:a16="http://schemas.microsoft.com/office/drawing/2014/main" id="{333CDC04-1E6B-4629-509B-A37838078F72}"/>
                </a:ext>
              </a:extLst>
            </p:cNvPr>
            <p:cNvGrpSpPr/>
            <p:nvPr/>
          </p:nvGrpSpPr>
          <p:grpSpPr>
            <a:xfrm>
              <a:off x="4326304" y="3267889"/>
              <a:ext cx="304875" cy="766639"/>
              <a:chOff x="667814" y="2919359"/>
              <a:chExt cx="777254" cy="1954487"/>
            </a:xfrm>
            <a:solidFill>
              <a:schemeClr val="accent1"/>
            </a:solidFill>
          </p:grpSpPr>
          <p:sp>
            <p:nvSpPr>
              <p:cNvPr id="101" name="Oval 100">
                <a:extLst>
                  <a:ext uri="{FF2B5EF4-FFF2-40B4-BE49-F238E27FC236}">
                    <a16:creationId xmlns:a16="http://schemas.microsoft.com/office/drawing/2014/main" id="{3C8EA463-1B61-DC2D-EED8-B207640DFB91}"/>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2" name="Rounded Rectangle 101">
                <a:extLst>
                  <a:ext uri="{FF2B5EF4-FFF2-40B4-BE49-F238E27FC236}">
                    <a16:creationId xmlns:a16="http://schemas.microsoft.com/office/drawing/2014/main" id="{B97ED875-DD68-8DC2-FA8E-67E8989D09D5}"/>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3" name="Rounded Rectangle 102">
                <a:extLst>
                  <a:ext uri="{FF2B5EF4-FFF2-40B4-BE49-F238E27FC236}">
                    <a16:creationId xmlns:a16="http://schemas.microsoft.com/office/drawing/2014/main" id="{EB0E431A-3608-F771-411F-8F92D5AE7431}"/>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4" name="Rounded Rectangle 103">
                <a:extLst>
                  <a:ext uri="{FF2B5EF4-FFF2-40B4-BE49-F238E27FC236}">
                    <a16:creationId xmlns:a16="http://schemas.microsoft.com/office/drawing/2014/main" id="{DECEF100-C29D-5698-D502-2321217B2E01}"/>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5" name="Rounded Rectangle 104">
                <a:extLst>
                  <a:ext uri="{FF2B5EF4-FFF2-40B4-BE49-F238E27FC236}">
                    <a16:creationId xmlns:a16="http://schemas.microsoft.com/office/drawing/2014/main" id="{243BD109-2E24-56B7-D87B-45CA695E537C}"/>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6" name="Rounded Rectangle 105">
                <a:extLst>
                  <a:ext uri="{FF2B5EF4-FFF2-40B4-BE49-F238E27FC236}">
                    <a16:creationId xmlns:a16="http://schemas.microsoft.com/office/drawing/2014/main" id="{C1CB01DE-C04D-959D-A155-BB6B4FBF4DEF}"/>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7" name="Rounded Rectangle 106">
                <a:extLst>
                  <a:ext uri="{FF2B5EF4-FFF2-40B4-BE49-F238E27FC236}">
                    <a16:creationId xmlns:a16="http://schemas.microsoft.com/office/drawing/2014/main" id="{5DB5D800-88C2-C5E3-F9E1-5FE773627A6C}"/>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08" name="Group 107">
              <a:extLst>
                <a:ext uri="{FF2B5EF4-FFF2-40B4-BE49-F238E27FC236}">
                  <a16:creationId xmlns:a16="http://schemas.microsoft.com/office/drawing/2014/main" id="{7F08E30F-02C2-9876-5D78-B7CB8F79B499}"/>
                </a:ext>
              </a:extLst>
            </p:cNvPr>
            <p:cNvGrpSpPr/>
            <p:nvPr/>
          </p:nvGrpSpPr>
          <p:grpSpPr>
            <a:xfrm>
              <a:off x="4697165" y="3267889"/>
              <a:ext cx="304875" cy="766639"/>
              <a:chOff x="667814" y="2919359"/>
              <a:chExt cx="777254" cy="1954487"/>
            </a:xfrm>
            <a:solidFill>
              <a:schemeClr val="accent1"/>
            </a:solidFill>
          </p:grpSpPr>
          <p:sp>
            <p:nvSpPr>
              <p:cNvPr id="109" name="Oval 108">
                <a:extLst>
                  <a:ext uri="{FF2B5EF4-FFF2-40B4-BE49-F238E27FC236}">
                    <a16:creationId xmlns:a16="http://schemas.microsoft.com/office/drawing/2014/main" id="{FF5A2E65-BD02-5578-C338-6CB84A5795B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0" name="Rounded Rectangle 109">
                <a:extLst>
                  <a:ext uri="{FF2B5EF4-FFF2-40B4-BE49-F238E27FC236}">
                    <a16:creationId xmlns:a16="http://schemas.microsoft.com/office/drawing/2014/main" id="{05B6ED5F-6225-1470-5FE5-94ECFCED16E1}"/>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1" name="Rounded Rectangle 110">
                <a:extLst>
                  <a:ext uri="{FF2B5EF4-FFF2-40B4-BE49-F238E27FC236}">
                    <a16:creationId xmlns:a16="http://schemas.microsoft.com/office/drawing/2014/main" id="{93FFE191-27E4-ADC1-0B81-D5B19E07754A}"/>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2" name="Rounded Rectangle 111">
                <a:extLst>
                  <a:ext uri="{FF2B5EF4-FFF2-40B4-BE49-F238E27FC236}">
                    <a16:creationId xmlns:a16="http://schemas.microsoft.com/office/drawing/2014/main" id="{B246FB37-BC41-BBCF-B016-064F44C9267B}"/>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3" name="Rounded Rectangle 112">
                <a:extLst>
                  <a:ext uri="{FF2B5EF4-FFF2-40B4-BE49-F238E27FC236}">
                    <a16:creationId xmlns:a16="http://schemas.microsoft.com/office/drawing/2014/main" id="{AE90F55F-A317-F0A8-BF67-FEE694B51071}"/>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4" name="Rounded Rectangle 113">
                <a:extLst>
                  <a:ext uri="{FF2B5EF4-FFF2-40B4-BE49-F238E27FC236}">
                    <a16:creationId xmlns:a16="http://schemas.microsoft.com/office/drawing/2014/main" id="{330A85C3-E38D-765E-EF92-181AF6A84C1B}"/>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5" name="Rounded Rectangle 114">
                <a:extLst>
                  <a:ext uri="{FF2B5EF4-FFF2-40B4-BE49-F238E27FC236}">
                    <a16:creationId xmlns:a16="http://schemas.microsoft.com/office/drawing/2014/main" id="{2159A4AF-E580-1658-EFE2-0290FA9F65F9}"/>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16" name="Group 115">
              <a:extLst>
                <a:ext uri="{FF2B5EF4-FFF2-40B4-BE49-F238E27FC236}">
                  <a16:creationId xmlns:a16="http://schemas.microsoft.com/office/drawing/2014/main" id="{DD66214D-6757-44CD-36D5-5812C7BA2593}"/>
                </a:ext>
              </a:extLst>
            </p:cNvPr>
            <p:cNvGrpSpPr/>
            <p:nvPr/>
          </p:nvGrpSpPr>
          <p:grpSpPr>
            <a:xfrm>
              <a:off x="5068027" y="3267889"/>
              <a:ext cx="304875" cy="766639"/>
              <a:chOff x="667814" y="2919359"/>
              <a:chExt cx="777254" cy="1954487"/>
            </a:xfrm>
            <a:solidFill>
              <a:schemeClr val="accent1"/>
            </a:solidFill>
          </p:grpSpPr>
          <p:sp>
            <p:nvSpPr>
              <p:cNvPr id="117" name="Oval 116">
                <a:extLst>
                  <a:ext uri="{FF2B5EF4-FFF2-40B4-BE49-F238E27FC236}">
                    <a16:creationId xmlns:a16="http://schemas.microsoft.com/office/drawing/2014/main" id="{EA1A043E-87B3-128A-C91A-4D341698E752}"/>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8" name="Rounded Rectangle 117">
                <a:extLst>
                  <a:ext uri="{FF2B5EF4-FFF2-40B4-BE49-F238E27FC236}">
                    <a16:creationId xmlns:a16="http://schemas.microsoft.com/office/drawing/2014/main" id="{DB084BBC-4965-A4B3-A0E4-F0D1493CA68F}"/>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9" name="Rounded Rectangle 118">
                <a:extLst>
                  <a:ext uri="{FF2B5EF4-FFF2-40B4-BE49-F238E27FC236}">
                    <a16:creationId xmlns:a16="http://schemas.microsoft.com/office/drawing/2014/main" id="{10908B2C-D7B5-367B-5FD7-E40293707A24}"/>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0" name="Rounded Rectangle 119">
                <a:extLst>
                  <a:ext uri="{FF2B5EF4-FFF2-40B4-BE49-F238E27FC236}">
                    <a16:creationId xmlns:a16="http://schemas.microsoft.com/office/drawing/2014/main" id="{EE165925-9C14-740B-8F16-B71FF7D5D84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1" name="Rounded Rectangle 120">
                <a:extLst>
                  <a:ext uri="{FF2B5EF4-FFF2-40B4-BE49-F238E27FC236}">
                    <a16:creationId xmlns:a16="http://schemas.microsoft.com/office/drawing/2014/main" id="{B3B715F3-1293-74A4-269B-751246607346}"/>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2" name="Rounded Rectangle 121">
                <a:extLst>
                  <a:ext uri="{FF2B5EF4-FFF2-40B4-BE49-F238E27FC236}">
                    <a16:creationId xmlns:a16="http://schemas.microsoft.com/office/drawing/2014/main" id="{ABF290E6-EF6F-129A-C37B-1ADEA99AE92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3" name="Rounded Rectangle 122">
                <a:extLst>
                  <a:ext uri="{FF2B5EF4-FFF2-40B4-BE49-F238E27FC236}">
                    <a16:creationId xmlns:a16="http://schemas.microsoft.com/office/drawing/2014/main" id="{3723827B-499D-752C-1823-08A636197BDA}"/>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24" name="Group 123">
              <a:extLst>
                <a:ext uri="{FF2B5EF4-FFF2-40B4-BE49-F238E27FC236}">
                  <a16:creationId xmlns:a16="http://schemas.microsoft.com/office/drawing/2014/main" id="{B434BF12-DBCF-D1C3-E647-AA7CBB2FC9F6}"/>
                </a:ext>
              </a:extLst>
            </p:cNvPr>
            <p:cNvGrpSpPr/>
            <p:nvPr/>
          </p:nvGrpSpPr>
          <p:grpSpPr>
            <a:xfrm>
              <a:off x="5438888" y="3267889"/>
              <a:ext cx="304875" cy="766639"/>
              <a:chOff x="667814" y="2919359"/>
              <a:chExt cx="777254" cy="1954487"/>
            </a:xfrm>
            <a:solidFill>
              <a:schemeClr val="accent1"/>
            </a:solidFill>
          </p:grpSpPr>
          <p:sp>
            <p:nvSpPr>
              <p:cNvPr id="125" name="Oval 124">
                <a:extLst>
                  <a:ext uri="{FF2B5EF4-FFF2-40B4-BE49-F238E27FC236}">
                    <a16:creationId xmlns:a16="http://schemas.microsoft.com/office/drawing/2014/main" id="{324855D1-ECC8-22F2-07BD-10AF22FC541F}"/>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6" name="Rounded Rectangle 125">
                <a:extLst>
                  <a:ext uri="{FF2B5EF4-FFF2-40B4-BE49-F238E27FC236}">
                    <a16:creationId xmlns:a16="http://schemas.microsoft.com/office/drawing/2014/main" id="{6EB82C4F-1D67-4113-6B23-20E98BF6203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7" name="Rounded Rectangle 126">
                <a:extLst>
                  <a:ext uri="{FF2B5EF4-FFF2-40B4-BE49-F238E27FC236}">
                    <a16:creationId xmlns:a16="http://schemas.microsoft.com/office/drawing/2014/main" id="{32F2CD12-0428-D0DF-BE95-CF6A818C0FFA}"/>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8" name="Rounded Rectangle 127">
                <a:extLst>
                  <a:ext uri="{FF2B5EF4-FFF2-40B4-BE49-F238E27FC236}">
                    <a16:creationId xmlns:a16="http://schemas.microsoft.com/office/drawing/2014/main" id="{2DE26946-BEDA-79FD-014F-F1A6553A0A86}"/>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9" name="Rounded Rectangle 128">
                <a:extLst>
                  <a:ext uri="{FF2B5EF4-FFF2-40B4-BE49-F238E27FC236}">
                    <a16:creationId xmlns:a16="http://schemas.microsoft.com/office/drawing/2014/main" id="{E5DED04A-2947-95D4-72C9-92B325CE0A20}"/>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0" name="Rounded Rectangle 129">
                <a:extLst>
                  <a:ext uri="{FF2B5EF4-FFF2-40B4-BE49-F238E27FC236}">
                    <a16:creationId xmlns:a16="http://schemas.microsoft.com/office/drawing/2014/main" id="{8F2BF95F-09E6-A22E-2F7D-CD56F00495E5}"/>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1" name="Rounded Rectangle 130">
                <a:extLst>
                  <a:ext uri="{FF2B5EF4-FFF2-40B4-BE49-F238E27FC236}">
                    <a16:creationId xmlns:a16="http://schemas.microsoft.com/office/drawing/2014/main" id="{70B63111-07B3-13BE-3DAC-884F57112D80}"/>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32" name="Group 131">
              <a:extLst>
                <a:ext uri="{FF2B5EF4-FFF2-40B4-BE49-F238E27FC236}">
                  <a16:creationId xmlns:a16="http://schemas.microsoft.com/office/drawing/2014/main" id="{1BF1226F-BD16-6ACD-A47A-F51887E52877}"/>
                </a:ext>
              </a:extLst>
            </p:cNvPr>
            <p:cNvGrpSpPr/>
            <p:nvPr/>
          </p:nvGrpSpPr>
          <p:grpSpPr>
            <a:xfrm>
              <a:off x="5809749" y="3267889"/>
              <a:ext cx="304875" cy="766639"/>
              <a:chOff x="667814" y="2919359"/>
              <a:chExt cx="777254" cy="1954487"/>
            </a:xfrm>
            <a:solidFill>
              <a:schemeClr val="accent1"/>
            </a:solidFill>
          </p:grpSpPr>
          <p:sp>
            <p:nvSpPr>
              <p:cNvPr id="133" name="Oval 132">
                <a:extLst>
                  <a:ext uri="{FF2B5EF4-FFF2-40B4-BE49-F238E27FC236}">
                    <a16:creationId xmlns:a16="http://schemas.microsoft.com/office/drawing/2014/main" id="{2816D9C8-916B-149D-2A90-7DF6293E3E94}"/>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4" name="Rounded Rectangle 133">
                <a:extLst>
                  <a:ext uri="{FF2B5EF4-FFF2-40B4-BE49-F238E27FC236}">
                    <a16:creationId xmlns:a16="http://schemas.microsoft.com/office/drawing/2014/main" id="{E5C78181-0BE7-D120-E204-30030CA7AF59}"/>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5" name="Rounded Rectangle 134">
                <a:extLst>
                  <a:ext uri="{FF2B5EF4-FFF2-40B4-BE49-F238E27FC236}">
                    <a16:creationId xmlns:a16="http://schemas.microsoft.com/office/drawing/2014/main" id="{BB9593CB-7B59-5F1A-357B-9EFF396FADCF}"/>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6" name="Rounded Rectangle 135">
                <a:extLst>
                  <a:ext uri="{FF2B5EF4-FFF2-40B4-BE49-F238E27FC236}">
                    <a16:creationId xmlns:a16="http://schemas.microsoft.com/office/drawing/2014/main" id="{87DFAD32-804E-6D4A-E6A6-E35C7971010A}"/>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7" name="Rounded Rectangle 136">
                <a:extLst>
                  <a:ext uri="{FF2B5EF4-FFF2-40B4-BE49-F238E27FC236}">
                    <a16:creationId xmlns:a16="http://schemas.microsoft.com/office/drawing/2014/main" id="{BF33ABA5-1602-6620-5ABD-1D9663B2DBDB}"/>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8" name="Rounded Rectangle 137">
                <a:extLst>
                  <a:ext uri="{FF2B5EF4-FFF2-40B4-BE49-F238E27FC236}">
                    <a16:creationId xmlns:a16="http://schemas.microsoft.com/office/drawing/2014/main" id="{C95A1F51-72DA-8016-682D-EC98AE32A7F5}"/>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9" name="Rounded Rectangle 138">
                <a:extLst>
                  <a:ext uri="{FF2B5EF4-FFF2-40B4-BE49-F238E27FC236}">
                    <a16:creationId xmlns:a16="http://schemas.microsoft.com/office/drawing/2014/main" id="{6883E6A8-A53D-2ECB-5C3F-9FFAED4FCCD6}"/>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40" name="Group 139">
              <a:extLst>
                <a:ext uri="{FF2B5EF4-FFF2-40B4-BE49-F238E27FC236}">
                  <a16:creationId xmlns:a16="http://schemas.microsoft.com/office/drawing/2014/main" id="{371A48C8-33D8-4BB2-7FFD-38738859034F}"/>
                </a:ext>
              </a:extLst>
            </p:cNvPr>
            <p:cNvGrpSpPr/>
            <p:nvPr/>
          </p:nvGrpSpPr>
          <p:grpSpPr>
            <a:xfrm>
              <a:off x="6180611" y="3267889"/>
              <a:ext cx="304875" cy="766639"/>
              <a:chOff x="667814" y="2919359"/>
              <a:chExt cx="777254" cy="1954487"/>
            </a:xfrm>
            <a:solidFill>
              <a:schemeClr val="tx2"/>
            </a:solidFill>
          </p:grpSpPr>
          <p:sp>
            <p:nvSpPr>
              <p:cNvPr id="141" name="Oval 140">
                <a:extLst>
                  <a:ext uri="{FF2B5EF4-FFF2-40B4-BE49-F238E27FC236}">
                    <a16:creationId xmlns:a16="http://schemas.microsoft.com/office/drawing/2014/main" id="{B350E3D2-C633-9EDE-38A9-8F8DB7E870D8}"/>
                  </a:ext>
                </a:extLst>
              </p:cNvPr>
              <p:cNvSpPr/>
              <p:nvPr/>
            </p:nvSpPr>
            <p:spPr>
              <a:xfrm>
                <a:off x="847284" y="2919359"/>
                <a:ext cx="385010" cy="385010"/>
              </a:xfrm>
              <a:prstGeom prst="ellipse">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2" name="Rounded Rectangle 141">
                <a:extLst>
                  <a:ext uri="{FF2B5EF4-FFF2-40B4-BE49-F238E27FC236}">
                    <a16:creationId xmlns:a16="http://schemas.microsoft.com/office/drawing/2014/main" id="{9EEACBBF-7888-FA2D-418F-11136EC08603}"/>
                  </a:ext>
                </a:extLst>
              </p:cNvPr>
              <p:cNvSpPr/>
              <p:nvPr/>
            </p:nvSpPr>
            <p:spPr>
              <a:xfrm>
                <a:off x="842973" y="3352192"/>
                <a:ext cx="423347" cy="881740"/>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3" name="Rounded Rectangle 142">
                <a:extLst>
                  <a:ext uri="{FF2B5EF4-FFF2-40B4-BE49-F238E27FC236}">
                    <a16:creationId xmlns:a16="http://schemas.microsoft.com/office/drawing/2014/main" id="{747B7001-AA13-18F2-1E7B-9310A6ED2F7C}"/>
                  </a:ext>
                </a:extLst>
              </p:cNvPr>
              <p:cNvSpPr/>
              <p:nvPr/>
            </p:nvSpPr>
            <p:spPr>
              <a:xfrm>
                <a:off x="1323924" y="3352192"/>
                <a:ext cx="121144" cy="881741"/>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4" name="Rounded Rectangle 143">
                <a:extLst>
                  <a:ext uri="{FF2B5EF4-FFF2-40B4-BE49-F238E27FC236}">
                    <a16:creationId xmlns:a16="http://schemas.microsoft.com/office/drawing/2014/main" id="{F46194FA-A99B-1C39-2829-736A1AAB3214}"/>
                  </a:ext>
                </a:extLst>
              </p:cNvPr>
              <p:cNvSpPr/>
              <p:nvPr/>
            </p:nvSpPr>
            <p:spPr>
              <a:xfrm>
                <a:off x="667814" y="3352190"/>
                <a:ext cx="121145" cy="881742"/>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5" name="Rounded Rectangle 144">
                <a:extLst>
                  <a:ext uri="{FF2B5EF4-FFF2-40B4-BE49-F238E27FC236}">
                    <a16:creationId xmlns:a16="http://schemas.microsoft.com/office/drawing/2014/main" id="{2CC109CF-33DA-1900-5ABE-A0B0DED80BBF}"/>
                  </a:ext>
                </a:extLst>
              </p:cNvPr>
              <p:cNvSpPr/>
              <p:nvPr/>
            </p:nvSpPr>
            <p:spPr>
              <a:xfrm rot="5400000">
                <a:off x="956509" y="3073158"/>
                <a:ext cx="188496" cy="746565"/>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6" name="Rounded Rectangle 145">
                <a:extLst>
                  <a:ext uri="{FF2B5EF4-FFF2-40B4-BE49-F238E27FC236}">
                    <a16:creationId xmlns:a16="http://schemas.microsoft.com/office/drawing/2014/main" id="{C1592CB8-D136-A414-AC10-7F46BC59CD51}"/>
                  </a:ext>
                </a:extLst>
              </p:cNvPr>
              <p:cNvSpPr/>
              <p:nvPr/>
            </p:nvSpPr>
            <p:spPr>
              <a:xfrm>
                <a:off x="842973" y="4127281"/>
                <a:ext cx="188496" cy="746565"/>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7" name="Rounded Rectangle 146">
                <a:extLst>
                  <a:ext uri="{FF2B5EF4-FFF2-40B4-BE49-F238E27FC236}">
                    <a16:creationId xmlns:a16="http://schemas.microsoft.com/office/drawing/2014/main" id="{85A7A62D-DB29-E940-B9EE-B286127FEF3D}"/>
                  </a:ext>
                </a:extLst>
              </p:cNvPr>
              <p:cNvSpPr/>
              <p:nvPr/>
            </p:nvSpPr>
            <p:spPr>
              <a:xfrm>
                <a:off x="1077562" y="4127281"/>
                <a:ext cx="188496" cy="746565"/>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48" name="Group 147">
              <a:extLst>
                <a:ext uri="{FF2B5EF4-FFF2-40B4-BE49-F238E27FC236}">
                  <a16:creationId xmlns:a16="http://schemas.microsoft.com/office/drawing/2014/main" id="{6C1D2D12-64E8-2EE5-E122-B5D980BB4637}"/>
                </a:ext>
              </a:extLst>
            </p:cNvPr>
            <p:cNvGrpSpPr/>
            <p:nvPr/>
          </p:nvGrpSpPr>
          <p:grpSpPr>
            <a:xfrm>
              <a:off x="6551472" y="3267889"/>
              <a:ext cx="304875" cy="766639"/>
              <a:chOff x="667814" y="2919359"/>
              <a:chExt cx="777254" cy="1954487"/>
            </a:xfrm>
            <a:solidFill>
              <a:schemeClr val="accent1"/>
            </a:solidFill>
          </p:grpSpPr>
          <p:sp>
            <p:nvSpPr>
              <p:cNvPr id="149" name="Oval 148">
                <a:extLst>
                  <a:ext uri="{FF2B5EF4-FFF2-40B4-BE49-F238E27FC236}">
                    <a16:creationId xmlns:a16="http://schemas.microsoft.com/office/drawing/2014/main" id="{642BDBD8-1D44-5580-BE68-4EAD0EBBC5A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0" name="Rounded Rectangle 149">
                <a:extLst>
                  <a:ext uri="{FF2B5EF4-FFF2-40B4-BE49-F238E27FC236}">
                    <a16:creationId xmlns:a16="http://schemas.microsoft.com/office/drawing/2014/main" id="{56EFCC19-1F78-E131-DEF1-817304403BB6}"/>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1" name="Rounded Rectangle 150">
                <a:extLst>
                  <a:ext uri="{FF2B5EF4-FFF2-40B4-BE49-F238E27FC236}">
                    <a16:creationId xmlns:a16="http://schemas.microsoft.com/office/drawing/2014/main" id="{598C6146-67FD-D117-0F7A-C398B66D7EA4}"/>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2" name="Rounded Rectangle 151">
                <a:extLst>
                  <a:ext uri="{FF2B5EF4-FFF2-40B4-BE49-F238E27FC236}">
                    <a16:creationId xmlns:a16="http://schemas.microsoft.com/office/drawing/2014/main" id="{3146645B-CBAF-06E9-BCD7-3F87416012C3}"/>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3" name="Rounded Rectangle 152">
                <a:extLst>
                  <a:ext uri="{FF2B5EF4-FFF2-40B4-BE49-F238E27FC236}">
                    <a16:creationId xmlns:a16="http://schemas.microsoft.com/office/drawing/2014/main" id="{0DBE5448-F9A3-8657-288F-BAE4E299D811}"/>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4" name="Rounded Rectangle 153">
                <a:extLst>
                  <a:ext uri="{FF2B5EF4-FFF2-40B4-BE49-F238E27FC236}">
                    <a16:creationId xmlns:a16="http://schemas.microsoft.com/office/drawing/2014/main" id="{1ADAD709-36E6-7683-6F7F-C2E177842456}"/>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5" name="Rounded Rectangle 154">
                <a:extLst>
                  <a:ext uri="{FF2B5EF4-FFF2-40B4-BE49-F238E27FC236}">
                    <a16:creationId xmlns:a16="http://schemas.microsoft.com/office/drawing/2014/main" id="{7805FFE6-E9D0-F898-39BD-552BF899F2C1}"/>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56" name="Group 155">
              <a:extLst>
                <a:ext uri="{FF2B5EF4-FFF2-40B4-BE49-F238E27FC236}">
                  <a16:creationId xmlns:a16="http://schemas.microsoft.com/office/drawing/2014/main" id="{96454149-66A4-9616-640D-60FBA9E5CECE}"/>
                </a:ext>
              </a:extLst>
            </p:cNvPr>
            <p:cNvGrpSpPr/>
            <p:nvPr/>
          </p:nvGrpSpPr>
          <p:grpSpPr>
            <a:xfrm>
              <a:off x="6922333" y="3267889"/>
              <a:ext cx="304875" cy="766639"/>
              <a:chOff x="667814" y="2919359"/>
              <a:chExt cx="777254" cy="1954487"/>
            </a:xfrm>
            <a:solidFill>
              <a:schemeClr val="accent1"/>
            </a:solidFill>
          </p:grpSpPr>
          <p:sp>
            <p:nvSpPr>
              <p:cNvPr id="157" name="Oval 156">
                <a:extLst>
                  <a:ext uri="{FF2B5EF4-FFF2-40B4-BE49-F238E27FC236}">
                    <a16:creationId xmlns:a16="http://schemas.microsoft.com/office/drawing/2014/main" id="{01E2E8F7-46D1-014F-B683-D7167D48F1F6}"/>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8" name="Rounded Rectangle 157">
                <a:extLst>
                  <a:ext uri="{FF2B5EF4-FFF2-40B4-BE49-F238E27FC236}">
                    <a16:creationId xmlns:a16="http://schemas.microsoft.com/office/drawing/2014/main" id="{97619E27-2C02-4F1D-D624-0B304516CD08}"/>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9" name="Rounded Rectangle 158">
                <a:extLst>
                  <a:ext uri="{FF2B5EF4-FFF2-40B4-BE49-F238E27FC236}">
                    <a16:creationId xmlns:a16="http://schemas.microsoft.com/office/drawing/2014/main" id="{75950623-36F3-591A-C627-308C0D281394}"/>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0" name="Rounded Rectangle 159">
                <a:extLst>
                  <a:ext uri="{FF2B5EF4-FFF2-40B4-BE49-F238E27FC236}">
                    <a16:creationId xmlns:a16="http://schemas.microsoft.com/office/drawing/2014/main" id="{082F2DD7-D3F9-702A-FB52-F457A2D11964}"/>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1" name="Rounded Rectangle 160">
                <a:extLst>
                  <a:ext uri="{FF2B5EF4-FFF2-40B4-BE49-F238E27FC236}">
                    <a16:creationId xmlns:a16="http://schemas.microsoft.com/office/drawing/2014/main" id="{C0A44BDE-FF57-CCE8-CF63-295CD393EF4A}"/>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2" name="Rounded Rectangle 161">
                <a:extLst>
                  <a:ext uri="{FF2B5EF4-FFF2-40B4-BE49-F238E27FC236}">
                    <a16:creationId xmlns:a16="http://schemas.microsoft.com/office/drawing/2014/main" id="{DFA7611A-4056-498A-9508-8F46129F50C6}"/>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3" name="Rounded Rectangle 162">
                <a:extLst>
                  <a:ext uri="{FF2B5EF4-FFF2-40B4-BE49-F238E27FC236}">
                    <a16:creationId xmlns:a16="http://schemas.microsoft.com/office/drawing/2014/main" id="{4D9EC933-9A3D-4D1D-87DA-AB1C88A38095}"/>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64" name="Group 163">
              <a:extLst>
                <a:ext uri="{FF2B5EF4-FFF2-40B4-BE49-F238E27FC236}">
                  <a16:creationId xmlns:a16="http://schemas.microsoft.com/office/drawing/2014/main" id="{51D7D744-690B-48E6-D955-8B8F0F643844}"/>
                </a:ext>
              </a:extLst>
            </p:cNvPr>
            <p:cNvGrpSpPr/>
            <p:nvPr/>
          </p:nvGrpSpPr>
          <p:grpSpPr>
            <a:xfrm>
              <a:off x="7293195" y="3267889"/>
              <a:ext cx="304875" cy="766639"/>
              <a:chOff x="667814" y="2919359"/>
              <a:chExt cx="777254" cy="1954487"/>
            </a:xfrm>
            <a:solidFill>
              <a:schemeClr val="accent1"/>
            </a:solidFill>
          </p:grpSpPr>
          <p:sp>
            <p:nvSpPr>
              <p:cNvPr id="165" name="Oval 164">
                <a:extLst>
                  <a:ext uri="{FF2B5EF4-FFF2-40B4-BE49-F238E27FC236}">
                    <a16:creationId xmlns:a16="http://schemas.microsoft.com/office/drawing/2014/main" id="{2F64413F-4321-D6BD-5C37-B96AD67C8686}"/>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6" name="Rounded Rectangle 165">
                <a:extLst>
                  <a:ext uri="{FF2B5EF4-FFF2-40B4-BE49-F238E27FC236}">
                    <a16:creationId xmlns:a16="http://schemas.microsoft.com/office/drawing/2014/main" id="{979FDBA7-E04B-093E-5CDA-EA8F0D80C21A}"/>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7" name="Rounded Rectangle 166">
                <a:extLst>
                  <a:ext uri="{FF2B5EF4-FFF2-40B4-BE49-F238E27FC236}">
                    <a16:creationId xmlns:a16="http://schemas.microsoft.com/office/drawing/2014/main" id="{B1D41588-EBCE-F65D-72F3-D70A1BB8F09A}"/>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8" name="Rounded Rectangle 167">
                <a:extLst>
                  <a:ext uri="{FF2B5EF4-FFF2-40B4-BE49-F238E27FC236}">
                    <a16:creationId xmlns:a16="http://schemas.microsoft.com/office/drawing/2014/main" id="{CB6D9327-0450-048A-6DB4-AE20B7F7E0C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9" name="Rounded Rectangle 168">
                <a:extLst>
                  <a:ext uri="{FF2B5EF4-FFF2-40B4-BE49-F238E27FC236}">
                    <a16:creationId xmlns:a16="http://schemas.microsoft.com/office/drawing/2014/main" id="{2B203E7D-FAD6-108B-C69C-16D46E87EAD4}"/>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0" name="Rounded Rectangle 169">
                <a:extLst>
                  <a:ext uri="{FF2B5EF4-FFF2-40B4-BE49-F238E27FC236}">
                    <a16:creationId xmlns:a16="http://schemas.microsoft.com/office/drawing/2014/main" id="{BAEDAF64-858B-E515-75C0-695997D6A7F8}"/>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1" name="Rounded Rectangle 170">
                <a:extLst>
                  <a:ext uri="{FF2B5EF4-FFF2-40B4-BE49-F238E27FC236}">
                    <a16:creationId xmlns:a16="http://schemas.microsoft.com/office/drawing/2014/main" id="{E38EAABB-A5FF-D6D7-BF27-A2BF9C3AC0E5}"/>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72" name="Group 171">
              <a:extLst>
                <a:ext uri="{FF2B5EF4-FFF2-40B4-BE49-F238E27FC236}">
                  <a16:creationId xmlns:a16="http://schemas.microsoft.com/office/drawing/2014/main" id="{3CFAA05D-D9B2-3045-7843-9F8BE45319A9}"/>
                </a:ext>
              </a:extLst>
            </p:cNvPr>
            <p:cNvGrpSpPr/>
            <p:nvPr/>
          </p:nvGrpSpPr>
          <p:grpSpPr>
            <a:xfrm>
              <a:off x="7664056" y="3267889"/>
              <a:ext cx="304875" cy="766639"/>
              <a:chOff x="667814" y="2919359"/>
              <a:chExt cx="777254" cy="1954487"/>
            </a:xfrm>
            <a:solidFill>
              <a:schemeClr val="accent1"/>
            </a:solidFill>
          </p:grpSpPr>
          <p:sp>
            <p:nvSpPr>
              <p:cNvPr id="173" name="Oval 172">
                <a:extLst>
                  <a:ext uri="{FF2B5EF4-FFF2-40B4-BE49-F238E27FC236}">
                    <a16:creationId xmlns:a16="http://schemas.microsoft.com/office/drawing/2014/main" id="{C3F4C15B-4474-D594-5C8C-F30FD4A58CDB}"/>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4" name="Rounded Rectangle 173">
                <a:extLst>
                  <a:ext uri="{FF2B5EF4-FFF2-40B4-BE49-F238E27FC236}">
                    <a16:creationId xmlns:a16="http://schemas.microsoft.com/office/drawing/2014/main" id="{1F5D828F-AED6-E681-5B56-F29A90577336}"/>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5" name="Rounded Rectangle 174">
                <a:extLst>
                  <a:ext uri="{FF2B5EF4-FFF2-40B4-BE49-F238E27FC236}">
                    <a16:creationId xmlns:a16="http://schemas.microsoft.com/office/drawing/2014/main" id="{FCF21BED-297D-0F48-B8E7-26309CC16B5F}"/>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6" name="Rounded Rectangle 175">
                <a:extLst>
                  <a:ext uri="{FF2B5EF4-FFF2-40B4-BE49-F238E27FC236}">
                    <a16:creationId xmlns:a16="http://schemas.microsoft.com/office/drawing/2014/main" id="{BEDE2EA9-81CC-DE00-AAED-AFD72A2A80FD}"/>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7" name="Rounded Rectangle 176">
                <a:extLst>
                  <a:ext uri="{FF2B5EF4-FFF2-40B4-BE49-F238E27FC236}">
                    <a16:creationId xmlns:a16="http://schemas.microsoft.com/office/drawing/2014/main" id="{D98B1895-DC17-608A-53E1-2C395664325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8" name="Rounded Rectangle 177">
                <a:extLst>
                  <a:ext uri="{FF2B5EF4-FFF2-40B4-BE49-F238E27FC236}">
                    <a16:creationId xmlns:a16="http://schemas.microsoft.com/office/drawing/2014/main" id="{6C5F712F-4412-211E-232D-33193FA2C1C0}"/>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9" name="Rounded Rectangle 178">
                <a:extLst>
                  <a:ext uri="{FF2B5EF4-FFF2-40B4-BE49-F238E27FC236}">
                    <a16:creationId xmlns:a16="http://schemas.microsoft.com/office/drawing/2014/main" id="{DB975E27-48B5-2A81-F085-FC57BBD7EDDB}"/>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80" name="Group 179">
              <a:extLst>
                <a:ext uri="{FF2B5EF4-FFF2-40B4-BE49-F238E27FC236}">
                  <a16:creationId xmlns:a16="http://schemas.microsoft.com/office/drawing/2014/main" id="{81DE97D2-0355-FFE5-9D7F-51A2A3BDD31A}"/>
                </a:ext>
              </a:extLst>
            </p:cNvPr>
            <p:cNvGrpSpPr/>
            <p:nvPr/>
          </p:nvGrpSpPr>
          <p:grpSpPr>
            <a:xfrm>
              <a:off x="8034917" y="3267889"/>
              <a:ext cx="304875" cy="766639"/>
              <a:chOff x="667814" y="2919359"/>
              <a:chExt cx="777254" cy="1954487"/>
            </a:xfrm>
            <a:solidFill>
              <a:schemeClr val="accent1"/>
            </a:solidFill>
          </p:grpSpPr>
          <p:sp>
            <p:nvSpPr>
              <p:cNvPr id="181" name="Oval 180">
                <a:extLst>
                  <a:ext uri="{FF2B5EF4-FFF2-40B4-BE49-F238E27FC236}">
                    <a16:creationId xmlns:a16="http://schemas.microsoft.com/office/drawing/2014/main" id="{1935CFEC-7A51-B71F-6E30-4E529CE1D0C7}"/>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2" name="Rounded Rectangle 181">
                <a:extLst>
                  <a:ext uri="{FF2B5EF4-FFF2-40B4-BE49-F238E27FC236}">
                    <a16:creationId xmlns:a16="http://schemas.microsoft.com/office/drawing/2014/main" id="{DF39B984-04D4-0D2F-98E2-522226895E0F}"/>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3" name="Rounded Rectangle 182">
                <a:extLst>
                  <a:ext uri="{FF2B5EF4-FFF2-40B4-BE49-F238E27FC236}">
                    <a16:creationId xmlns:a16="http://schemas.microsoft.com/office/drawing/2014/main" id="{F6E969D0-176D-F075-4CB1-4B03144363A9}"/>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4" name="Rounded Rectangle 183">
                <a:extLst>
                  <a:ext uri="{FF2B5EF4-FFF2-40B4-BE49-F238E27FC236}">
                    <a16:creationId xmlns:a16="http://schemas.microsoft.com/office/drawing/2014/main" id="{48BBAFC8-8091-7199-D1BD-15CA74947178}"/>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5" name="Rounded Rectangle 184">
                <a:extLst>
                  <a:ext uri="{FF2B5EF4-FFF2-40B4-BE49-F238E27FC236}">
                    <a16:creationId xmlns:a16="http://schemas.microsoft.com/office/drawing/2014/main" id="{CAAACC55-0D10-1F12-DDC6-B9215FF95686}"/>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6" name="Rounded Rectangle 185">
                <a:extLst>
                  <a:ext uri="{FF2B5EF4-FFF2-40B4-BE49-F238E27FC236}">
                    <a16:creationId xmlns:a16="http://schemas.microsoft.com/office/drawing/2014/main" id="{E03F3A3C-4004-7F71-16EA-632602C888A7}"/>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7" name="Rounded Rectangle 186">
                <a:extLst>
                  <a:ext uri="{FF2B5EF4-FFF2-40B4-BE49-F238E27FC236}">
                    <a16:creationId xmlns:a16="http://schemas.microsoft.com/office/drawing/2014/main" id="{2708ED19-5BA6-CEC9-5ADF-D7B42E830E5D}"/>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88" name="Group 187">
              <a:extLst>
                <a:ext uri="{FF2B5EF4-FFF2-40B4-BE49-F238E27FC236}">
                  <a16:creationId xmlns:a16="http://schemas.microsoft.com/office/drawing/2014/main" id="{901CD4B8-9AA8-C216-B7E0-25537F5FBB1E}"/>
                </a:ext>
              </a:extLst>
            </p:cNvPr>
            <p:cNvGrpSpPr/>
            <p:nvPr/>
          </p:nvGrpSpPr>
          <p:grpSpPr>
            <a:xfrm>
              <a:off x="8405779" y="3267889"/>
              <a:ext cx="304875" cy="766639"/>
              <a:chOff x="667814" y="2919359"/>
              <a:chExt cx="777254" cy="1954487"/>
            </a:xfrm>
            <a:solidFill>
              <a:schemeClr val="accent1"/>
            </a:solidFill>
          </p:grpSpPr>
          <p:sp>
            <p:nvSpPr>
              <p:cNvPr id="189" name="Oval 188">
                <a:extLst>
                  <a:ext uri="{FF2B5EF4-FFF2-40B4-BE49-F238E27FC236}">
                    <a16:creationId xmlns:a16="http://schemas.microsoft.com/office/drawing/2014/main" id="{45511A30-5BB4-D0F5-F253-48DE3123DC7E}"/>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0" name="Rounded Rectangle 189">
                <a:extLst>
                  <a:ext uri="{FF2B5EF4-FFF2-40B4-BE49-F238E27FC236}">
                    <a16:creationId xmlns:a16="http://schemas.microsoft.com/office/drawing/2014/main" id="{1304B983-E1F9-7A6A-69AD-5856133B4955}"/>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1" name="Rounded Rectangle 190">
                <a:extLst>
                  <a:ext uri="{FF2B5EF4-FFF2-40B4-BE49-F238E27FC236}">
                    <a16:creationId xmlns:a16="http://schemas.microsoft.com/office/drawing/2014/main" id="{C80328C1-E558-B295-29FB-7AEF060557DD}"/>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2" name="Rounded Rectangle 191">
                <a:extLst>
                  <a:ext uri="{FF2B5EF4-FFF2-40B4-BE49-F238E27FC236}">
                    <a16:creationId xmlns:a16="http://schemas.microsoft.com/office/drawing/2014/main" id="{6FDEB8BD-F7BF-234E-D344-C8040FC19B5C}"/>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3" name="Rounded Rectangle 192">
                <a:extLst>
                  <a:ext uri="{FF2B5EF4-FFF2-40B4-BE49-F238E27FC236}">
                    <a16:creationId xmlns:a16="http://schemas.microsoft.com/office/drawing/2014/main" id="{F19D7191-192C-F05C-3260-FE89388CA6C2}"/>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4" name="Rounded Rectangle 193">
                <a:extLst>
                  <a:ext uri="{FF2B5EF4-FFF2-40B4-BE49-F238E27FC236}">
                    <a16:creationId xmlns:a16="http://schemas.microsoft.com/office/drawing/2014/main" id="{34CB0762-9940-C70E-D5C5-FC613E1BF4EC}"/>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5" name="Rounded Rectangle 194">
                <a:extLst>
                  <a:ext uri="{FF2B5EF4-FFF2-40B4-BE49-F238E27FC236}">
                    <a16:creationId xmlns:a16="http://schemas.microsoft.com/office/drawing/2014/main" id="{3DC351B7-1975-97A4-240F-B70E6ECC63C4}"/>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96" name="Group 195">
              <a:extLst>
                <a:ext uri="{FF2B5EF4-FFF2-40B4-BE49-F238E27FC236}">
                  <a16:creationId xmlns:a16="http://schemas.microsoft.com/office/drawing/2014/main" id="{5459A2D6-632C-CBC7-FD71-2BDC7297F3A9}"/>
                </a:ext>
              </a:extLst>
            </p:cNvPr>
            <p:cNvGrpSpPr/>
            <p:nvPr/>
          </p:nvGrpSpPr>
          <p:grpSpPr>
            <a:xfrm>
              <a:off x="8776640" y="3267889"/>
              <a:ext cx="304875" cy="766639"/>
              <a:chOff x="667814" y="2919359"/>
              <a:chExt cx="777254" cy="1954487"/>
            </a:xfrm>
            <a:solidFill>
              <a:schemeClr val="accent1"/>
            </a:solidFill>
          </p:grpSpPr>
          <p:sp>
            <p:nvSpPr>
              <p:cNvPr id="197" name="Oval 196">
                <a:extLst>
                  <a:ext uri="{FF2B5EF4-FFF2-40B4-BE49-F238E27FC236}">
                    <a16:creationId xmlns:a16="http://schemas.microsoft.com/office/drawing/2014/main" id="{6C897CDB-1508-5638-59C8-754768DE247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8" name="Rounded Rectangle 197">
                <a:extLst>
                  <a:ext uri="{FF2B5EF4-FFF2-40B4-BE49-F238E27FC236}">
                    <a16:creationId xmlns:a16="http://schemas.microsoft.com/office/drawing/2014/main" id="{46F7D917-E33C-6ABE-BC01-DB814C628774}"/>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9" name="Rounded Rectangle 198">
                <a:extLst>
                  <a:ext uri="{FF2B5EF4-FFF2-40B4-BE49-F238E27FC236}">
                    <a16:creationId xmlns:a16="http://schemas.microsoft.com/office/drawing/2014/main" id="{757A682D-EB70-1550-6E6A-1D5FB9CCC7B7}"/>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0" name="Rounded Rectangle 199">
                <a:extLst>
                  <a:ext uri="{FF2B5EF4-FFF2-40B4-BE49-F238E27FC236}">
                    <a16:creationId xmlns:a16="http://schemas.microsoft.com/office/drawing/2014/main" id="{821EAA4B-EC69-EBFA-4F58-9BEFC10A005E}"/>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1" name="Rounded Rectangle 200">
                <a:extLst>
                  <a:ext uri="{FF2B5EF4-FFF2-40B4-BE49-F238E27FC236}">
                    <a16:creationId xmlns:a16="http://schemas.microsoft.com/office/drawing/2014/main" id="{47F89726-8AAE-610A-CC76-5726CE874A93}"/>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2" name="Rounded Rectangle 201">
                <a:extLst>
                  <a:ext uri="{FF2B5EF4-FFF2-40B4-BE49-F238E27FC236}">
                    <a16:creationId xmlns:a16="http://schemas.microsoft.com/office/drawing/2014/main" id="{CDA117F3-402F-8091-D88A-1495172C93EA}"/>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3" name="Rounded Rectangle 202">
                <a:extLst>
                  <a:ext uri="{FF2B5EF4-FFF2-40B4-BE49-F238E27FC236}">
                    <a16:creationId xmlns:a16="http://schemas.microsoft.com/office/drawing/2014/main" id="{1D76738D-7F23-9A42-3FF6-4BF08AA4B66A}"/>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04" name="Group 203">
              <a:extLst>
                <a:ext uri="{FF2B5EF4-FFF2-40B4-BE49-F238E27FC236}">
                  <a16:creationId xmlns:a16="http://schemas.microsoft.com/office/drawing/2014/main" id="{4FC41B60-2DEF-ED87-09CF-3231368DC005}"/>
                </a:ext>
              </a:extLst>
            </p:cNvPr>
            <p:cNvGrpSpPr/>
            <p:nvPr/>
          </p:nvGrpSpPr>
          <p:grpSpPr>
            <a:xfrm>
              <a:off x="9147501" y="3267889"/>
              <a:ext cx="304875" cy="766639"/>
              <a:chOff x="667814" y="2919359"/>
              <a:chExt cx="777254" cy="1954487"/>
            </a:xfrm>
            <a:solidFill>
              <a:schemeClr val="accent1"/>
            </a:solidFill>
          </p:grpSpPr>
          <p:sp>
            <p:nvSpPr>
              <p:cNvPr id="205" name="Oval 204">
                <a:extLst>
                  <a:ext uri="{FF2B5EF4-FFF2-40B4-BE49-F238E27FC236}">
                    <a16:creationId xmlns:a16="http://schemas.microsoft.com/office/drawing/2014/main" id="{8A0100F9-0A7E-F414-AABD-150B5878C8CF}"/>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6" name="Rounded Rectangle 205">
                <a:extLst>
                  <a:ext uri="{FF2B5EF4-FFF2-40B4-BE49-F238E27FC236}">
                    <a16:creationId xmlns:a16="http://schemas.microsoft.com/office/drawing/2014/main" id="{0676D23F-6845-0CFE-45EE-C65DC390586C}"/>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7" name="Rounded Rectangle 206">
                <a:extLst>
                  <a:ext uri="{FF2B5EF4-FFF2-40B4-BE49-F238E27FC236}">
                    <a16:creationId xmlns:a16="http://schemas.microsoft.com/office/drawing/2014/main" id="{54CB322C-4BA5-F7CC-9C8D-A74FB9486480}"/>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8" name="Rounded Rectangle 207">
                <a:extLst>
                  <a:ext uri="{FF2B5EF4-FFF2-40B4-BE49-F238E27FC236}">
                    <a16:creationId xmlns:a16="http://schemas.microsoft.com/office/drawing/2014/main" id="{DC7A176F-B6A8-F305-028C-77EBFA6549DC}"/>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9" name="Rounded Rectangle 208">
                <a:extLst>
                  <a:ext uri="{FF2B5EF4-FFF2-40B4-BE49-F238E27FC236}">
                    <a16:creationId xmlns:a16="http://schemas.microsoft.com/office/drawing/2014/main" id="{EFD89610-502E-583E-1717-609E75681E4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0" name="Rounded Rectangle 209">
                <a:extLst>
                  <a:ext uri="{FF2B5EF4-FFF2-40B4-BE49-F238E27FC236}">
                    <a16:creationId xmlns:a16="http://schemas.microsoft.com/office/drawing/2014/main" id="{13F05C3B-F4D9-00AC-95C0-C0B499CB551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1" name="Rounded Rectangle 210">
                <a:extLst>
                  <a:ext uri="{FF2B5EF4-FFF2-40B4-BE49-F238E27FC236}">
                    <a16:creationId xmlns:a16="http://schemas.microsoft.com/office/drawing/2014/main" id="{EA8031DE-BD4E-823F-47D6-B4FAFCD187D0}"/>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12" name="Group 211">
              <a:extLst>
                <a:ext uri="{FF2B5EF4-FFF2-40B4-BE49-F238E27FC236}">
                  <a16:creationId xmlns:a16="http://schemas.microsoft.com/office/drawing/2014/main" id="{827FD9E1-7E11-8215-A479-B42C4DDB5AED}"/>
                </a:ext>
              </a:extLst>
            </p:cNvPr>
            <p:cNvGrpSpPr/>
            <p:nvPr/>
          </p:nvGrpSpPr>
          <p:grpSpPr>
            <a:xfrm>
              <a:off x="9518363" y="3267889"/>
              <a:ext cx="304875" cy="766639"/>
              <a:chOff x="667814" y="2919359"/>
              <a:chExt cx="777254" cy="1954487"/>
            </a:xfrm>
            <a:solidFill>
              <a:schemeClr val="accent1"/>
            </a:solidFill>
          </p:grpSpPr>
          <p:sp>
            <p:nvSpPr>
              <p:cNvPr id="213" name="Oval 212">
                <a:extLst>
                  <a:ext uri="{FF2B5EF4-FFF2-40B4-BE49-F238E27FC236}">
                    <a16:creationId xmlns:a16="http://schemas.microsoft.com/office/drawing/2014/main" id="{BEC61F3C-A0E0-7F60-D0DB-22776670F815}"/>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4" name="Rounded Rectangle 213">
                <a:extLst>
                  <a:ext uri="{FF2B5EF4-FFF2-40B4-BE49-F238E27FC236}">
                    <a16:creationId xmlns:a16="http://schemas.microsoft.com/office/drawing/2014/main" id="{B1F05C6D-B9D4-365A-A556-EC7A86779DD0}"/>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5" name="Rounded Rectangle 214">
                <a:extLst>
                  <a:ext uri="{FF2B5EF4-FFF2-40B4-BE49-F238E27FC236}">
                    <a16:creationId xmlns:a16="http://schemas.microsoft.com/office/drawing/2014/main" id="{4CE11FA8-0BAC-30E1-9EAD-8DACF4C92969}"/>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6" name="Rounded Rectangle 215">
                <a:extLst>
                  <a:ext uri="{FF2B5EF4-FFF2-40B4-BE49-F238E27FC236}">
                    <a16:creationId xmlns:a16="http://schemas.microsoft.com/office/drawing/2014/main" id="{3A667471-4974-9103-3F66-D4DF83F35063}"/>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7" name="Rounded Rectangle 216">
                <a:extLst>
                  <a:ext uri="{FF2B5EF4-FFF2-40B4-BE49-F238E27FC236}">
                    <a16:creationId xmlns:a16="http://schemas.microsoft.com/office/drawing/2014/main" id="{10BF21E2-464E-F6E1-4FF8-FE620056A65A}"/>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8" name="Rounded Rectangle 217">
                <a:extLst>
                  <a:ext uri="{FF2B5EF4-FFF2-40B4-BE49-F238E27FC236}">
                    <a16:creationId xmlns:a16="http://schemas.microsoft.com/office/drawing/2014/main" id="{66D8AC2C-742D-8179-F751-C62AFAA6874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9" name="Rounded Rectangle 218">
                <a:extLst>
                  <a:ext uri="{FF2B5EF4-FFF2-40B4-BE49-F238E27FC236}">
                    <a16:creationId xmlns:a16="http://schemas.microsoft.com/office/drawing/2014/main" id="{65B7CFE7-938C-F875-8FEA-0962A3845A7C}"/>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20" name="Group 219">
              <a:extLst>
                <a:ext uri="{FF2B5EF4-FFF2-40B4-BE49-F238E27FC236}">
                  <a16:creationId xmlns:a16="http://schemas.microsoft.com/office/drawing/2014/main" id="{C476EB3B-5DC1-849A-06C0-40BEEFB0B85E}"/>
                </a:ext>
              </a:extLst>
            </p:cNvPr>
            <p:cNvGrpSpPr/>
            <p:nvPr/>
          </p:nvGrpSpPr>
          <p:grpSpPr>
            <a:xfrm>
              <a:off x="9889224" y="3267889"/>
              <a:ext cx="304875" cy="766639"/>
              <a:chOff x="667814" y="2919359"/>
              <a:chExt cx="777254" cy="1954487"/>
            </a:xfrm>
            <a:solidFill>
              <a:schemeClr val="accent1"/>
            </a:solidFill>
          </p:grpSpPr>
          <p:sp>
            <p:nvSpPr>
              <p:cNvPr id="221" name="Oval 220">
                <a:extLst>
                  <a:ext uri="{FF2B5EF4-FFF2-40B4-BE49-F238E27FC236}">
                    <a16:creationId xmlns:a16="http://schemas.microsoft.com/office/drawing/2014/main" id="{05736D28-F198-F9B8-F8F6-F9E10E45D33C}"/>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2" name="Rounded Rectangle 221">
                <a:extLst>
                  <a:ext uri="{FF2B5EF4-FFF2-40B4-BE49-F238E27FC236}">
                    <a16:creationId xmlns:a16="http://schemas.microsoft.com/office/drawing/2014/main" id="{2CDC7D24-A5A8-3F0E-46D2-2C35F5AFC215}"/>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3" name="Rounded Rectangle 222">
                <a:extLst>
                  <a:ext uri="{FF2B5EF4-FFF2-40B4-BE49-F238E27FC236}">
                    <a16:creationId xmlns:a16="http://schemas.microsoft.com/office/drawing/2014/main" id="{F930E404-CACA-50F9-AAA8-3D817159E3D8}"/>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4" name="Rounded Rectangle 223">
                <a:extLst>
                  <a:ext uri="{FF2B5EF4-FFF2-40B4-BE49-F238E27FC236}">
                    <a16:creationId xmlns:a16="http://schemas.microsoft.com/office/drawing/2014/main" id="{AE82C7A8-28B5-D13C-8FFB-4EB5BB9ABC5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5" name="Rounded Rectangle 224">
                <a:extLst>
                  <a:ext uri="{FF2B5EF4-FFF2-40B4-BE49-F238E27FC236}">
                    <a16:creationId xmlns:a16="http://schemas.microsoft.com/office/drawing/2014/main" id="{66A752D6-E642-0260-5157-20040F9A0D8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6" name="Rounded Rectangle 225">
                <a:extLst>
                  <a:ext uri="{FF2B5EF4-FFF2-40B4-BE49-F238E27FC236}">
                    <a16:creationId xmlns:a16="http://schemas.microsoft.com/office/drawing/2014/main" id="{1549CDEF-864C-59FE-8072-241F3902D4F5}"/>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7" name="Rounded Rectangle 226">
                <a:extLst>
                  <a:ext uri="{FF2B5EF4-FFF2-40B4-BE49-F238E27FC236}">
                    <a16:creationId xmlns:a16="http://schemas.microsoft.com/office/drawing/2014/main" id="{AE55E93A-0A7D-CDBA-0829-869D3896ADF5}"/>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28" name="Group 227">
              <a:extLst>
                <a:ext uri="{FF2B5EF4-FFF2-40B4-BE49-F238E27FC236}">
                  <a16:creationId xmlns:a16="http://schemas.microsoft.com/office/drawing/2014/main" id="{F81A155C-2940-2966-8B42-837B3BEC5DB5}"/>
                </a:ext>
              </a:extLst>
            </p:cNvPr>
            <p:cNvGrpSpPr/>
            <p:nvPr/>
          </p:nvGrpSpPr>
          <p:grpSpPr>
            <a:xfrm>
              <a:off x="10260085" y="3267889"/>
              <a:ext cx="304875" cy="766639"/>
              <a:chOff x="667814" y="2919359"/>
              <a:chExt cx="777254" cy="1954487"/>
            </a:xfrm>
            <a:solidFill>
              <a:schemeClr val="accent1"/>
            </a:solidFill>
          </p:grpSpPr>
          <p:sp>
            <p:nvSpPr>
              <p:cNvPr id="229" name="Oval 228">
                <a:extLst>
                  <a:ext uri="{FF2B5EF4-FFF2-40B4-BE49-F238E27FC236}">
                    <a16:creationId xmlns:a16="http://schemas.microsoft.com/office/drawing/2014/main" id="{EC313FF8-2F41-FDE1-F1BE-8541B99EFD68}"/>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0" name="Rounded Rectangle 229">
                <a:extLst>
                  <a:ext uri="{FF2B5EF4-FFF2-40B4-BE49-F238E27FC236}">
                    <a16:creationId xmlns:a16="http://schemas.microsoft.com/office/drawing/2014/main" id="{BC33AF9B-0C2D-839F-7501-ED1C7BF3D75C}"/>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1" name="Rounded Rectangle 230">
                <a:extLst>
                  <a:ext uri="{FF2B5EF4-FFF2-40B4-BE49-F238E27FC236}">
                    <a16:creationId xmlns:a16="http://schemas.microsoft.com/office/drawing/2014/main" id="{B4CE3FBD-632D-92F2-A55F-2D5C09F06969}"/>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2" name="Rounded Rectangle 231">
                <a:extLst>
                  <a:ext uri="{FF2B5EF4-FFF2-40B4-BE49-F238E27FC236}">
                    <a16:creationId xmlns:a16="http://schemas.microsoft.com/office/drawing/2014/main" id="{753A952B-70CC-D22F-F3F8-19B18C0DF41A}"/>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3" name="Rounded Rectangle 232">
                <a:extLst>
                  <a:ext uri="{FF2B5EF4-FFF2-40B4-BE49-F238E27FC236}">
                    <a16:creationId xmlns:a16="http://schemas.microsoft.com/office/drawing/2014/main" id="{9835964F-1057-9F00-F370-856730703B8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4" name="Rounded Rectangle 233">
                <a:extLst>
                  <a:ext uri="{FF2B5EF4-FFF2-40B4-BE49-F238E27FC236}">
                    <a16:creationId xmlns:a16="http://schemas.microsoft.com/office/drawing/2014/main" id="{15F9C166-AE57-538A-C9A6-0D64E31E5C00}"/>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5" name="Rounded Rectangle 234">
                <a:extLst>
                  <a:ext uri="{FF2B5EF4-FFF2-40B4-BE49-F238E27FC236}">
                    <a16:creationId xmlns:a16="http://schemas.microsoft.com/office/drawing/2014/main" id="{7E4EEC63-693B-26AC-1B40-56654ECB0927}"/>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36" name="Group 235">
              <a:extLst>
                <a:ext uri="{FF2B5EF4-FFF2-40B4-BE49-F238E27FC236}">
                  <a16:creationId xmlns:a16="http://schemas.microsoft.com/office/drawing/2014/main" id="{5F91C880-4229-42E4-0E77-B4F6050ACAFE}"/>
                </a:ext>
              </a:extLst>
            </p:cNvPr>
            <p:cNvGrpSpPr/>
            <p:nvPr/>
          </p:nvGrpSpPr>
          <p:grpSpPr>
            <a:xfrm>
              <a:off x="10630947" y="3267889"/>
              <a:ext cx="304875" cy="766639"/>
              <a:chOff x="667814" y="2919359"/>
              <a:chExt cx="777254" cy="1954487"/>
            </a:xfrm>
            <a:solidFill>
              <a:schemeClr val="accent1"/>
            </a:solidFill>
          </p:grpSpPr>
          <p:sp>
            <p:nvSpPr>
              <p:cNvPr id="237" name="Oval 236">
                <a:extLst>
                  <a:ext uri="{FF2B5EF4-FFF2-40B4-BE49-F238E27FC236}">
                    <a16:creationId xmlns:a16="http://schemas.microsoft.com/office/drawing/2014/main" id="{31B0A6A0-4B31-7C2A-4E9B-559F4A5A829C}"/>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8" name="Rounded Rectangle 237">
                <a:extLst>
                  <a:ext uri="{FF2B5EF4-FFF2-40B4-BE49-F238E27FC236}">
                    <a16:creationId xmlns:a16="http://schemas.microsoft.com/office/drawing/2014/main" id="{6E90D3F8-309D-A8D7-C12D-2233527C43B8}"/>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9" name="Rounded Rectangle 238">
                <a:extLst>
                  <a:ext uri="{FF2B5EF4-FFF2-40B4-BE49-F238E27FC236}">
                    <a16:creationId xmlns:a16="http://schemas.microsoft.com/office/drawing/2014/main" id="{F22B4925-E594-5F8E-88D5-BC1EB7ADBDC1}"/>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0" name="Rounded Rectangle 239">
                <a:extLst>
                  <a:ext uri="{FF2B5EF4-FFF2-40B4-BE49-F238E27FC236}">
                    <a16:creationId xmlns:a16="http://schemas.microsoft.com/office/drawing/2014/main" id="{9006F209-0BA8-2EE2-D591-8CF74AA296A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1" name="Rounded Rectangle 240">
                <a:extLst>
                  <a:ext uri="{FF2B5EF4-FFF2-40B4-BE49-F238E27FC236}">
                    <a16:creationId xmlns:a16="http://schemas.microsoft.com/office/drawing/2014/main" id="{C0FB26B4-B047-F572-E88C-1AF4DA3FDB8E}"/>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2" name="Rounded Rectangle 241">
                <a:extLst>
                  <a:ext uri="{FF2B5EF4-FFF2-40B4-BE49-F238E27FC236}">
                    <a16:creationId xmlns:a16="http://schemas.microsoft.com/office/drawing/2014/main" id="{95D85663-55E6-6155-80A8-501AD33A25A1}"/>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3" name="Rounded Rectangle 242">
                <a:extLst>
                  <a:ext uri="{FF2B5EF4-FFF2-40B4-BE49-F238E27FC236}">
                    <a16:creationId xmlns:a16="http://schemas.microsoft.com/office/drawing/2014/main" id="{DEF07201-5F68-A919-DB6D-F9859933CA06}"/>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44" name="Group 243">
              <a:extLst>
                <a:ext uri="{FF2B5EF4-FFF2-40B4-BE49-F238E27FC236}">
                  <a16:creationId xmlns:a16="http://schemas.microsoft.com/office/drawing/2014/main" id="{5E8CBFA9-6427-0505-A6A6-A3AE56606824}"/>
                </a:ext>
              </a:extLst>
            </p:cNvPr>
            <p:cNvGrpSpPr/>
            <p:nvPr/>
          </p:nvGrpSpPr>
          <p:grpSpPr>
            <a:xfrm>
              <a:off x="6183506" y="5067842"/>
              <a:ext cx="304875" cy="766639"/>
              <a:chOff x="667814" y="2919359"/>
              <a:chExt cx="777254" cy="1954487"/>
            </a:xfrm>
            <a:solidFill>
              <a:schemeClr val="tx2"/>
            </a:solidFill>
          </p:grpSpPr>
          <p:sp>
            <p:nvSpPr>
              <p:cNvPr id="245" name="Oval 244">
                <a:extLst>
                  <a:ext uri="{FF2B5EF4-FFF2-40B4-BE49-F238E27FC236}">
                    <a16:creationId xmlns:a16="http://schemas.microsoft.com/office/drawing/2014/main" id="{3C912E64-36D4-0A14-9770-194A85E62240}"/>
                  </a:ext>
                </a:extLst>
              </p:cNvPr>
              <p:cNvSpPr/>
              <p:nvPr/>
            </p:nvSpPr>
            <p:spPr>
              <a:xfrm>
                <a:off x="847284" y="2919359"/>
                <a:ext cx="385010" cy="385010"/>
              </a:xfrm>
              <a:prstGeom prst="ellipse">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6" name="Rounded Rectangle 245">
                <a:extLst>
                  <a:ext uri="{FF2B5EF4-FFF2-40B4-BE49-F238E27FC236}">
                    <a16:creationId xmlns:a16="http://schemas.microsoft.com/office/drawing/2014/main" id="{F71C3D90-AC09-D7D4-63FE-DD74C2AEDFF3}"/>
                  </a:ext>
                </a:extLst>
              </p:cNvPr>
              <p:cNvSpPr/>
              <p:nvPr/>
            </p:nvSpPr>
            <p:spPr>
              <a:xfrm>
                <a:off x="842973" y="3352192"/>
                <a:ext cx="423347" cy="881740"/>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7" name="Rounded Rectangle 246">
                <a:extLst>
                  <a:ext uri="{FF2B5EF4-FFF2-40B4-BE49-F238E27FC236}">
                    <a16:creationId xmlns:a16="http://schemas.microsoft.com/office/drawing/2014/main" id="{77F3E25C-EB18-E765-D8C6-FE753A55F6BA}"/>
                  </a:ext>
                </a:extLst>
              </p:cNvPr>
              <p:cNvSpPr/>
              <p:nvPr/>
            </p:nvSpPr>
            <p:spPr>
              <a:xfrm>
                <a:off x="1323924" y="3352192"/>
                <a:ext cx="121144" cy="881741"/>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8" name="Rounded Rectangle 247">
                <a:extLst>
                  <a:ext uri="{FF2B5EF4-FFF2-40B4-BE49-F238E27FC236}">
                    <a16:creationId xmlns:a16="http://schemas.microsoft.com/office/drawing/2014/main" id="{6795FF11-FDE0-83C6-CB0D-ABCDED47A2E2}"/>
                  </a:ext>
                </a:extLst>
              </p:cNvPr>
              <p:cNvSpPr/>
              <p:nvPr/>
            </p:nvSpPr>
            <p:spPr>
              <a:xfrm>
                <a:off x="667814" y="3352190"/>
                <a:ext cx="121145" cy="881742"/>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9" name="Rounded Rectangle 248">
                <a:extLst>
                  <a:ext uri="{FF2B5EF4-FFF2-40B4-BE49-F238E27FC236}">
                    <a16:creationId xmlns:a16="http://schemas.microsoft.com/office/drawing/2014/main" id="{7EB1741E-CC09-1C16-B2A4-CBB1BD8E1371}"/>
                  </a:ext>
                </a:extLst>
              </p:cNvPr>
              <p:cNvSpPr/>
              <p:nvPr/>
            </p:nvSpPr>
            <p:spPr>
              <a:xfrm rot="5400000">
                <a:off x="956509" y="3073158"/>
                <a:ext cx="188496" cy="746565"/>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50" name="Rounded Rectangle 249">
                <a:extLst>
                  <a:ext uri="{FF2B5EF4-FFF2-40B4-BE49-F238E27FC236}">
                    <a16:creationId xmlns:a16="http://schemas.microsoft.com/office/drawing/2014/main" id="{9EE69950-22B7-9893-5FFB-D4906CFBB39A}"/>
                  </a:ext>
                </a:extLst>
              </p:cNvPr>
              <p:cNvSpPr/>
              <p:nvPr/>
            </p:nvSpPr>
            <p:spPr>
              <a:xfrm>
                <a:off x="842973" y="4127281"/>
                <a:ext cx="188496" cy="746565"/>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51" name="Rounded Rectangle 250">
                <a:extLst>
                  <a:ext uri="{FF2B5EF4-FFF2-40B4-BE49-F238E27FC236}">
                    <a16:creationId xmlns:a16="http://schemas.microsoft.com/office/drawing/2014/main" id="{59B719BD-6A8A-95DB-D738-0F960637E70A}"/>
                  </a:ext>
                </a:extLst>
              </p:cNvPr>
              <p:cNvSpPr/>
              <p:nvPr/>
            </p:nvSpPr>
            <p:spPr>
              <a:xfrm>
                <a:off x="1077562" y="4127281"/>
                <a:ext cx="188496" cy="746565"/>
              </a:xfrm>
              <a:prstGeom prst="roundRect">
                <a:avLst/>
              </a:prstGeom>
              <a:solidFill>
                <a:srgbClr val="68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cxnSp>
          <p:nvCxnSpPr>
            <p:cNvPr id="253" name="Straight Arrow Connector 252">
              <a:extLst>
                <a:ext uri="{FF2B5EF4-FFF2-40B4-BE49-F238E27FC236}">
                  <a16:creationId xmlns:a16="http://schemas.microsoft.com/office/drawing/2014/main" id="{551B790C-E2EF-AC7C-FB29-B137F2E8EE11}"/>
                </a:ext>
              </a:extLst>
            </p:cNvPr>
            <p:cNvCxnSpPr/>
            <p:nvPr/>
          </p:nvCxnSpPr>
          <p:spPr>
            <a:xfrm>
              <a:off x="6330819" y="4180115"/>
              <a:ext cx="0" cy="724394"/>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pic>
        <p:nvPicPr>
          <p:cNvPr id="255" name="Picture 254">
            <a:extLst>
              <a:ext uri="{FF2B5EF4-FFF2-40B4-BE49-F238E27FC236}">
                <a16:creationId xmlns:a16="http://schemas.microsoft.com/office/drawing/2014/main" id="{588D9B47-EEDE-D4D7-6275-AAD423086E67}"/>
              </a:ext>
            </a:extLst>
          </p:cNvPr>
          <p:cNvPicPr>
            <a:picLocks noChangeAspect="1"/>
          </p:cNvPicPr>
          <p:nvPr/>
        </p:nvPicPr>
        <p:blipFill>
          <a:blip r:embed="rId3"/>
          <a:stretch>
            <a:fillRect/>
          </a:stretch>
        </p:blipFill>
        <p:spPr>
          <a:xfrm>
            <a:off x="239784" y="5532901"/>
            <a:ext cx="1005927" cy="670618"/>
          </a:xfrm>
          <a:prstGeom prst="rect">
            <a:avLst/>
          </a:prstGeom>
        </p:spPr>
      </p:pic>
    </p:spTree>
    <p:extLst>
      <p:ext uri="{BB962C8B-B14F-4D97-AF65-F5344CB8AC3E}">
        <p14:creationId xmlns:p14="http://schemas.microsoft.com/office/powerpoint/2010/main" val="1281039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5D0DCB-F1D0-128B-9438-1193CAE19E3C}"/>
              </a:ext>
            </a:extLst>
          </p:cNvPr>
          <p:cNvSpPr>
            <a:spLocks noGrp="1"/>
          </p:cNvSpPr>
          <p:nvPr>
            <p:ph type="title"/>
          </p:nvPr>
        </p:nvSpPr>
        <p:spPr>
          <a:xfrm>
            <a:off x="1252576" y="986815"/>
            <a:ext cx="9667256" cy="643174"/>
          </a:xfrm>
        </p:spPr>
        <p:txBody>
          <a:bodyPr/>
          <a:lstStyle/>
          <a:p>
            <a:pPr algn="ctr"/>
            <a:r>
              <a:rPr lang="en-US"/>
              <a:t>HIV Transmission Rate in First 60 Priority Clusters</a:t>
            </a:r>
          </a:p>
        </p:txBody>
      </p:sp>
      <p:sp>
        <p:nvSpPr>
          <p:cNvPr id="4" name="Slide Number Placeholder 3">
            <a:extLst>
              <a:ext uri="{FF2B5EF4-FFF2-40B4-BE49-F238E27FC236}">
                <a16:creationId xmlns:a16="http://schemas.microsoft.com/office/drawing/2014/main" id="{751FD099-A359-E935-8A54-7FFE986AD16B}"/>
              </a:ext>
            </a:extLst>
          </p:cNvPr>
          <p:cNvSpPr>
            <a:spLocks noGrp="1"/>
          </p:cNvSpPr>
          <p:nvPr>
            <p:ph type="sldNum" sz="quarter" idx="12"/>
          </p:nvPr>
        </p:nvSpPr>
        <p:spPr/>
        <p:txBody>
          <a:bodyPr/>
          <a:lstStyle/>
          <a:p>
            <a:fld id="{DB15D044-B35F-4A77-B573-9EB4C86BF88C}" type="slidenum">
              <a:rPr lang="en-US" smtClean="0"/>
              <a:pPr/>
              <a:t>45</a:t>
            </a:fld>
            <a:endParaRPr lang="en-US"/>
          </a:p>
        </p:txBody>
      </p:sp>
      <p:sp>
        <p:nvSpPr>
          <p:cNvPr id="3" name="Text Placeholder 2">
            <a:extLst>
              <a:ext uri="{FF2B5EF4-FFF2-40B4-BE49-F238E27FC236}">
                <a16:creationId xmlns:a16="http://schemas.microsoft.com/office/drawing/2014/main" id="{54817AA8-C061-B689-A3EB-C3A1A045D2FD}"/>
              </a:ext>
            </a:extLst>
          </p:cNvPr>
          <p:cNvSpPr>
            <a:spLocks noGrp="1"/>
          </p:cNvSpPr>
          <p:nvPr>
            <p:ph type="body" sz="half" idx="2"/>
          </p:nvPr>
        </p:nvSpPr>
        <p:spPr>
          <a:xfrm>
            <a:off x="738188" y="2000776"/>
            <a:ext cx="10556140" cy="409641"/>
          </a:xfrm>
        </p:spPr>
        <p:txBody>
          <a:bodyPr/>
          <a:lstStyle/>
          <a:p>
            <a:pPr algn="ctr"/>
            <a:r>
              <a:rPr lang="en-US"/>
              <a:t>21–132 transmissions per year per 100 persons living with HIV</a:t>
            </a:r>
          </a:p>
          <a:p>
            <a:pPr algn="ctr"/>
            <a:endParaRPr lang="en-US"/>
          </a:p>
        </p:txBody>
      </p:sp>
      <p:grpSp>
        <p:nvGrpSpPr>
          <p:cNvPr id="2" name="Group 1">
            <a:extLst>
              <a:ext uri="{FF2B5EF4-FFF2-40B4-BE49-F238E27FC236}">
                <a16:creationId xmlns:a16="http://schemas.microsoft.com/office/drawing/2014/main" id="{A431B6C9-5994-5D84-60A4-21647A0DFCE1}"/>
              </a:ext>
            </a:extLst>
          </p:cNvPr>
          <p:cNvGrpSpPr/>
          <p:nvPr/>
        </p:nvGrpSpPr>
        <p:grpSpPr>
          <a:xfrm>
            <a:off x="1493226" y="2689420"/>
            <a:ext cx="9205547" cy="766639"/>
            <a:chOff x="1493226" y="3139854"/>
            <a:chExt cx="9205547" cy="766639"/>
          </a:xfrm>
        </p:grpSpPr>
        <p:grpSp>
          <p:nvGrpSpPr>
            <p:cNvPr id="8" name="Group 7">
              <a:extLst>
                <a:ext uri="{FF2B5EF4-FFF2-40B4-BE49-F238E27FC236}">
                  <a16:creationId xmlns:a16="http://schemas.microsoft.com/office/drawing/2014/main" id="{57BBC613-B0A9-6848-9560-AB2B25995DA3}"/>
                </a:ext>
              </a:extLst>
            </p:cNvPr>
            <p:cNvGrpSpPr/>
            <p:nvPr/>
          </p:nvGrpSpPr>
          <p:grpSpPr>
            <a:xfrm>
              <a:off x="1493226" y="3139854"/>
              <a:ext cx="304875" cy="766639"/>
              <a:chOff x="667814" y="2919359"/>
              <a:chExt cx="777254" cy="1954487"/>
            </a:xfrm>
            <a:solidFill>
              <a:schemeClr val="accent1"/>
            </a:solidFill>
          </p:grpSpPr>
          <p:sp>
            <p:nvSpPr>
              <p:cNvPr id="45" name="Oval 44">
                <a:extLst>
                  <a:ext uri="{FF2B5EF4-FFF2-40B4-BE49-F238E27FC236}">
                    <a16:creationId xmlns:a16="http://schemas.microsoft.com/office/drawing/2014/main" id="{170E2C5F-F765-6C75-0F96-70104FFE5E66}"/>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6" name="Rounded Rectangle 45">
                <a:extLst>
                  <a:ext uri="{FF2B5EF4-FFF2-40B4-BE49-F238E27FC236}">
                    <a16:creationId xmlns:a16="http://schemas.microsoft.com/office/drawing/2014/main" id="{E9E711B1-D97E-B86A-7073-78B5943412F9}"/>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7" name="Rounded Rectangle 46">
                <a:extLst>
                  <a:ext uri="{FF2B5EF4-FFF2-40B4-BE49-F238E27FC236}">
                    <a16:creationId xmlns:a16="http://schemas.microsoft.com/office/drawing/2014/main" id="{E7B35722-7566-418D-F667-C4058B316E65}"/>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8" name="Rounded Rectangle 47">
                <a:extLst>
                  <a:ext uri="{FF2B5EF4-FFF2-40B4-BE49-F238E27FC236}">
                    <a16:creationId xmlns:a16="http://schemas.microsoft.com/office/drawing/2014/main" id="{46558E5D-6CA0-E941-A41B-F38A60311800}"/>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9" name="Rounded Rectangle 48">
                <a:extLst>
                  <a:ext uri="{FF2B5EF4-FFF2-40B4-BE49-F238E27FC236}">
                    <a16:creationId xmlns:a16="http://schemas.microsoft.com/office/drawing/2014/main" id="{4E4AAC01-AB1C-3A8D-1D37-CA195445A1B5}"/>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0" name="Rounded Rectangle 49">
                <a:extLst>
                  <a:ext uri="{FF2B5EF4-FFF2-40B4-BE49-F238E27FC236}">
                    <a16:creationId xmlns:a16="http://schemas.microsoft.com/office/drawing/2014/main" id="{888BBA58-9219-1294-4FED-9FBEC6E42627}"/>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1" name="Rounded Rectangle 50">
                <a:extLst>
                  <a:ext uri="{FF2B5EF4-FFF2-40B4-BE49-F238E27FC236}">
                    <a16:creationId xmlns:a16="http://schemas.microsoft.com/office/drawing/2014/main" id="{31E134FD-8341-9452-CA3C-7E6DCABB01C8}"/>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52" name="Group 51">
              <a:extLst>
                <a:ext uri="{FF2B5EF4-FFF2-40B4-BE49-F238E27FC236}">
                  <a16:creationId xmlns:a16="http://schemas.microsoft.com/office/drawing/2014/main" id="{0048CB4D-C438-E005-D4D4-44F0E37F0B2E}"/>
                </a:ext>
              </a:extLst>
            </p:cNvPr>
            <p:cNvGrpSpPr/>
            <p:nvPr/>
          </p:nvGrpSpPr>
          <p:grpSpPr>
            <a:xfrm>
              <a:off x="1864087" y="3139854"/>
              <a:ext cx="304875" cy="766639"/>
              <a:chOff x="667814" y="2919359"/>
              <a:chExt cx="777254" cy="1954487"/>
            </a:xfrm>
            <a:solidFill>
              <a:schemeClr val="accent1"/>
            </a:solidFill>
          </p:grpSpPr>
          <p:sp>
            <p:nvSpPr>
              <p:cNvPr id="53" name="Oval 52">
                <a:extLst>
                  <a:ext uri="{FF2B5EF4-FFF2-40B4-BE49-F238E27FC236}">
                    <a16:creationId xmlns:a16="http://schemas.microsoft.com/office/drawing/2014/main" id="{3ED47D72-2240-8160-5591-53AF8199E200}"/>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4" name="Rounded Rectangle 53">
                <a:extLst>
                  <a:ext uri="{FF2B5EF4-FFF2-40B4-BE49-F238E27FC236}">
                    <a16:creationId xmlns:a16="http://schemas.microsoft.com/office/drawing/2014/main" id="{0EF1129A-694F-83EE-E7BA-FC43DC9329E0}"/>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5" name="Rounded Rectangle 54">
                <a:extLst>
                  <a:ext uri="{FF2B5EF4-FFF2-40B4-BE49-F238E27FC236}">
                    <a16:creationId xmlns:a16="http://schemas.microsoft.com/office/drawing/2014/main" id="{8D8D12FA-40E5-74BF-CF82-BDA07150626E}"/>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6" name="Rounded Rectangle 55">
                <a:extLst>
                  <a:ext uri="{FF2B5EF4-FFF2-40B4-BE49-F238E27FC236}">
                    <a16:creationId xmlns:a16="http://schemas.microsoft.com/office/drawing/2014/main" id="{2D542D03-02F1-727F-4B02-A47313B2A40E}"/>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 name="Rounded Rectangle 56">
                <a:extLst>
                  <a:ext uri="{FF2B5EF4-FFF2-40B4-BE49-F238E27FC236}">
                    <a16:creationId xmlns:a16="http://schemas.microsoft.com/office/drawing/2014/main" id="{1A68F6D0-DD2A-DB7B-67D7-EDBC9543EDBF}"/>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 name="Rounded Rectangle 57">
                <a:extLst>
                  <a:ext uri="{FF2B5EF4-FFF2-40B4-BE49-F238E27FC236}">
                    <a16:creationId xmlns:a16="http://schemas.microsoft.com/office/drawing/2014/main" id="{EE1C5EAB-2385-ECB7-81B2-5724B9FD466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 name="Rounded Rectangle 58">
                <a:extLst>
                  <a:ext uri="{FF2B5EF4-FFF2-40B4-BE49-F238E27FC236}">
                    <a16:creationId xmlns:a16="http://schemas.microsoft.com/office/drawing/2014/main" id="{7258FE83-ABA4-D3D2-86AD-9293AB917AB7}"/>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60" name="Group 59">
              <a:extLst>
                <a:ext uri="{FF2B5EF4-FFF2-40B4-BE49-F238E27FC236}">
                  <a16:creationId xmlns:a16="http://schemas.microsoft.com/office/drawing/2014/main" id="{01685F19-1116-7E11-0A6C-E8EE0FCEEFA0}"/>
                </a:ext>
              </a:extLst>
            </p:cNvPr>
            <p:cNvGrpSpPr/>
            <p:nvPr/>
          </p:nvGrpSpPr>
          <p:grpSpPr>
            <a:xfrm>
              <a:off x="2234948" y="3139854"/>
              <a:ext cx="304875" cy="766639"/>
              <a:chOff x="667814" y="2919359"/>
              <a:chExt cx="777254" cy="1954487"/>
            </a:xfrm>
            <a:solidFill>
              <a:schemeClr val="accent1"/>
            </a:solidFill>
          </p:grpSpPr>
          <p:sp>
            <p:nvSpPr>
              <p:cNvPr id="61" name="Oval 60">
                <a:extLst>
                  <a:ext uri="{FF2B5EF4-FFF2-40B4-BE49-F238E27FC236}">
                    <a16:creationId xmlns:a16="http://schemas.microsoft.com/office/drawing/2014/main" id="{51550FB2-3F94-ABED-5EC6-7FF4A26473B1}"/>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2" name="Rounded Rectangle 61">
                <a:extLst>
                  <a:ext uri="{FF2B5EF4-FFF2-40B4-BE49-F238E27FC236}">
                    <a16:creationId xmlns:a16="http://schemas.microsoft.com/office/drawing/2014/main" id="{DEC4E5B3-143E-802C-DF8B-9D10D1D374A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3" name="Rounded Rectangle 62">
                <a:extLst>
                  <a:ext uri="{FF2B5EF4-FFF2-40B4-BE49-F238E27FC236}">
                    <a16:creationId xmlns:a16="http://schemas.microsoft.com/office/drawing/2014/main" id="{7625E6A7-27E1-F79A-F3C6-F53A55192408}"/>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4" name="Rounded Rectangle 63">
                <a:extLst>
                  <a:ext uri="{FF2B5EF4-FFF2-40B4-BE49-F238E27FC236}">
                    <a16:creationId xmlns:a16="http://schemas.microsoft.com/office/drawing/2014/main" id="{E7F98964-1C87-0CAE-BD33-28F6809D88DB}"/>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5" name="Rounded Rectangle 64">
                <a:extLst>
                  <a:ext uri="{FF2B5EF4-FFF2-40B4-BE49-F238E27FC236}">
                    <a16:creationId xmlns:a16="http://schemas.microsoft.com/office/drawing/2014/main" id="{CC2666EF-7DFC-18EC-C258-A4A383B70A4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6" name="Rounded Rectangle 65">
                <a:extLst>
                  <a:ext uri="{FF2B5EF4-FFF2-40B4-BE49-F238E27FC236}">
                    <a16:creationId xmlns:a16="http://schemas.microsoft.com/office/drawing/2014/main" id="{43F2870C-504F-DBF0-3F68-EBB4A1089B58}"/>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7" name="Rounded Rectangle 66">
                <a:extLst>
                  <a:ext uri="{FF2B5EF4-FFF2-40B4-BE49-F238E27FC236}">
                    <a16:creationId xmlns:a16="http://schemas.microsoft.com/office/drawing/2014/main" id="{CAA16D1F-6BEC-FA21-677A-FFC14983E5EE}"/>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68" name="Group 67">
              <a:extLst>
                <a:ext uri="{FF2B5EF4-FFF2-40B4-BE49-F238E27FC236}">
                  <a16:creationId xmlns:a16="http://schemas.microsoft.com/office/drawing/2014/main" id="{DD168B65-F12B-5698-5F85-E238A3B7AD9E}"/>
                </a:ext>
              </a:extLst>
            </p:cNvPr>
            <p:cNvGrpSpPr/>
            <p:nvPr/>
          </p:nvGrpSpPr>
          <p:grpSpPr>
            <a:xfrm>
              <a:off x="2605810" y="3139854"/>
              <a:ext cx="304875" cy="766639"/>
              <a:chOff x="667814" y="2919359"/>
              <a:chExt cx="777254" cy="1954487"/>
            </a:xfrm>
            <a:solidFill>
              <a:schemeClr val="accent1"/>
            </a:solidFill>
          </p:grpSpPr>
          <p:sp>
            <p:nvSpPr>
              <p:cNvPr id="69" name="Oval 68">
                <a:extLst>
                  <a:ext uri="{FF2B5EF4-FFF2-40B4-BE49-F238E27FC236}">
                    <a16:creationId xmlns:a16="http://schemas.microsoft.com/office/drawing/2014/main" id="{5C2B25C0-FDF0-BB08-F41B-C20CA7A4776A}"/>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0" name="Rounded Rectangle 69">
                <a:extLst>
                  <a:ext uri="{FF2B5EF4-FFF2-40B4-BE49-F238E27FC236}">
                    <a16:creationId xmlns:a16="http://schemas.microsoft.com/office/drawing/2014/main" id="{620D03F2-EC88-34FF-7819-A1FBA354FB76}"/>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1" name="Rounded Rectangle 70">
                <a:extLst>
                  <a:ext uri="{FF2B5EF4-FFF2-40B4-BE49-F238E27FC236}">
                    <a16:creationId xmlns:a16="http://schemas.microsoft.com/office/drawing/2014/main" id="{9CE8127B-0FAC-424B-2709-A7253C18C7B5}"/>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2" name="Rounded Rectangle 71">
                <a:extLst>
                  <a:ext uri="{FF2B5EF4-FFF2-40B4-BE49-F238E27FC236}">
                    <a16:creationId xmlns:a16="http://schemas.microsoft.com/office/drawing/2014/main" id="{8093D6DC-65E1-B028-5446-04D3C238CD7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3" name="Rounded Rectangle 72">
                <a:extLst>
                  <a:ext uri="{FF2B5EF4-FFF2-40B4-BE49-F238E27FC236}">
                    <a16:creationId xmlns:a16="http://schemas.microsoft.com/office/drawing/2014/main" id="{1B5E3FA7-DBF2-000F-4EDF-ABF03405CDBE}"/>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4" name="Rounded Rectangle 73">
                <a:extLst>
                  <a:ext uri="{FF2B5EF4-FFF2-40B4-BE49-F238E27FC236}">
                    <a16:creationId xmlns:a16="http://schemas.microsoft.com/office/drawing/2014/main" id="{AAF1B5A5-691A-6EA3-2D89-8DCF3EBFB385}"/>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5" name="Rounded Rectangle 74">
                <a:extLst>
                  <a:ext uri="{FF2B5EF4-FFF2-40B4-BE49-F238E27FC236}">
                    <a16:creationId xmlns:a16="http://schemas.microsoft.com/office/drawing/2014/main" id="{9A72F6AB-7E7B-6AD5-A032-D1B860219DFF}"/>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76" name="Group 75">
              <a:extLst>
                <a:ext uri="{FF2B5EF4-FFF2-40B4-BE49-F238E27FC236}">
                  <a16:creationId xmlns:a16="http://schemas.microsoft.com/office/drawing/2014/main" id="{F1F76A69-8386-C35A-544F-5A856C5C298D}"/>
                </a:ext>
              </a:extLst>
            </p:cNvPr>
            <p:cNvGrpSpPr/>
            <p:nvPr/>
          </p:nvGrpSpPr>
          <p:grpSpPr>
            <a:xfrm>
              <a:off x="2976671" y="3139854"/>
              <a:ext cx="304875" cy="766639"/>
              <a:chOff x="667814" y="2919359"/>
              <a:chExt cx="777254" cy="1954487"/>
            </a:xfrm>
            <a:solidFill>
              <a:schemeClr val="accent1"/>
            </a:solidFill>
          </p:grpSpPr>
          <p:sp>
            <p:nvSpPr>
              <p:cNvPr id="77" name="Oval 76">
                <a:extLst>
                  <a:ext uri="{FF2B5EF4-FFF2-40B4-BE49-F238E27FC236}">
                    <a16:creationId xmlns:a16="http://schemas.microsoft.com/office/drawing/2014/main" id="{FCFD6FD5-FD30-A420-D433-6710BD2CCC08}"/>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8" name="Rounded Rectangle 77">
                <a:extLst>
                  <a:ext uri="{FF2B5EF4-FFF2-40B4-BE49-F238E27FC236}">
                    <a16:creationId xmlns:a16="http://schemas.microsoft.com/office/drawing/2014/main" id="{327EBEDC-F0FF-45BA-1F66-8E3DCE5AEE8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79" name="Rounded Rectangle 78">
                <a:extLst>
                  <a:ext uri="{FF2B5EF4-FFF2-40B4-BE49-F238E27FC236}">
                    <a16:creationId xmlns:a16="http://schemas.microsoft.com/office/drawing/2014/main" id="{F6661BAE-7518-092B-ED59-6D7DEDD40A31}"/>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0" name="Rounded Rectangle 79">
                <a:extLst>
                  <a:ext uri="{FF2B5EF4-FFF2-40B4-BE49-F238E27FC236}">
                    <a16:creationId xmlns:a16="http://schemas.microsoft.com/office/drawing/2014/main" id="{34470D27-8B11-6659-C867-9711E6EF26C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1" name="Rounded Rectangle 80">
                <a:extLst>
                  <a:ext uri="{FF2B5EF4-FFF2-40B4-BE49-F238E27FC236}">
                    <a16:creationId xmlns:a16="http://schemas.microsoft.com/office/drawing/2014/main" id="{EC1E8652-B5AF-CB87-2F11-59C39F34EB86}"/>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2" name="Rounded Rectangle 81">
                <a:extLst>
                  <a:ext uri="{FF2B5EF4-FFF2-40B4-BE49-F238E27FC236}">
                    <a16:creationId xmlns:a16="http://schemas.microsoft.com/office/drawing/2014/main" id="{ACD3699A-C0EF-F5EC-F28E-582F8F588B11}"/>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3" name="Rounded Rectangle 82">
                <a:extLst>
                  <a:ext uri="{FF2B5EF4-FFF2-40B4-BE49-F238E27FC236}">
                    <a16:creationId xmlns:a16="http://schemas.microsoft.com/office/drawing/2014/main" id="{F1A1BAD0-635B-CAC3-9FFC-DA840A946909}"/>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84" name="Group 83">
              <a:extLst>
                <a:ext uri="{FF2B5EF4-FFF2-40B4-BE49-F238E27FC236}">
                  <a16:creationId xmlns:a16="http://schemas.microsoft.com/office/drawing/2014/main" id="{FBD807F1-D4EB-7BD9-3FED-1E11A022DEA9}"/>
                </a:ext>
              </a:extLst>
            </p:cNvPr>
            <p:cNvGrpSpPr/>
            <p:nvPr/>
          </p:nvGrpSpPr>
          <p:grpSpPr>
            <a:xfrm>
              <a:off x="3347532" y="3139854"/>
              <a:ext cx="304875" cy="766639"/>
              <a:chOff x="667814" y="2919359"/>
              <a:chExt cx="777254" cy="1954487"/>
            </a:xfrm>
            <a:solidFill>
              <a:schemeClr val="accent1"/>
            </a:solidFill>
          </p:grpSpPr>
          <p:sp>
            <p:nvSpPr>
              <p:cNvPr id="85" name="Oval 84">
                <a:extLst>
                  <a:ext uri="{FF2B5EF4-FFF2-40B4-BE49-F238E27FC236}">
                    <a16:creationId xmlns:a16="http://schemas.microsoft.com/office/drawing/2014/main" id="{FF62A3B6-F503-E0C7-9414-C19D068A2B48}"/>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6" name="Rounded Rectangle 85">
                <a:extLst>
                  <a:ext uri="{FF2B5EF4-FFF2-40B4-BE49-F238E27FC236}">
                    <a16:creationId xmlns:a16="http://schemas.microsoft.com/office/drawing/2014/main" id="{DE2F0A90-500D-9F16-8E98-7D9D27317BAB}"/>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7" name="Rounded Rectangle 86">
                <a:extLst>
                  <a:ext uri="{FF2B5EF4-FFF2-40B4-BE49-F238E27FC236}">
                    <a16:creationId xmlns:a16="http://schemas.microsoft.com/office/drawing/2014/main" id="{760751F1-7AAB-5E0A-34B0-C37A49F84213}"/>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8" name="Rounded Rectangle 87">
                <a:extLst>
                  <a:ext uri="{FF2B5EF4-FFF2-40B4-BE49-F238E27FC236}">
                    <a16:creationId xmlns:a16="http://schemas.microsoft.com/office/drawing/2014/main" id="{7F685C77-A796-4F15-3D1F-27EB88FF02B4}"/>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89" name="Rounded Rectangle 88">
                <a:extLst>
                  <a:ext uri="{FF2B5EF4-FFF2-40B4-BE49-F238E27FC236}">
                    <a16:creationId xmlns:a16="http://schemas.microsoft.com/office/drawing/2014/main" id="{E0AC36F2-3B37-FFE0-7088-8C64A58A320F}"/>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0" name="Rounded Rectangle 89">
                <a:extLst>
                  <a:ext uri="{FF2B5EF4-FFF2-40B4-BE49-F238E27FC236}">
                    <a16:creationId xmlns:a16="http://schemas.microsoft.com/office/drawing/2014/main" id="{8DA74FEC-3254-FAD6-6C1E-FFAFFE0E7F18}"/>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1" name="Rounded Rectangle 90">
                <a:extLst>
                  <a:ext uri="{FF2B5EF4-FFF2-40B4-BE49-F238E27FC236}">
                    <a16:creationId xmlns:a16="http://schemas.microsoft.com/office/drawing/2014/main" id="{8AC40B6D-C193-8F99-9ED8-BB7B653DF931}"/>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92" name="Group 91">
              <a:extLst>
                <a:ext uri="{FF2B5EF4-FFF2-40B4-BE49-F238E27FC236}">
                  <a16:creationId xmlns:a16="http://schemas.microsoft.com/office/drawing/2014/main" id="{D7E27907-0BC3-2048-4217-B7AFC69B1032}"/>
                </a:ext>
              </a:extLst>
            </p:cNvPr>
            <p:cNvGrpSpPr/>
            <p:nvPr/>
          </p:nvGrpSpPr>
          <p:grpSpPr>
            <a:xfrm>
              <a:off x="3718394" y="3139854"/>
              <a:ext cx="304875" cy="766639"/>
              <a:chOff x="667814" y="2919359"/>
              <a:chExt cx="777254" cy="1954487"/>
            </a:xfrm>
            <a:solidFill>
              <a:schemeClr val="accent1"/>
            </a:solidFill>
          </p:grpSpPr>
          <p:sp>
            <p:nvSpPr>
              <p:cNvPr id="93" name="Oval 92">
                <a:extLst>
                  <a:ext uri="{FF2B5EF4-FFF2-40B4-BE49-F238E27FC236}">
                    <a16:creationId xmlns:a16="http://schemas.microsoft.com/office/drawing/2014/main" id="{4DF8B1A0-177D-564C-36BA-9A070836E32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4" name="Rounded Rectangle 93">
                <a:extLst>
                  <a:ext uri="{FF2B5EF4-FFF2-40B4-BE49-F238E27FC236}">
                    <a16:creationId xmlns:a16="http://schemas.microsoft.com/office/drawing/2014/main" id="{4FACDDD1-107E-0EE2-F291-527357B33B6D}"/>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5" name="Rounded Rectangle 94">
                <a:extLst>
                  <a:ext uri="{FF2B5EF4-FFF2-40B4-BE49-F238E27FC236}">
                    <a16:creationId xmlns:a16="http://schemas.microsoft.com/office/drawing/2014/main" id="{15BEE4B3-7242-B241-B6E1-99C94CB71891}"/>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6" name="Rounded Rectangle 95">
                <a:extLst>
                  <a:ext uri="{FF2B5EF4-FFF2-40B4-BE49-F238E27FC236}">
                    <a16:creationId xmlns:a16="http://schemas.microsoft.com/office/drawing/2014/main" id="{FC2EACE1-0FD5-1C98-0785-D0BE3A38C697}"/>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7" name="Rounded Rectangle 96">
                <a:extLst>
                  <a:ext uri="{FF2B5EF4-FFF2-40B4-BE49-F238E27FC236}">
                    <a16:creationId xmlns:a16="http://schemas.microsoft.com/office/drawing/2014/main" id="{CA501EBE-FA22-4349-FA4A-2E941B0BA38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8" name="Rounded Rectangle 97">
                <a:extLst>
                  <a:ext uri="{FF2B5EF4-FFF2-40B4-BE49-F238E27FC236}">
                    <a16:creationId xmlns:a16="http://schemas.microsoft.com/office/drawing/2014/main" id="{CF87FB66-42E8-3110-5936-15B0E8472836}"/>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99" name="Rounded Rectangle 98">
                <a:extLst>
                  <a:ext uri="{FF2B5EF4-FFF2-40B4-BE49-F238E27FC236}">
                    <a16:creationId xmlns:a16="http://schemas.microsoft.com/office/drawing/2014/main" id="{2B24DF0A-5110-27E3-96D6-6400BE57044F}"/>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00" name="Group 99">
              <a:extLst>
                <a:ext uri="{FF2B5EF4-FFF2-40B4-BE49-F238E27FC236}">
                  <a16:creationId xmlns:a16="http://schemas.microsoft.com/office/drawing/2014/main" id="{333CDC04-1E6B-4629-509B-A37838078F72}"/>
                </a:ext>
              </a:extLst>
            </p:cNvPr>
            <p:cNvGrpSpPr/>
            <p:nvPr/>
          </p:nvGrpSpPr>
          <p:grpSpPr>
            <a:xfrm>
              <a:off x="4089255" y="3139854"/>
              <a:ext cx="304875" cy="766639"/>
              <a:chOff x="667814" y="2919359"/>
              <a:chExt cx="777254" cy="1954487"/>
            </a:xfrm>
            <a:solidFill>
              <a:schemeClr val="accent1"/>
            </a:solidFill>
          </p:grpSpPr>
          <p:sp>
            <p:nvSpPr>
              <p:cNvPr id="101" name="Oval 100">
                <a:extLst>
                  <a:ext uri="{FF2B5EF4-FFF2-40B4-BE49-F238E27FC236}">
                    <a16:creationId xmlns:a16="http://schemas.microsoft.com/office/drawing/2014/main" id="{3C8EA463-1B61-DC2D-EED8-B207640DFB91}"/>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2" name="Rounded Rectangle 101">
                <a:extLst>
                  <a:ext uri="{FF2B5EF4-FFF2-40B4-BE49-F238E27FC236}">
                    <a16:creationId xmlns:a16="http://schemas.microsoft.com/office/drawing/2014/main" id="{B97ED875-DD68-8DC2-FA8E-67E8989D09D5}"/>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3" name="Rounded Rectangle 102">
                <a:extLst>
                  <a:ext uri="{FF2B5EF4-FFF2-40B4-BE49-F238E27FC236}">
                    <a16:creationId xmlns:a16="http://schemas.microsoft.com/office/drawing/2014/main" id="{EB0E431A-3608-F771-411F-8F92D5AE7431}"/>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4" name="Rounded Rectangle 103">
                <a:extLst>
                  <a:ext uri="{FF2B5EF4-FFF2-40B4-BE49-F238E27FC236}">
                    <a16:creationId xmlns:a16="http://schemas.microsoft.com/office/drawing/2014/main" id="{DECEF100-C29D-5698-D502-2321217B2E01}"/>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5" name="Rounded Rectangle 104">
                <a:extLst>
                  <a:ext uri="{FF2B5EF4-FFF2-40B4-BE49-F238E27FC236}">
                    <a16:creationId xmlns:a16="http://schemas.microsoft.com/office/drawing/2014/main" id="{243BD109-2E24-56B7-D87B-45CA695E537C}"/>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6" name="Rounded Rectangle 105">
                <a:extLst>
                  <a:ext uri="{FF2B5EF4-FFF2-40B4-BE49-F238E27FC236}">
                    <a16:creationId xmlns:a16="http://schemas.microsoft.com/office/drawing/2014/main" id="{C1CB01DE-C04D-959D-A155-BB6B4FBF4DEF}"/>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07" name="Rounded Rectangle 106">
                <a:extLst>
                  <a:ext uri="{FF2B5EF4-FFF2-40B4-BE49-F238E27FC236}">
                    <a16:creationId xmlns:a16="http://schemas.microsoft.com/office/drawing/2014/main" id="{5DB5D800-88C2-C5E3-F9E1-5FE773627A6C}"/>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08" name="Group 107">
              <a:extLst>
                <a:ext uri="{FF2B5EF4-FFF2-40B4-BE49-F238E27FC236}">
                  <a16:creationId xmlns:a16="http://schemas.microsoft.com/office/drawing/2014/main" id="{7F08E30F-02C2-9876-5D78-B7CB8F79B499}"/>
                </a:ext>
              </a:extLst>
            </p:cNvPr>
            <p:cNvGrpSpPr/>
            <p:nvPr/>
          </p:nvGrpSpPr>
          <p:grpSpPr>
            <a:xfrm>
              <a:off x="4460116" y="3139854"/>
              <a:ext cx="304875" cy="766639"/>
              <a:chOff x="667814" y="2919359"/>
              <a:chExt cx="777254" cy="1954487"/>
            </a:xfrm>
            <a:solidFill>
              <a:schemeClr val="accent1"/>
            </a:solidFill>
          </p:grpSpPr>
          <p:sp>
            <p:nvSpPr>
              <p:cNvPr id="109" name="Oval 108">
                <a:extLst>
                  <a:ext uri="{FF2B5EF4-FFF2-40B4-BE49-F238E27FC236}">
                    <a16:creationId xmlns:a16="http://schemas.microsoft.com/office/drawing/2014/main" id="{FF5A2E65-BD02-5578-C338-6CB84A5795B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0" name="Rounded Rectangle 109">
                <a:extLst>
                  <a:ext uri="{FF2B5EF4-FFF2-40B4-BE49-F238E27FC236}">
                    <a16:creationId xmlns:a16="http://schemas.microsoft.com/office/drawing/2014/main" id="{05B6ED5F-6225-1470-5FE5-94ECFCED16E1}"/>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1" name="Rounded Rectangle 110">
                <a:extLst>
                  <a:ext uri="{FF2B5EF4-FFF2-40B4-BE49-F238E27FC236}">
                    <a16:creationId xmlns:a16="http://schemas.microsoft.com/office/drawing/2014/main" id="{93FFE191-27E4-ADC1-0B81-D5B19E07754A}"/>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2" name="Rounded Rectangle 111">
                <a:extLst>
                  <a:ext uri="{FF2B5EF4-FFF2-40B4-BE49-F238E27FC236}">
                    <a16:creationId xmlns:a16="http://schemas.microsoft.com/office/drawing/2014/main" id="{B246FB37-BC41-BBCF-B016-064F44C9267B}"/>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3" name="Rounded Rectangle 112">
                <a:extLst>
                  <a:ext uri="{FF2B5EF4-FFF2-40B4-BE49-F238E27FC236}">
                    <a16:creationId xmlns:a16="http://schemas.microsoft.com/office/drawing/2014/main" id="{AE90F55F-A317-F0A8-BF67-FEE694B51071}"/>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4" name="Rounded Rectangle 113">
                <a:extLst>
                  <a:ext uri="{FF2B5EF4-FFF2-40B4-BE49-F238E27FC236}">
                    <a16:creationId xmlns:a16="http://schemas.microsoft.com/office/drawing/2014/main" id="{330A85C3-E38D-765E-EF92-181AF6A84C1B}"/>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5" name="Rounded Rectangle 114">
                <a:extLst>
                  <a:ext uri="{FF2B5EF4-FFF2-40B4-BE49-F238E27FC236}">
                    <a16:creationId xmlns:a16="http://schemas.microsoft.com/office/drawing/2014/main" id="{2159A4AF-E580-1658-EFE2-0290FA9F65F9}"/>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16" name="Group 115">
              <a:extLst>
                <a:ext uri="{FF2B5EF4-FFF2-40B4-BE49-F238E27FC236}">
                  <a16:creationId xmlns:a16="http://schemas.microsoft.com/office/drawing/2014/main" id="{DD66214D-6757-44CD-36D5-5812C7BA2593}"/>
                </a:ext>
              </a:extLst>
            </p:cNvPr>
            <p:cNvGrpSpPr/>
            <p:nvPr/>
          </p:nvGrpSpPr>
          <p:grpSpPr>
            <a:xfrm>
              <a:off x="4830978" y="3139854"/>
              <a:ext cx="304875" cy="766639"/>
              <a:chOff x="667814" y="2919359"/>
              <a:chExt cx="777254" cy="1954487"/>
            </a:xfrm>
            <a:solidFill>
              <a:schemeClr val="accent1"/>
            </a:solidFill>
          </p:grpSpPr>
          <p:sp>
            <p:nvSpPr>
              <p:cNvPr id="117" name="Oval 116">
                <a:extLst>
                  <a:ext uri="{FF2B5EF4-FFF2-40B4-BE49-F238E27FC236}">
                    <a16:creationId xmlns:a16="http://schemas.microsoft.com/office/drawing/2014/main" id="{EA1A043E-87B3-128A-C91A-4D341698E752}"/>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8" name="Rounded Rectangle 117">
                <a:extLst>
                  <a:ext uri="{FF2B5EF4-FFF2-40B4-BE49-F238E27FC236}">
                    <a16:creationId xmlns:a16="http://schemas.microsoft.com/office/drawing/2014/main" id="{DB084BBC-4965-A4B3-A0E4-F0D1493CA68F}"/>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19" name="Rounded Rectangle 118">
                <a:extLst>
                  <a:ext uri="{FF2B5EF4-FFF2-40B4-BE49-F238E27FC236}">
                    <a16:creationId xmlns:a16="http://schemas.microsoft.com/office/drawing/2014/main" id="{10908B2C-D7B5-367B-5FD7-E40293707A24}"/>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0" name="Rounded Rectangle 119">
                <a:extLst>
                  <a:ext uri="{FF2B5EF4-FFF2-40B4-BE49-F238E27FC236}">
                    <a16:creationId xmlns:a16="http://schemas.microsoft.com/office/drawing/2014/main" id="{EE165925-9C14-740B-8F16-B71FF7D5D84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1" name="Rounded Rectangle 120">
                <a:extLst>
                  <a:ext uri="{FF2B5EF4-FFF2-40B4-BE49-F238E27FC236}">
                    <a16:creationId xmlns:a16="http://schemas.microsoft.com/office/drawing/2014/main" id="{B3B715F3-1293-74A4-269B-751246607346}"/>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2" name="Rounded Rectangle 121">
                <a:extLst>
                  <a:ext uri="{FF2B5EF4-FFF2-40B4-BE49-F238E27FC236}">
                    <a16:creationId xmlns:a16="http://schemas.microsoft.com/office/drawing/2014/main" id="{ABF290E6-EF6F-129A-C37B-1ADEA99AE92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3" name="Rounded Rectangle 122">
                <a:extLst>
                  <a:ext uri="{FF2B5EF4-FFF2-40B4-BE49-F238E27FC236}">
                    <a16:creationId xmlns:a16="http://schemas.microsoft.com/office/drawing/2014/main" id="{3723827B-499D-752C-1823-08A636197BDA}"/>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24" name="Group 123">
              <a:extLst>
                <a:ext uri="{FF2B5EF4-FFF2-40B4-BE49-F238E27FC236}">
                  <a16:creationId xmlns:a16="http://schemas.microsoft.com/office/drawing/2014/main" id="{B434BF12-DBCF-D1C3-E647-AA7CBB2FC9F6}"/>
                </a:ext>
              </a:extLst>
            </p:cNvPr>
            <p:cNvGrpSpPr/>
            <p:nvPr/>
          </p:nvGrpSpPr>
          <p:grpSpPr>
            <a:xfrm>
              <a:off x="5201839" y="3139854"/>
              <a:ext cx="304875" cy="766639"/>
              <a:chOff x="667814" y="2919359"/>
              <a:chExt cx="777254" cy="1954487"/>
            </a:xfrm>
            <a:solidFill>
              <a:schemeClr val="accent1"/>
            </a:solidFill>
          </p:grpSpPr>
          <p:sp>
            <p:nvSpPr>
              <p:cNvPr id="125" name="Oval 124">
                <a:extLst>
                  <a:ext uri="{FF2B5EF4-FFF2-40B4-BE49-F238E27FC236}">
                    <a16:creationId xmlns:a16="http://schemas.microsoft.com/office/drawing/2014/main" id="{324855D1-ECC8-22F2-07BD-10AF22FC541F}"/>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6" name="Rounded Rectangle 125">
                <a:extLst>
                  <a:ext uri="{FF2B5EF4-FFF2-40B4-BE49-F238E27FC236}">
                    <a16:creationId xmlns:a16="http://schemas.microsoft.com/office/drawing/2014/main" id="{6EB82C4F-1D67-4113-6B23-20E98BF6203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7" name="Rounded Rectangle 126">
                <a:extLst>
                  <a:ext uri="{FF2B5EF4-FFF2-40B4-BE49-F238E27FC236}">
                    <a16:creationId xmlns:a16="http://schemas.microsoft.com/office/drawing/2014/main" id="{32F2CD12-0428-D0DF-BE95-CF6A818C0FFA}"/>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8" name="Rounded Rectangle 127">
                <a:extLst>
                  <a:ext uri="{FF2B5EF4-FFF2-40B4-BE49-F238E27FC236}">
                    <a16:creationId xmlns:a16="http://schemas.microsoft.com/office/drawing/2014/main" id="{2DE26946-BEDA-79FD-014F-F1A6553A0A86}"/>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29" name="Rounded Rectangle 128">
                <a:extLst>
                  <a:ext uri="{FF2B5EF4-FFF2-40B4-BE49-F238E27FC236}">
                    <a16:creationId xmlns:a16="http://schemas.microsoft.com/office/drawing/2014/main" id="{E5DED04A-2947-95D4-72C9-92B325CE0A20}"/>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0" name="Rounded Rectangle 129">
                <a:extLst>
                  <a:ext uri="{FF2B5EF4-FFF2-40B4-BE49-F238E27FC236}">
                    <a16:creationId xmlns:a16="http://schemas.microsoft.com/office/drawing/2014/main" id="{8F2BF95F-09E6-A22E-2F7D-CD56F00495E5}"/>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1" name="Rounded Rectangle 130">
                <a:extLst>
                  <a:ext uri="{FF2B5EF4-FFF2-40B4-BE49-F238E27FC236}">
                    <a16:creationId xmlns:a16="http://schemas.microsoft.com/office/drawing/2014/main" id="{70B63111-07B3-13BE-3DAC-884F57112D80}"/>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32" name="Group 131">
              <a:extLst>
                <a:ext uri="{FF2B5EF4-FFF2-40B4-BE49-F238E27FC236}">
                  <a16:creationId xmlns:a16="http://schemas.microsoft.com/office/drawing/2014/main" id="{1BF1226F-BD16-6ACD-A47A-F51887E52877}"/>
                </a:ext>
              </a:extLst>
            </p:cNvPr>
            <p:cNvGrpSpPr/>
            <p:nvPr/>
          </p:nvGrpSpPr>
          <p:grpSpPr>
            <a:xfrm>
              <a:off x="5572700" y="3139854"/>
              <a:ext cx="304875" cy="766639"/>
              <a:chOff x="667814" y="2919359"/>
              <a:chExt cx="777254" cy="1954487"/>
            </a:xfrm>
            <a:solidFill>
              <a:schemeClr val="accent1"/>
            </a:solidFill>
          </p:grpSpPr>
          <p:sp>
            <p:nvSpPr>
              <p:cNvPr id="133" name="Oval 132">
                <a:extLst>
                  <a:ext uri="{FF2B5EF4-FFF2-40B4-BE49-F238E27FC236}">
                    <a16:creationId xmlns:a16="http://schemas.microsoft.com/office/drawing/2014/main" id="{2816D9C8-916B-149D-2A90-7DF6293E3E94}"/>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4" name="Rounded Rectangle 133">
                <a:extLst>
                  <a:ext uri="{FF2B5EF4-FFF2-40B4-BE49-F238E27FC236}">
                    <a16:creationId xmlns:a16="http://schemas.microsoft.com/office/drawing/2014/main" id="{E5C78181-0BE7-D120-E204-30030CA7AF59}"/>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5" name="Rounded Rectangle 134">
                <a:extLst>
                  <a:ext uri="{FF2B5EF4-FFF2-40B4-BE49-F238E27FC236}">
                    <a16:creationId xmlns:a16="http://schemas.microsoft.com/office/drawing/2014/main" id="{BB9593CB-7B59-5F1A-357B-9EFF396FADCF}"/>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6" name="Rounded Rectangle 135">
                <a:extLst>
                  <a:ext uri="{FF2B5EF4-FFF2-40B4-BE49-F238E27FC236}">
                    <a16:creationId xmlns:a16="http://schemas.microsoft.com/office/drawing/2014/main" id="{87DFAD32-804E-6D4A-E6A6-E35C7971010A}"/>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7" name="Rounded Rectangle 136">
                <a:extLst>
                  <a:ext uri="{FF2B5EF4-FFF2-40B4-BE49-F238E27FC236}">
                    <a16:creationId xmlns:a16="http://schemas.microsoft.com/office/drawing/2014/main" id="{BF33ABA5-1602-6620-5ABD-1D9663B2DBDB}"/>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8" name="Rounded Rectangle 137">
                <a:extLst>
                  <a:ext uri="{FF2B5EF4-FFF2-40B4-BE49-F238E27FC236}">
                    <a16:creationId xmlns:a16="http://schemas.microsoft.com/office/drawing/2014/main" id="{C95A1F51-72DA-8016-682D-EC98AE32A7F5}"/>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39" name="Rounded Rectangle 138">
                <a:extLst>
                  <a:ext uri="{FF2B5EF4-FFF2-40B4-BE49-F238E27FC236}">
                    <a16:creationId xmlns:a16="http://schemas.microsoft.com/office/drawing/2014/main" id="{6883E6A8-A53D-2ECB-5C3F-9FFAED4FCCD6}"/>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40" name="Group 139">
              <a:extLst>
                <a:ext uri="{FF2B5EF4-FFF2-40B4-BE49-F238E27FC236}">
                  <a16:creationId xmlns:a16="http://schemas.microsoft.com/office/drawing/2014/main" id="{371A48C8-33D8-4BB2-7FFD-38738859034F}"/>
                </a:ext>
              </a:extLst>
            </p:cNvPr>
            <p:cNvGrpSpPr/>
            <p:nvPr/>
          </p:nvGrpSpPr>
          <p:grpSpPr>
            <a:xfrm>
              <a:off x="5943562" y="3139854"/>
              <a:ext cx="304875" cy="766639"/>
              <a:chOff x="667814" y="2919359"/>
              <a:chExt cx="777254" cy="1954487"/>
            </a:xfrm>
            <a:solidFill>
              <a:schemeClr val="accent1"/>
            </a:solidFill>
          </p:grpSpPr>
          <p:sp>
            <p:nvSpPr>
              <p:cNvPr id="141" name="Oval 140">
                <a:extLst>
                  <a:ext uri="{FF2B5EF4-FFF2-40B4-BE49-F238E27FC236}">
                    <a16:creationId xmlns:a16="http://schemas.microsoft.com/office/drawing/2014/main" id="{B350E3D2-C633-9EDE-38A9-8F8DB7E870D8}"/>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2" name="Rounded Rectangle 141">
                <a:extLst>
                  <a:ext uri="{FF2B5EF4-FFF2-40B4-BE49-F238E27FC236}">
                    <a16:creationId xmlns:a16="http://schemas.microsoft.com/office/drawing/2014/main" id="{9EEACBBF-7888-FA2D-418F-11136EC08603}"/>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3" name="Rounded Rectangle 142">
                <a:extLst>
                  <a:ext uri="{FF2B5EF4-FFF2-40B4-BE49-F238E27FC236}">
                    <a16:creationId xmlns:a16="http://schemas.microsoft.com/office/drawing/2014/main" id="{747B7001-AA13-18F2-1E7B-9310A6ED2F7C}"/>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4" name="Rounded Rectangle 143">
                <a:extLst>
                  <a:ext uri="{FF2B5EF4-FFF2-40B4-BE49-F238E27FC236}">
                    <a16:creationId xmlns:a16="http://schemas.microsoft.com/office/drawing/2014/main" id="{F46194FA-A99B-1C39-2829-736A1AAB3214}"/>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5" name="Rounded Rectangle 144">
                <a:extLst>
                  <a:ext uri="{FF2B5EF4-FFF2-40B4-BE49-F238E27FC236}">
                    <a16:creationId xmlns:a16="http://schemas.microsoft.com/office/drawing/2014/main" id="{2CC109CF-33DA-1900-5ABE-A0B0DED80BBF}"/>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6" name="Rounded Rectangle 145">
                <a:extLst>
                  <a:ext uri="{FF2B5EF4-FFF2-40B4-BE49-F238E27FC236}">
                    <a16:creationId xmlns:a16="http://schemas.microsoft.com/office/drawing/2014/main" id="{C1592CB8-D136-A414-AC10-7F46BC59CD51}"/>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47" name="Rounded Rectangle 146">
                <a:extLst>
                  <a:ext uri="{FF2B5EF4-FFF2-40B4-BE49-F238E27FC236}">
                    <a16:creationId xmlns:a16="http://schemas.microsoft.com/office/drawing/2014/main" id="{85A7A62D-DB29-E940-B9EE-B286127FEF3D}"/>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48" name="Group 147">
              <a:extLst>
                <a:ext uri="{FF2B5EF4-FFF2-40B4-BE49-F238E27FC236}">
                  <a16:creationId xmlns:a16="http://schemas.microsoft.com/office/drawing/2014/main" id="{6C1D2D12-64E8-2EE5-E122-B5D980BB4637}"/>
                </a:ext>
              </a:extLst>
            </p:cNvPr>
            <p:cNvGrpSpPr/>
            <p:nvPr/>
          </p:nvGrpSpPr>
          <p:grpSpPr>
            <a:xfrm>
              <a:off x="6314423" y="3139854"/>
              <a:ext cx="304875" cy="766639"/>
              <a:chOff x="667814" y="2919359"/>
              <a:chExt cx="777254" cy="1954487"/>
            </a:xfrm>
            <a:solidFill>
              <a:schemeClr val="accent1"/>
            </a:solidFill>
          </p:grpSpPr>
          <p:sp>
            <p:nvSpPr>
              <p:cNvPr id="149" name="Oval 148">
                <a:extLst>
                  <a:ext uri="{FF2B5EF4-FFF2-40B4-BE49-F238E27FC236}">
                    <a16:creationId xmlns:a16="http://schemas.microsoft.com/office/drawing/2014/main" id="{642BDBD8-1D44-5580-BE68-4EAD0EBBC5A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0" name="Rounded Rectangle 149">
                <a:extLst>
                  <a:ext uri="{FF2B5EF4-FFF2-40B4-BE49-F238E27FC236}">
                    <a16:creationId xmlns:a16="http://schemas.microsoft.com/office/drawing/2014/main" id="{56EFCC19-1F78-E131-DEF1-817304403BB6}"/>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1" name="Rounded Rectangle 150">
                <a:extLst>
                  <a:ext uri="{FF2B5EF4-FFF2-40B4-BE49-F238E27FC236}">
                    <a16:creationId xmlns:a16="http://schemas.microsoft.com/office/drawing/2014/main" id="{598C6146-67FD-D117-0F7A-C398B66D7EA4}"/>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2" name="Rounded Rectangle 151">
                <a:extLst>
                  <a:ext uri="{FF2B5EF4-FFF2-40B4-BE49-F238E27FC236}">
                    <a16:creationId xmlns:a16="http://schemas.microsoft.com/office/drawing/2014/main" id="{3146645B-CBAF-06E9-BCD7-3F87416012C3}"/>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3" name="Rounded Rectangle 152">
                <a:extLst>
                  <a:ext uri="{FF2B5EF4-FFF2-40B4-BE49-F238E27FC236}">
                    <a16:creationId xmlns:a16="http://schemas.microsoft.com/office/drawing/2014/main" id="{0DBE5448-F9A3-8657-288F-BAE4E299D811}"/>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4" name="Rounded Rectangle 153">
                <a:extLst>
                  <a:ext uri="{FF2B5EF4-FFF2-40B4-BE49-F238E27FC236}">
                    <a16:creationId xmlns:a16="http://schemas.microsoft.com/office/drawing/2014/main" id="{1ADAD709-36E6-7683-6F7F-C2E177842456}"/>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5" name="Rounded Rectangle 154">
                <a:extLst>
                  <a:ext uri="{FF2B5EF4-FFF2-40B4-BE49-F238E27FC236}">
                    <a16:creationId xmlns:a16="http://schemas.microsoft.com/office/drawing/2014/main" id="{7805FFE6-E9D0-F898-39BD-552BF899F2C1}"/>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56" name="Group 155">
              <a:extLst>
                <a:ext uri="{FF2B5EF4-FFF2-40B4-BE49-F238E27FC236}">
                  <a16:creationId xmlns:a16="http://schemas.microsoft.com/office/drawing/2014/main" id="{96454149-66A4-9616-640D-60FBA9E5CECE}"/>
                </a:ext>
              </a:extLst>
            </p:cNvPr>
            <p:cNvGrpSpPr/>
            <p:nvPr/>
          </p:nvGrpSpPr>
          <p:grpSpPr>
            <a:xfrm>
              <a:off x="6685284" y="3139854"/>
              <a:ext cx="304875" cy="766639"/>
              <a:chOff x="667814" y="2919359"/>
              <a:chExt cx="777254" cy="1954487"/>
            </a:xfrm>
            <a:solidFill>
              <a:schemeClr val="accent1"/>
            </a:solidFill>
          </p:grpSpPr>
          <p:sp>
            <p:nvSpPr>
              <p:cNvPr id="157" name="Oval 156">
                <a:extLst>
                  <a:ext uri="{FF2B5EF4-FFF2-40B4-BE49-F238E27FC236}">
                    <a16:creationId xmlns:a16="http://schemas.microsoft.com/office/drawing/2014/main" id="{01E2E8F7-46D1-014F-B683-D7167D48F1F6}"/>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8" name="Rounded Rectangle 157">
                <a:extLst>
                  <a:ext uri="{FF2B5EF4-FFF2-40B4-BE49-F238E27FC236}">
                    <a16:creationId xmlns:a16="http://schemas.microsoft.com/office/drawing/2014/main" id="{97619E27-2C02-4F1D-D624-0B304516CD08}"/>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59" name="Rounded Rectangle 158">
                <a:extLst>
                  <a:ext uri="{FF2B5EF4-FFF2-40B4-BE49-F238E27FC236}">
                    <a16:creationId xmlns:a16="http://schemas.microsoft.com/office/drawing/2014/main" id="{75950623-36F3-591A-C627-308C0D281394}"/>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0" name="Rounded Rectangle 159">
                <a:extLst>
                  <a:ext uri="{FF2B5EF4-FFF2-40B4-BE49-F238E27FC236}">
                    <a16:creationId xmlns:a16="http://schemas.microsoft.com/office/drawing/2014/main" id="{082F2DD7-D3F9-702A-FB52-F457A2D11964}"/>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1" name="Rounded Rectangle 160">
                <a:extLst>
                  <a:ext uri="{FF2B5EF4-FFF2-40B4-BE49-F238E27FC236}">
                    <a16:creationId xmlns:a16="http://schemas.microsoft.com/office/drawing/2014/main" id="{C0A44BDE-FF57-CCE8-CF63-295CD393EF4A}"/>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2" name="Rounded Rectangle 161">
                <a:extLst>
                  <a:ext uri="{FF2B5EF4-FFF2-40B4-BE49-F238E27FC236}">
                    <a16:creationId xmlns:a16="http://schemas.microsoft.com/office/drawing/2014/main" id="{DFA7611A-4056-498A-9508-8F46129F50C6}"/>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3" name="Rounded Rectangle 162">
                <a:extLst>
                  <a:ext uri="{FF2B5EF4-FFF2-40B4-BE49-F238E27FC236}">
                    <a16:creationId xmlns:a16="http://schemas.microsoft.com/office/drawing/2014/main" id="{4D9EC933-9A3D-4D1D-87DA-AB1C88A38095}"/>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64" name="Group 163">
              <a:extLst>
                <a:ext uri="{FF2B5EF4-FFF2-40B4-BE49-F238E27FC236}">
                  <a16:creationId xmlns:a16="http://schemas.microsoft.com/office/drawing/2014/main" id="{51D7D744-690B-48E6-D955-8B8F0F643844}"/>
                </a:ext>
              </a:extLst>
            </p:cNvPr>
            <p:cNvGrpSpPr/>
            <p:nvPr/>
          </p:nvGrpSpPr>
          <p:grpSpPr>
            <a:xfrm>
              <a:off x="7056146" y="3139854"/>
              <a:ext cx="304875" cy="766639"/>
              <a:chOff x="667814" y="2919359"/>
              <a:chExt cx="777254" cy="1954487"/>
            </a:xfrm>
            <a:solidFill>
              <a:schemeClr val="accent1"/>
            </a:solidFill>
          </p:grpSpPr>
          <p:sp>
            <p:nvSpPr>
              <p:cNvPr id="165" name="Oval 164">
                <a:extLst>
                  <a:ext uri="{FF2B5EF4-FFF2-40B4-BE49-F238E27FC236}">
                    <a16:creationId xmlns:a16="http://schemas.microsoft.com/office/drawing/2014/main" id="{2F64413F-4321-D6BD-5C37-B96AD67C8686}"/>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6" name="Rounded Rectangle 165">
                <a:extLst>
                  <a:ext uri="{FF2B5EF4-FFF2-40B4-BE49-F238E27FC236}">
                    <a16:creationId xmlns:a16="http://schemas.microsoft.com/office/drawing/2014/main" id="{979FDBA7-E04B-093E-5CDA-EA8F0D80C21A}"/>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7" name="Rounded Rectangle 166">
                <a:extLst>
                  <a:ext uri="{FF2B5EF4-FFF2-40B4-BE49-F238E27FC236}">
                    <a16:creationId xmlns:a16="http://schemas.microsoft.com/office/drawing/2014/main" id="{B1D41588-EBCE-F65D-72F3-D70A1BB8F09A}"/>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8" name="Rounded Rectangle 167">
                <a:extLst>
                  <a:ext uri="{FF2B5EF4-FFF2-40B4-BE49-F238E27FC236}">
                    <a16:creationId xmlns:a16="http://schemas.microsoft.com/office/drawing/2014/main" id="{CB6D9327-0450-048A-6DB4-AE20B7F7E0C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69" name="Rounded Rectangle 168">
                <a:extLst>
                  <a:ext uri="{FF2B5EF4-FFF2-40B4-BE49-F238E27FC236}">
                    <a16:creationId xmlns:a16="http://schemas.microsoft.com/office/drawing/2014/main" id="{2B203E7D-FAD6-108B-C69C-16D46E87EAD4}"/>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0" name="Rounded Rectangle 169">
                <a:extLst>
                  <a:ext uri="{FF2B5EF4-FFF2-40B4-BE49-F238E27FC236}">
                    <a16:creationId xmlns:a16="http://schemas.microsoft.com/office/drawing/2014/main" id="{BAEDAF64-858B-E515-75C0-695997D6A7F8}"/>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1" name="Rounded Rectangle 170">
                <a:extLst>
                  <a:ext uri="{FF2B5EF4-FFF2-40B4-BE49-F238E27FC236}">
                    <a16:creationId xmlns:a16="http://schemas.microsoft.com/office/drawing/2014/main" id="{E38EAABB-A5FF-D6D7-BF27-A2BF9C3AC0E5}"/>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72" name="Group 171">
              <a:extLst>
                <a:ext uri="{FF2B5EF4-FFF2-40B4-BE49-F238E27FC236}">
                  <a16:creationId xmlns:a16="http://schemas.microsoft.com/office/drawing/2014/main" id="{3CFAA05D-D9B2-3045-7843-9F8BE45319A9}"/>
                </a:ext>
              </a:extLst>
            </p:cNvPr>
            <p:cNvGrpSpPr/>
            <p:nvPr/>
          </p:nvGrpSpPr>
          <p:grpSpPr>
            <a:xfrm>
              <a:off x="7427007" y="3139854"/>
              <a:ext cx="304875" cy="766639"/>
              <a:chOff x="667814" y="2919359"/>
              <a:chExt cx="777254" cy="1954487"/>
            </a:xfrm>
            <a:solidFill>
              <a:schemeClr val="accent1"/>
            </a:solidFill>
          </p:grpSpPr>
          <p:sp>
            <p:nvSpPr>
              <p:cNvPr id="173" name="Oval 172">
                <a:extLst>
                  <a:ext uri="{FF2B5EF4-FFF2-40B4-BE49-F238E27FC236}">
                    <a16:creationId xmlns:a16="http://schemas.microsoft.com/office/drawing/2014/main" id="{C3F4C15B-4474-D594-5C8C-F30FD4A58CDB}"/>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4" name="Rounded Rectangle 173">
                <a:extLst>
                  <a:ext uri="{FF2B5EF4-FFF2-40B4-BE49-F238E27FC236}">
                    <a16:creationId xmlns:a16="http://schemas.microsoft.com/office/drawing/2014/main" id="{1F5D828F-AED6-E681-5B56-F29A90577336}"/>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5" name="Rounded Rectangle 174">
                <a:extLst>
                  <a:ext uri="{FF2B5EF4-FFF2-40B4-BE49-F238E27FC236}">
                    <a16:creationId xmlns:a16="http://schemas.microsoft.com/office/drawing/2014/main" id="{FCF21BED-297D-0F48-B8E7-26309CC16B5F}"/>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6" name="Rounded Rectangle 175">
                <a:extLst>
                  <a:ext uri="{FF2B5EF4-FFF2-40B4-BE49-F238E27FC236}">
                    <a16:creationId xmlns:a16="http://schemas.microsoft.com/office/drawing/2014/main" id="{BEDE2EA9-81CC-DE00-AAED-AFD72A2A80FD}"/>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7" name="Rounded Rectangle 176">
                <a:extLst>
                  <a:ext uri="{FF2B5EF4-FFF2-40B4-BE49-F238E27FC236}">
                    <a16:creationId xmlns:a16="http://schemas.microsoft.com/office/drawing/2014/main" id="{D98B1895-DC17-608A-53E1-2C395664325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8" name="Rounded Rectangle 177">
                <a:extLst>
                  <a:ext uri="{FF2B5EF4-FFF2-40B4-BE49-F238E27FC236}">
                    <a16:creationId xmlns:a16="http://schemas.microsoft.com/office/drawing/2014/main" id="{6C5F712F-4412-211E-232D-33193FA2C1C0}"/>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79" name="Rounded Rectangle 178">
                <a:extLst>
                  <a:ext uri="{FF2B5EF4-FFF2-40B4-BE49-F238E27FC236}">
                    <a16:creationId xmlns:a16="http://schemas.microsoft.com/office/drawing/2014/main" id="{DB975E27-48B5-2A81-F085-FC57BBD7EDDB}"/>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80" name="Group 179">
              <a:extLst>
                <a:ext uri="{FF2B5EF4-FFF2-40B4-BE49-F238E27FC236}">
                  <a16:creationId xmlns:a16="http://schemas.microsoft.com/office/drawing/2014/main" id="{81DE97D2-0355-FFE5-9D7F-51A2A3BDD31A}"/>
                </a:ext>
              </a:extLst>
            </p:cNvPr>
            <p:cNvGrpSpPr/>
            <p:nvPr/>
          </p:nvGrpSpPr>
          <p:grpSpPr>
            <a:xfrm>
              <a:off x="7797868" y="3139854"/>
              <a:ext cx="304875" cy="766639"/>
              <a:chOff x="667814" y="2919359"/>
              <a:chExt cx="777254" cy="1954487"/>
            </a:xfrm>
            <a:solidFill>
              <a:schemeClr val="accent1"/>
            </a:solidFill>
          </p:grpSpPr>
          <p:sp>
            <p:nvSpPr>
              <p:cNvPr id="181" name="Oval 180">
                <a:extLst>
                  <a:ext uri="{FF2B5EF4-FFF2-40B4-BE49-F238E27FC236}">
                    <a16:creationId xmlns:a16="http://schemas.microsoft.com/office/drawing/2014/main" id="{1935CFEC-7A51-B71F-6E30-4E529CE1D0C7}"/>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2" name="Rounded Rectangle 181">
                <a:extLst>
                  <a:ext uri="{FF2B5EF4-FFF2-40B4-BE49-F238E27FC236}">
                    <a16:creationId xmlns:a16="http://schemas.microsoft.com/office/drawing/2014/main" id="{DF39B984-04D4-0D2F-98E2-522226895E0F}"/>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3" name="Rounded Rectangle 182">
                <a:extLst>
                  <a:ext uri="{FF2B5EF4-FFF2-40B4-BE49-F238E27FC236}">
                    <a16:creationId xmlns:a16="http://schemas.microsoft.com/office/drawing/2014/main" id="{F6E969D0-176D-F075-4CB1-4B03144363A9}"/>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4" name="Rounded Rectangle 183">
                <a:extLst>
                  <a:ext uri="{FF2B5EF4-FFF2-40B4-BE49-F238E27FC236}">
                    <a16:creationId xmlns:a16="http://schemas.microsoft.com/office/drawing/2014/main" id="{48BBAFC8-8091-7199-D1BD-15CA74947178}"/>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5" name="Rounded Rectangle 184">
                <a:extLst>
                  <a:ext uri="{FF2B5EF4-FFF2-40B4-BE49-F238E27FC236}">
                    <a16:creationId xmlns:a16="http://schemas.microsoft.com/office/drawing/2014/main" id="{CAAACC55-0D10-1F12-DDC6-B9215FF95686}"/>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6" name="Rounded Rectangle 185">
                <a:extLst>
                  <a:ext uri="{FF2B5EF4-FFF2-40B4-BE49-F238E27FC236}">
                    <a16:creationId xmlns:a16="http://schemas.microsoft.com/office/drawing/2014/main" id="{E03F3A3C-4004-7F71-16EA-632602C888A7}"/>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87" name="Rounded Rectangle 186">
                <a:extLst>
                  <a:ext uri="{FF2B5EF4-FFF2-40B4-BE49-F238E27FC236}">
                    <a16:creationId xmlns:a16="http://schemas.microsoft.com/office/drawing/2014/main" id="{2708ED19-5BA6-CEC9-5ADF-D7B42E830E5D}"/>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88" name="Group 187">
              <a:extLst>
                <a:ext uri="{FF2B5EF4-FFF2-40B4-BE49-F238E27FC236}">
                  <a16:creationId xmlns:a16="http://schemas.microsoft.com/office/drawing/2014/main" id="{901CD4B8-9AA8-C216-B7E0-25537F5FBB1E}"/>
                </a:ext>
              </a:extLst>
            </p:cNvPr>
            <p:cNvGrpSpPr/>
            <p:nvPr/>
          </p:nvGrpSpPr>
          <p:grpSpPr>
            <a:xfrm>
              <a:off x="8168730" y="3139854"/>
              <a:ext cx="304875" cy="766639"/>
              <a:chOff x="667814" y="2919359"/>
              <a:chExt cx="777254" cy="1954487"/>
            </a:xfrm>
            <a:solidFill>
              <a:schemeClr val="accent1"/>
            </a:solidFill>
          </p:grpSpPr>
          <p:sp>
            <p:nvSpPr>
              <p:cNvPr id="189" name="Oval 188">
                <a:extLst>
                  <a:ext uri="{FF2B5EF4-FFF2-40B4-BE49-F238E27FC236}">
                    <a16:creationId xmlns:a16="http://schemas.microsoft.com/office/drawing/2014/main" id="{45511A30-5BB4-D0F5-F253-48DE3123DC7E}"/>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0" name="Rounded Rectangle 189">
                <a:extLst>
                  <a:ext uri="{FF2B5EF4-FFF2-40B4-BE49-F238E27FC236}">
                    <a16:creationId xmlns:a16="http://schemas.microsoft.com/office/drawing/2014/main" id="{1304B983-E1F9-7A6A-69AD-5856133B4955}"/>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1" name="Rounded Rectangle 190">
                <a:extLst>
                  <a:ext uri="{FF2B5EF4-FFF2-40B4-BE49-F238E27FC236}">
                    <a16:creationId xmlns:a16="http://schemas.microsoft.com/office/drawing/2014/main" id="{C80328C1-E558-B295-29FB-7AEF060557DD}"/>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2" name="Rounded Rectangle 191">
                <a:extLst>
                  <a:ext uri="{FF2B5EF4-FFF2-40B4-BE49-F238E27FC236}">
                    <a16:creationId xmlns:a16="http://schemas.microsoft.com/office/drawing/2014/main" id="{6FDEB8BD-F7BF-234E-D344-C8040FC19B5C}"/>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3" name="Rounded Rectangle 192">
                <a:extLst>
                  <a:ext uri="{FF2B5EF4-FFF2-40B4-BE49-F238E27FC236}">
                    <a16:creationId xmlns:a16="http://schemas.microsoft.com/office/drawing/2014/main" id="{F19D7191-192C-F05C-3260-FE89388CA6C2}"/>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4" name="Rounded Rectangle 193">
                <a:extLst>
                  <a:ext uri="{FF2B5EF4-FFF2-40B4-BE49-F238E27FC236}">
                    <a16:creationId xmlns:a16="http://schemas.microsoft.com/office/drawing/2014/main" id="{34CB0762-9940-C70E-D5C5-FC613E1BF4EC}"/>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5" name="Rounded Rectangle 194">
                <a:extLst>
                  <a:ext uri="{FF2B5EF4-FFF2-40B4-BE49-F238E27FC236}">
                    <a16:creationId xmlns:a16="http://schemas.microsoft.com/office/drawing/2014/main" id="{3DC351B7-1975-97A4-240F-B70E6ECC63C4}"/>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96" name="Group 195">
              <a:extLst>
                <a:ext uri="{FF2B5EF4-FFF2-40B4-BE49-F238E27FC236}">
                  <a16:creationId xmlns:a16="http://schemas.microsoft.com/office/drawing/2014/main" id="{5459A2D6-632C-CBC7-FD71-2BDC7297F3A9}"/>
                </a:ext>
              </a:extLst>
            </p:cNvPr>
            <p:cNvGrpSpPr/>
            <p:nvPr/>
          </p:nvGrpSpPr>
          <p:grpSpPr>
            <a:xfrm>
              <a:off x="8539591" y="3139854"/>
              <a:ext cx="304875" cy="766639"/>
              <a:chOff x="667814" y="2919359"/>
              <a:chExt cx="777254" cy="1954487"/>
            </a:xfrm>
            <a:solidFill>
              <a:schemeClr val="accent1"/>
            </a:solidFill>
          </p:grpSpPr>
          <p:sp>
            <p:nvSpPr>
              <p:cNvPr id="197" name="Oval 196">
                <a:extLst>
                  <a:ext uri="{FF2B5EF4-FFF2-40B4-BE49-F238E27FC236}">
                    <a16:creationId xmlns:a16="http://schemas.microsoft.com/office/drawing/2014/main" id="{6C897CDB-1508-5638-59C8-754768DE247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8" name="Rounded Rectangle 197">
                <a:extLst>
                  <a:ext uri="{FF2B5EF4-FFF2-40B4-BE49-F238E27FC236}">
                    <a16:creationId xmlns:a16="http://schemas.microsoft.com/office/drawing/2014/main" id="{46F7D917-E33C-6ABE-BC01-DB814C628774}"/>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199" name="Rounded Rectangle 198">
                <a:extLst>
                  <a:ext uri="{FF2B5EF4-FFF2-40B4-BE49-F238E27FC236}">
                    <a16:creationId xmlns:a16="http://schemas.microsoft.com/office/drawing/2014/main" id="{757A682D-EB70-1550-6E6A-1D5FB9CCC7B7}"/>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0" name="Rounded Rectangle 199">
                <a:extLst>
                  <a:ext uri="{FF2B5EF4-FFF2-40B4-BE49-F238E27FC236}">
                    <a16:creationId xmlns:a16="http://schemas.microsoft.com/office/drawing/2014/main" id="{821EAA4B-EC69-EBFA-4F58-9BEFC10A005E}"/>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1" name="Rounded Rectangle 200">
                <a:extLst>
                  <a:ext uri="{FF2B5EF4-FFF2-40B4-BE49-F238E27FC236}">
                    <a16:creationId xmlns:a16="http://schemas.microsoft.com/office/drawing/2014/main" id="{47F89726-8AAE-610A-CC76-5726CE874A93}"/>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2" name="Rounded Rectangle 201">
                <a:extLst>
                  <a:ext uri="{FF2B5EF4-FFF2-40B4-BE49-F238E27FC236}">
                    <a16:creationId xmlns:a16="http://schemas.microsoft.com/office/drawing/2014/main" id="{CDA117F3-402F-8091-D88A-1495172C93EA}"/>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3" name="Rounded Rectangle 202">
                <a:extLst>
                  <a:ext uri="{FF2B5EF4-FFF2-40B4-BE49-F238E27FC236}">
                    <a16:creationId xmlns:a16="http://schemas.microsoft.com/office/drawing/2014/main" id="{1D76738D-7F23-9A42-3FF6-4BF08AA4B66A}"/>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04" name="Group 203">
              <a:extLst>
                <a:ext uri="{FF2B5EF4-FFF2-40B4-BE49-F238E27FC236}">
                  <a16:creationId xmlns:a16="http://schemas.microsoft.com/office/drawing/2014/main" id="{4FC41B60-2DEF-ED87-09CF-3231368DC005}"/>
                </a:ext>
              </a:extLst>
            </p:cNvPr>
            <p:cNvGrpSpPr/>
            <p:nvPr/>
          </p:nvGrpSpPr>
          <p:grpSpPr>
            <a:xfrm>
              <a:off x="8910452" y="3139854"/>
              <a:ext cx="304875" cy="766639"/>
              <a:chOff x="667814" y="2919359"/>
              <a:chExt cx="777254" cy="1954487"/>
            </a:xfrm>
            <a:solidFill>
              <a:schemeClr val="accent1"/>
            </a:solidFill>
          </p:grpSpPr>
          <p:sp>
            <p:nvSpPr>
              <p:cNvPr id="205" name="Oval 204">
                <a:extLst>
                  <a:ext uri="{FF2B5EF4-FFF2-40B4-BE49-F238E27FC236}">
                    <a16:creationId xmlns:a16="http://schemas.microsoft.com/office/drawing/2014/main" id="{8A0100F9-0A7E-F414-AABD-150B5878C8CF}"/>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6" name="Rounded Rectangle 205">
                <a:extLst>
                  <a:ext uri="{FF2B5EF4-FFF2-40B4-BE49-F238E27FC236}">
                    <a16:creationId xmlns:a16="http://schemas.microsoft.com/office/drawing/2014/main" id="{0676D23F-6845-0CFE-45EE-C65DC390586C}"/>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7" name="Rounded Rectangle 206">
                <a:extLst>
                  <a:ext uri="{FF2B5EF4-FFF2-40B4-BE49-F238E27FC236}">
                    <a16:creationId xmlns:a16="http://schemas.microsoft.com/office/drawing/2014/main" id="{54CB322C-4BA5-F7CC-9C8D-A74FB9486480}"/>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8" name="Rounded Rectangle 207">
                <a:extLst>
                  <a:ext uri="{FF2B5EF4-FFF2-40B4-BE49-F238E27FC236}">
                    <a16:creationId xmlns:a16="http://schemas.microsoft.com/office/drawing/2014/main" id="{DC7A176F-B6A8-F305-028C-77EBFA6549DC}"/>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09" name="Rounded Rectangle 208">
                <a:extLst>
                  <a:ext uri="{FF2B5EF4-FFF2-40B4-BE49-F238E27FC236}">
                    <a16:creationId xmlns:a16="http://schemas.microsoft.com/office/drawing/2014/main" id="{EFD89610-502E-583E-1717-609E75681E4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0" name="Rounded Rectangle 209">
                <a:extLst>
                  <a:ext uri="{FF2B5EF4-FFF2-40B4-BE49-F238E27FC236}">
                    <a16:creationId xmlns:a16="http://schemas.microsoft.com/office/drawing/2014/main" id="{13F05C3B-F4D9-00AC-95C0-C0B499CB551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1" name="Rounded Rectangle 210">
                <a:extLst>
                  <a:ext uri="{FF2B5EF4-FFF2-40B4-BE49-F238E27FC236}">
                    <a16:creationId xmlns:a16="http://schemas.microsoft.com/office/drawing/2014/main" id="{EA8031DE-BD4E-823F-47D6-B4FAFCD187D0}"/>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12" name="Group 211">
              <a:extLst>
                <a:ext uri="{FF2B5EF4-FFF2-40B4-BE49-F238E27FC236}">
                  <a16:creationId xmlns:a16="http://schemas.microsoft.com/office/drawing/2014/main" id="{827FD9E1-7E11-8215-A479-B42C4DDB5AED}"/>
                </a:ext>
              </a:extLst>
            </p:cNvPr>
            <p:cNvGrpSpPr/>
            <p:nvPr/>
          </p:nvGrpSpPr>
          <p:grpSpPr>
            <a:xfrm>
              <a:off x="9281314" y="3139854"/>
              <a:ext cx="304875" cy="766639"/>
              <a:chOff x="667814" y="2919359"/>
              <a:chExt cx="777254" cy="1954487"/>
            </a:xfrm>
            <a:solidFill>
              <a:schemeClr val="accent1"/>
            </a:solidFill>
          </p:grpSpPr>
          <p:sp>
            <p:nvSpPr>
              <p:cNvPr id="213" name="Oval 212">
                <a:extLst>
                  <a:ext uri="{FF2B5EF4-FFF2-40B4-BE49-F238E27FC236}">
                    <a16:creationId xmlns:a16="http://schemas.microsoft.com/office/drawing/2014/main" id="{BEC61F3C-A0E0-7F60-D0DB-22776670F815}"/>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4" name="Rounded Rectangle 213">
                <a:extLst>
                  <a:ext uri="{FF2B5EF4-FFF2-40B4-BE49-F238E27FC236}">
                    <a16:creationId xmlns:a16="http://schemas.microsoft.com/office/drawing/2014/main" id="{B1F05C6D-B9D4-365A-A556-EC7A86779DD0}"/>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5" name="Rounded Rectangle 214">
                <a:extLst>
                  <a:ext uri="{FF2B5EF4-FFF2-40B4-BE49-F238E27FC236}">
                    <a16:creationId xmlns:a16="http://schemas.microsoft.com/office/drawing/2014/main" id="{4CE11FA8-0BAC-30E1-9EAD-8DACF4C92969}"/>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6" name="Rounded Rectangle 215">
                <a:extLst>
                  <a:ext uri="{FF2B5EF4-FFF2-40B4-BE49-F238E27FC236}">
                    <a16:creationId xmlns:a16="http://schemas.microsoft.com/office/drawing/2014/main" id="{3A667471-4974-9103-3F66-D4DF83F35063}"/>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7" name="Rounded Rectangle 216">
                <a:extLst>
                  <a:ext uri="{FF2B5EF4-FFF2-40B4-BE49-F238E27FC236}">
                    <a16:creationId xmlns:a16="http://schemas.microsoft.com/office/drawing/2014/main" id="{10BF21E2-464E-F6E1-4FF8-FE620056A65A}"/>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8" name="Rounded Rectangle 217">
                <a:extLst>
                  <a:ext uri="{FF2B5EF4-FFF2-40B4-BE49-F238E27FC236}">
                    <a16:creationId xmlns:a16="http://schemas.microsoft.com/office/drawing/2014/main" id="{66D8AC2C-742D-8179-F751-C62AFAA6874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19" name="Rounded Rectangle 218">
                <a:extLst>
                  <a:ext uri="{FF2B5EF4-FFF2-40B4-BE49-F238E27FC236}">
                    <a16:creationId xmlns:a16="http://schemas.microsoft.com/office/drawing/2014/main" id="{65B7CFE7-938C-F875-8FEA-0962A3845A7C}"/>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20" name="Group 219">
              <a:extLst>
                <a:ext uri="{FF2B5EF4-FFF2-40B4-BE49-F238E27FC236}">
                  <a16:creationId xmlns:a16="http://schemas.microsoft.com/office/drawing/2014/main" id="{C476EB3B-5DC1-849A-06C0-40BEEFB0B85E}"/>
                </a:ext>
              </a:extLst>
            </p:cNvPr>
            <p:cNvGrpSpPr/>
            <p:nvPr/>
          </p:nvGrpSpPr>
          <p:grpSpPr>
            <a:xfrm>
              <a:off x="9652175" y="3139854"/>
              <a:ext cx="304875" cy="766639"/>
              <a:chOff x="667814" y="2919359"/>
              <a:chExt cx="777254" cy="1954487"/>
            </a:xfrm>
            <a:solidFill>
              <a:schemeClr val="accent1"/>
            </a:solidFill>
          </p:grpSpPr>
          <p:sp>
            <p:nvSpPr>
              <p:cNvPr id="221" name="Oval 220">
                <a:extLst>
                  <a:ext uri="{FF2B5EF4-FFF2-40B4-BE49-F238E27FC236}">
                    <a16:creationId xmlns:a16="http://schemas.microsoft.com/office/drawing/2014/main" id="{05736D28-F198-F9B8-F8F6-F9E10E45D33C}"/>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2" name="Rounded Rectangle 221">
                <a:extLst>
                  <a:ext uri="{FF2B5EF4-FFF2-40B4-BE49-F238E27FC236}">
                    <a16:creationId xmlns:a16="http://schemas.microsoft.com/office/drawing/2014/main" id="{2CDC7D24-A5A8-3F0E-46D2-2C35F5AFC215}"/>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3" name="Rounded Rectangle 222">
                <a:extLst>
                  <a:ext uri="{FF2B5EF4-FFF2-40B4-BE49-F238E27FC236}">
                    <a16:creationId xmlns:a16="http://schemas.microsoft.com/office/drawing/2014/main" id="{F930E404-CACA-50F9-AAA8-3D817159E3D8}"/>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4" name="Rounded Rectangle 223">
                <a:extLst>
                  <a:ext uri="{FF2B5EF4-FFF2-40B4-BE49-F238E27FC236}">
                    <a16:creationId xmlns:a16="http://schemas.microsoft.com/office/drawing/2014/main" id="{AE82C7A8-28B5-D13C-8FFB-4EB5BB9ABC5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5" name="Rounded Rectangle 224">
                <a:extLst>
                  <a:ext uri="{FF2B5EF4-FFF2-40B4-BE49-F238E27FC236}">
                    <a16:creationId xmlns:a16="http://schemas.microsoft.com/office/drawing/2014/main" id="{66A752D6-E642-0260-5157-20040F9A0D8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6" name="Rounded Rectangle 225">
                <a:extLst>
                  <a:ext uri="{FF2B5EF4-FFF2-40B4-BE49-F238E27FC236}">
                    <a16:creationId xmlns:a16="http://schemas.microsoft.com/office/drawing/2014/main" id="{1549CDEF-864C-59FE-8072-241F3902D4F5}"/>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27" name="Rounded Rectangle 226">
                <a:extLst>
                  <a:ext uri="{FF2B5EF4-FFF2-40B4-BE49-F238E27FC236}">
                    <a16:creationId xmlns:a16="http://schemas.microsoft.com/office/drawing/2014/main" id="{AE55E93A-0A7D-CDBA-0829-869D3896ADF5}"/>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28" name="Group 227">
              <a:extLst>
                <a:ext uri="{FF2B5EF4-FFF2-40B4-BE49-F238E27FC236}">
                  <a16:creationId xmlns:a16="http://schemas.microsoft.com/office/drawing/2014/main" id="{F81A155C-2940-2966-8B42-837B3BEC5DB5}"/>
                </a:ext>
              </a:extLst>
            </p:cNvPr>
            <p:cNvGrpSpPr/>
            <p:nvPr/>
          </p:nvGrpSpPr>
          <p:grpSpPr>
            <a:xfrm>
              <a:off x="10023036" y="3139854"/>
              <a:ext cx="304875" cy="766639"/>
              <a:chOff x="667814" y="2919359"/>
              <a:chExt cx="777254" cy="1954487"/>
            </a:xfrm>
            <a:solidFill>
              <a:schemeClr val="accent1"/>
            </a:solidFill>
          </p:grpSpPr>
          <p:sp>
            <p:nvSpPr>
              <p:cNvPr id="229" name="Oval 228">
                <a:extLst>
                  <a:ext uri="{FF2B5EF4-FFF2-40B4-BE49-F238E27FC236}">
                    <a16:creationId xmlns:a16="http://schemas.microsoft.com/office/drawing/2014/main" id="{EC313FF8-2F41-FDE1-F1BE-8541B99EFD68}"/>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0" name="Rounded Rectangle 229">
                <a:extLst>
                  <a:ext uri="{FF2B5EF4-FFF2-40B4-BE49-F238E27FC236}">
                    <a16:creationId xmlns:a16="http://schemas.microsoft.com/office/drawing/2014/main" id="{BC33AF9B-0C2D-839F-7501-ED1C7BF3D75C}"/>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1" name="Rounded Rectangle 230">
                <a:extLst>
                  <a:ext uri="{FF2B5EF4-FFF2-40B4-BE49-F238E27FC236}">
                    <a16:creationId xmlns:a16="http://schemas.microsoft.com/office/drawing/2014/main" id="{B4CE3FBD-632D-92F2-A55F-2D5C09F06969}"/>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2" name="Rounded Rectangle 231">
                <a:extLst>
                  <a:ext uri="{FF2B5EF4-FFF2-40B4-BE49-F238E27FC236}">
                    <a16:creationId xmlns:a16="http://schemas.microsoft.com/office/drawing/2014/main" id="{753A952B-70CC-D22F-F3F8-19B18C0DF41A}"/>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3" name="Rounded Rectangle 232">
                <a:extLst>
                  <a:ext uri="{FF2B5EF4-FFF2-40B4-BE49-F238E27FC236}">
                    <a16:creationId xmlns:a16="http://schemas.microsoft.com/office/drawing/2014/main" id="{9835964F-1057-9F00-F370-856730703B8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4" name="Rounded Rectangle 233">
                <a:extLst>
                  <a:ext uri="{FF2B5EF4-FFF2-40B4-BE49-F238E27FC236}">
                    <a16:creationId xmlns:a16="http://schemas.microsoft.com/office/drawing/2014/main" id="{15F9C166-AE57-538A-C9A6-0D64E31E5C00}"/>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5" name="Rounded Rectangle 234">
                <a:extLst>
                  <a:ext uri="{FF2B5EF4-FFF2-40B4-BE49-F238E27FC236}">
                    <a16:creationId xmlns:a16="http://schemas.microsoft.com/office/drawing/2014/main" id="{7E4EEC63-693B-26AC-1B40-56654ECB0927}"/>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36" name="Group 235">
              <a:extLst>
                <a:ext uri="{FF2B5EF4-FFF2-40B4-BE49-F238E27FC236}">
                  <a16:creationId xmlns:a16="http://schemas.microsoft.com/office/drawing/2014/main" id="{5F91C880-4229-42E4-0E77-B4F6050ACAFE}"/>
                </a:ext>
              </a:extLst>
            </p:cNvPr>
            <p:cNvGrpSpPr/>
            <p:nvPr/>
          </p:nvGrpSpPr>
          <p:grpSpPr>
            <a:xfrm>
              <a:off x="10393898" y="3139854"/>
              <a:ext cx="304875" cy="766639"/>
              <a:chOff x="667814" y="2919359"/>
              <a:chExt cx="777254" cy="1954487"/>
            </a:xfrm>
            <a:solidFill>
              <a:schemeClr val="accent1"/>
            </a:solidFill>
          </p:grpSpPr>
          <p:sp>
            <p:nvSpPr>
              <p:cNvPr id="237" name="Oval 236">
                <a:extLst>
                  <a:ext uri="{FF2B5EF4-FFF2-40B4-BE49-F238E27FC236}">
                    <a16:creationId xmlns:a16="http://schemas.microsoft.com/office/drawing/2014/main" id="{31B0A6A0-4B31-7C2A-4E9B-559F4A5A829C}"/>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8" name="Rounded Rectangle 237">
                <a:extLst>
                  <a:ext uri="{FF2B5EF4-FFF2-40B4-BE49-F238E27FC236}">
                    <a16:creationId xmlns:a16="http://schemas.microsoft.com/office/drawing/2014/main" id="{6E90D3F8-309D-A8D7-C12D-2233527C43B8}"/>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39" name="Rounded Rectangle 238">
                <a:extLst>
                  <a:ext uri="{FF2B5EF4-FFF2-40B4-BE49-F238E27FC236}">
                    <a16:creationId xmlns:a16="http://schemas.microsoft.com/office/drawing/2014/main" id="{F22B4925-E594-5F8E-88D5-BC1EB7ADBDC1}"/>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0" name="Rounded Rectangle 239">
                <a:extLst>
                  <a:ext uri="{FF2B5EF4-FFF2-40B4-BE49-F238E27FC236}">
                    <a16:creationId xmlns:a16="http://schemas.microsoft.com/office/drawing/2014/main" id="{9006F209-0BA8-2EE2-D591-8CF74AA296A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1" name="Rounded Rectangle 240">
                <a:extLst>
                  <a:ext uri="{FF2B5EF4-FFF2-40B4-BE49-F238E27FC236}">
                    <a16:creationId xmlns:a16="http://schemas.microsoft.com/office/drawing/2014/main" id="{C0FB26B4-B047-F572-E88C-1AF4DA3FDB8E}"/>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2" name="Rounded Rectangle 241">
                <a:extLst>
                  <a:ext uri="{FF2B5EF4-FFF2-40B4-BE49-F238E27FC236}">
                    <a16:creationId xmlns:a16="http://schemas.microsoft.com/office/drawing/2014/main" id="{95D85663-55E6-6155-80A8-501AD33A25A1}"/>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43" name="Rounded Rectangle 242">
                <a:extLst>
                  <a:ext uri="{FF2B5EF4-FFF2-40B4-BE49-F238E27FC236}">
                    <a16:creationId xmlns:a16="http://schemas.microsoft.com/office/drawing/2014/main" id="{DEF07201-5F68-A919-DB6D-F9859933CA06}"/>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cxnSp>
        <p:nvCxnSpPr>
          <p:cNvPr id="253" name="Straight Arrow Connector 252">
            <a:extLst>
              <a:ext uri="{FF2B5EF4-FFF2-40B4-BE49-F238E27FC236}">
                <a16:creationId xmlns:a16="http://schemas.microsoft.com/office/drawing/2014/main" id="{551B790C-E2EF-AC7C-FB29-B137F2E8EE11}"/>
              </a:ext>
            </a:extLst>
          </p:cNvPr>
          <p:cNvCxnSpPr/>
          <p:nvPr/>
        </p:nvCxnSpPr>
        <p:spPr>
          <a:xfrm>
            <a:off x="6093770" y="3601646"/>
            <a:ext cx="0" cy="724394"/>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F49E505-5B1D-CF05-174C-F0A7058AB5A2}"/>
              </a:ext>
            </a:extLst>
          </p:cNvPr>
          <p:cNvGrpSpPr/>
          <p:nvPr/>
        </p:nvGrpSpPr>
        <p:grpSpPr>
          <a:xfrm>
            <a:off x="1493226" y="4482594"/>
            <a:ext cx="9205547" cy="766639"/>
            <a:chOff x="1493226" y="3139854"/>
            <a:chExt cx="9205547" cy="766639"/>
          </a:xfrm>
        </p:grpSpPr>
        <p:grpSp>
          <p:nvGrpSpPr>
            <p:cNvPr id="7" name="Group 6">
              <a:extLst>
                <a:ext uri="{FF2B5EF4-FFF2-40B4-BE49-F238E27FC236}">
                  <a16:creationId xmlns:a16="http://schemas.microsoft.com/office/drawing/2014/main" id="{FFF67555-5E3D-67FC-DF4C-C6D631B0DCAD}"/>
                </a:ext>
              </a:extLst>
            </p:cNvPr>
            <p:cNvGrpSpPr/>
            <p:nvPr/>
          </p:nvGrpSpPr>
          <p:grpSpPr>
            <a:xfrm>
              <a:off x="1493226" y="3139854"/>
              <a:ext cx="304875" cy="766639"/>
              <a:chOff x="667814" y="2919359"/>
              <a:chExt cx="777254" cy="1954487"/>
            </a:xfrm>
            <a:solidFill>
              <a:schemeClr val="accent1"/>
            </a:solidFill>
          </p:grpSpPr>
          <p:sp>
            <p:nvSpPr>
              <p:cNvPr id="411" name="Oval 410">
                <a:extLst>
                  <a:ext uri="{FF2B5EF4-FFF2-40B4-BE49-F238E27FC236}">
                    <a16:creationId xmlns:a16="http://schemas.microsoft.com/office/drawing/2014/main" id="{4DCE3E72-381D-D889-441B-9399DF3B1FFE}"/>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12" name="Rounded Rectangle 411">
                <a:extLst>
                  <a:ext uri="{FF2B5EF4-FFF2-40B4-BE49-F238E27FC236}">
                    <a16:creationId xmlns:a16="http://schemas.microsoft.com/office/drawing/2014/main" id="{76BACE9E-D735-B64B-5217-4D697D04073A}"/>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13" name="Rounded Rectangle 412">
                <a:extLst>
                  <a:ext uri="{FF2B5EF4-FFF2-40B4-BE49-F238E27FC236}">
                    <a16:creationId xmlns:a16="http://schemas.microsoft.com/office/drawing/2014/main" id="{C2C72052-0726-27FA-8B3C-8C503D903890}"/>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14" name="Rounded Rectangle 413">
                <a:extLst>
                  <a:ext uri="{FF2B5EF4-FFF2-40B4-BE49-F238E27FC236}">
                    <a16:creationId xmlns:a16="http://schemas.microsoft.com/office/drawing/2014/main" id="{4EB02A4A-D5DE-24BC-9B00-E4835E12E6D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15" name="Rounded Rectangle 414">
                <a:extLst>
                  <a:ext uri="{FF2B5EF4-FFF2-40B4-BE49-F238E27FC236}">
                    <a16:creationId xmlns:a16="http://schemas.microsoft.com/office/drawing/2014/main" id="{7B947F1F-D263-F889-3007-4D103996A9E6}"/>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16" name="Rounded Rectangle 415">
                <a:extLst>
                  <a:ext uri="{FF2B5EF4-FFF2-40B4-BE49-F238E27FC236}">
                    <a16:creationId xmlns:a16="http://schemas.microsoft.com/office/drawing/2014/main" id="{28288C8A-FDD3-75F3-960C-52C79C372C8A}"/>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17" name="Rounded Rectangle 416">
                <a:extLst>
                  <a:ext uri="{FF2B5EF4-FFF2-40B4-BE49-F238E27FC236}">
                    <a16:creationId xmlns:a16="http://schemas.microsoft.com/office/drawing/2014/main" id="{6DEE0C06-7C56-1C1E-450C-8F8DF5B0C75A}"/>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9" name="Group 8">
              <a:extLst>
                <a:ext uri="{FF2B5EF4-FFF2-40B4-BE49-F238E27FC236}">
                  <a16:creationId xmlns:a16="http://schemas.microsoft.com/office/drawing/2014/main" id="{1409A76D-7A93-3CDF-8842-B0DEBD8D35BB}"/>
                </a:ext>
              </a:extLst>
            </p:cNvPr>
            <p:cNvGrpSpPr/>
            <p:nvPr/>
          </p:nvGrpSpPr>
          <p:grpSpPr>
            <a:xfrm>
              <a:off x="1864087" y="3139854"/>
              <a:ext cx="304875" cy="766639"/>
              <a:chOff x="667814" y="2919359"/>
              <a:chExt cx="777254" cy="1954487"/>
            </a:xfrm>
            <a:solidFill>
              <a:schemeClr val="accent1"/>
            </a:solidFill>
          </p:grpSpPr>
          <p:sp>
            <p:nvSpPr>
              <p:cNvPr id="404" name="Oval 403">
                <a:extLst>
                  <a:ext uri="{FF2B5EF4-FFF2-40B4-BE49-F238E27FC236}">
                    <a16:creationId xmlns:a16="http://schemas.microsoft.com/office/drawing/2014/main" id="{1E5F7F84-4D35-031D-D49B-BA157B19CE06}"/>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5" name="Rounded Rectangle 404">
                <a:extLst>
                  <a:ext uri="{FF2B5EF4-FFF2-40B4-BE49-F238E27FC236}">
                    <a16:creationId xmlns:a16="http://schemas.microsoft.com/office/drawing/2014/main" id="{DE3FA4DA-0B35-DE38-3AE1-90271BA94458}"/>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6" name="Rounded Rectangle 405">
                <a:extLst>
                  <a:ext uri="{FF2B5EF4-FFF2-40B4-BE49-F238E27FC236}">
                    <a16:creationId xmlns:a16="http://schemas.microsoft.com/office/drawing/2014/main" id="{3CBAA6A8-A2B4-95F2-011E-CFA272758A8F}"/>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7" name="Rounded Rectangle 406">
                <a:extLst>
                  <a:ext uri="{FF2B5EF4-FFF2-40B4-BE49-F238E27FC236}">
                    <a16:creationId xmlns:a16="http://schemas.microsoft.com/office/drawing/2014/main" id="{75511AB8-1945-E8AF-A0D8-5A7DED20489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8" name="Rounded Rectangle 407">
                <a:extLst>
                  <a:ext uri="{FF2B5EF4-FFF2-40B4-BE49-F238E27FC236}">
                    <a16:creationId xmlns:a16="http://schemas.microsoft.com/office/drawing/2014/main" id="{8ACF11F7-B681-5D6D-3149-8BAEAD7D7E4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9" name="Rounded Rectangle 408">
                <a:extLst>
                  <a:ext uri="{FF2B5EF4-FFF2-40B4-BE49-F238E27FC236}">
                    <a16:creationId xmlns:a16="http://schemas.microsoft.com/office/drawing/2014/main" id="{040C2B43-7483-8416-BEB6-702BB8320951}"/>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10" name="Rounded Rectangle 409">
                <a:extLst>
                  <a:ext uri="{FF2B5EF4-FFF2-40B4-BE49-F238E27FC236}">
                    <a16:creationId xmlns:a16="http://schemas.microsoft.com/office/drawing/2014/main" id="{7981616B-4F44-5418-A286-9813C530D132}"/>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0" name="Group 9">
              <a:extLst>
                <a:ext uri="{FF2B5EF4-FFF2-40B4-BE49-F238E27FC236}">
                  <a16:creationId xmlns:a16="http://schemas.microsoft.com/office/drawing/2014/main" id="{395ACB71-D43E-EE8C-FD00-B966B969DC45}"/>
                </a:ext>
              </a:extLst>
            </p:cNvPr>
            <p:cNvGrpSpPr/>
            <p:nvPr/>
          </p:nvGrpSpPr>
          <p:grpSpPr>
            <a:xfrm>
              <a:off x="2234948" y="3139854"/>
              <a:ext cx="304875" cy="766639"/>
              <a:chOff x="667814" y="2919359"/>
              <a:chExt cx="777254" cy="1954487"/>
            </a:xfrm>
            <a:solidFill>
              <a:schemeClr val="accent1"/>
            </a:solidFill>
          </p:grpSpPr>
          <p:sp>
            <p:nvSpPr>
              <p:cNvPr id="397" name="Oval 396">
                <a:extLst>
                  <a:ext uri="{FF2B5EF4-FFF2-40B4-BE49-F238E27FC236}">
                    <a16:creationId xmlns:a16="http://schemas.microsoft.com/office/drawing/2014/main" id="{48DCB3F7-3AC4-0D07-9843-F06682339564}"/>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98" name="Rounded Rectangle 397">
                <a:extLst>
                  <a:ext uri="{FF2B5EF4-FFF2-40B4-BE49-F238E27FC236}">
                    <a16:creationId xmlns:a16="http://schemas.microsoft.com/office/drawing/2014/main" id="{C4D1E9CA-A3B3-1874-1EEA-E0931FAF10B2}"/>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99" name="Rounded Rectangle 398">
                <a:extLst>
                  <a:ext uri="{FF2B5EF4-FFF2-40B4-BE49-F238E27FC236}">
                    <a16:creationId xmlns:a16="http://schemas.microsoft.com/office/drawing/2014/main" id="{7CC7450B-9F3E-65C4-94B3-C99C032CE505}"/>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0" name="Rounded Rectangle 399">
                <a:extLst>
                  <a:ext uri="{FF2B5EF4-FFF2-40B4-BE49-F238E27FC236}">
                    <a16:creationId xmlns:a16="http://schemas.microsoft.com/office/drawing/2014/main" id="{A6401849-4BE6-F34E-695F-9F4963649A76}"/>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1" name="Rounded Rectangle 400">
                <a:extLst>
                  <a:ext uri="{FF2B5EF4-FFF2-40B4-BE49-F238E27FC236}">
                    <a16:creationId xmlns:a16="http://schemas.microsoft.com/office/drawing/2014/main" id="{10120CFC-18C7-8CA9-700C-38BEFA0070AD}"/>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2" name="Rounded Rectangle 401">
                <a:extLst>
                  <a:ext uri="{FF2B5EF4-FFF2-40B4-BE49-F238E27FC236}">
                    <a16:creationId xmlns:a16="http://schemas.microsoft.com/office/drawing/2014/main" id="{79DD613E-88F3-BD78-823E-B9E428C23EC9}"/>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3" name="Rounded Rectangle 402">
                <a:extLst>
                  <a:ext uri="{FF2B5EF4-FFF2-40B4-BE49-F238E27FC236}">
                    <a16:creationId xmlns:a16="http://schemas.microsoft.com/office/drawing/2014/main" id="{401920FF-FFA4-0A71-8A00-1BF940F88C4E}"/>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1" name="Group 10">
              <a:extLst>
                <a:ext uri="{FF2B5EF4-FFF2-40B4-BE49-F238E27FC236}">
                  <a16:creationId xmlns:a16="http://schemas.microsoft.com/office/drawing/2014/main" id="{7BEE67A9-BD22-E862-9C95-B18BD252B1AC}"/>
                </a:ext>
              </a:extLst>
            </p:cNvPr>
            <p:cNvGrpSpPr/>
            <p:nvPr/>
          </p:nvGrpSpPr>
          <p:grpSpPr>
            <a:xfrm>
              <a:off x="2605810" y="3139854"/>
              <a:ext cx="304875" cy="766639"/>
              <a:chOff x="667814" y="2919359"/>
              <a:chExt cx="777254" cy="1954487"/>
            </a:xfrm>
            <a:solidFill>
              <a:schemeClr val="accent1"/>
            </a:solidFill>
          </p:grpSpPr>
          <p:sp>
            <p:nvSpPr>
              <p:cNvPr id="390" name="Oval 389">
                <a:extLst>
                  <a:ext uri="{FF2B5EF4-FFF2-40B4-BE49-F238E27FC236}">
                    <a16:creationId xmlns:a16="http://schemas.microsoft.com/office/drawing/2014/main" id="{6987587B-92A3-6475-1A71-05D4DD1C75E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91" name="Rounded Rectangle 390">
                <a:extLst>
                  <a:ext uri="{FF2B5EF4-FFF2-40B4-BE49-F238E27FC236}">
                    <a16:creationId xmlns:a16="http://schemas.microsoft.com/office/drawing/2014/main" id="{D6509CDB-C148-B799-D66C-68828ACAD5D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92" name="Rounded Rectangle 391">
                <a:extLst>
                  <a:ext uri="{FF2B5EF4-FFF2-40B4-BE49-F238E27FC236}">
                    <a16:creationId xmlns:a16="http://schemas.microsoft.com/office/drawing/2014/main" id="{69562F8A-4252-7E57-FDF1-1FB5934B9FDD}"/>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93" name="Rounded Rectangle 392">
                <a:extLst>
                  <a:ext uri="{FF2B5EF4-FFF2-40B4-BE49-F238E27FC236}">
                    <a16:creationId xmlns:a16="http://schemas.microsoft.com/office/drawing/2014/main" id="{91540296-67A5-5B14-A94E-7E3859CF5C8B}"/>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94" name="Rounded Rectangle 393">
                <a:extLst>
                  <a:ext uri="{FF2B5EF4-FFF2-40B4-BE49-F238E27FC236}">
                    <a16:creationId xmlns:a16="http://schemas.microsoft.com/office/drawing/2014/main" id="{529A5A82-7297-6D9F-86ED-4061E464D914}"/>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95" name="Rounded Rectangle 394">
                <a:extLst>
                  <a:ext uri="{FF2B5EF4-FFF2-40B4-BE49-F238E27FC236}">
                    <a16:creationId xmlns:a16="http://schemas.microsoft.com/office/drawing/2014/main" id="{2AB6F984-6B16-A17A-2BCF-74C9835CCC8B}"/>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96" name="Rounded Rectangle 395">
                <a:extLst>
                  <a:ext uri="{FF2B5EF4-FFF2-40B4-BE49-F238E27FC236}">
                    <a16:creationId xmlns:a16="http://schemas.microsoft.com/office/drawing/2014/main" id="{95ACE169-8900-AE6B-3D30-0C83C9FBA6C4}"/>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3" name="Group 12">
              <a:extLst>
                <a:ext uri="{FF2B5EF4-FFF2-40B4-BE49-F238E27FC236}">
                  <a16:creationId xmlns:a16="http://schemas.microsoft.com/office/drawing/2014/main" id="{7FE75FCC-29AE-8C70-56ED-11D534381FE2}"/>
                </a:ext>
              </a:extLst>
            </p:cNvPr>
            <p:cNvGrpSpPr/>
            <p:nvPr/>
          </p:nvGrpSpPr>
          <p:grpSpPr>
            <a:xfrm>
              <a:off x="2976671" y="3139854"/>
              <a:ext cx="304875" cy="766639"/>
              <a:chOff x="667814" y="2919359"/>
              <a:chExt cx="777254" cy="1954487"/>
            </a:xfrm>
            <a:solidFill>
              <a:schemeClr val="accent1"/>
            </a:solidFill>
          </p:grpSpPr>
          <p:sp>
            <p:nvSpPr>
              <p:cNvPr id="383" name="Oval 382">
                <a:extLst>
                  <a:ext uri="{FF2B5EF4-FFF2-40B4-BE49-F238E27FC236}">
                    <a16:creationId xmlns:a16="http://schemas.microsoft.com/office/drawing/2014/main" id="{280CFF55-6CEC-0E78-042D-78B1B710A5E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4" name="Rounded Rectangle 383">
                <a:extLst>
                  <a:ext uri="{FF2B5EF4-FFF2-40B4-BE49-F238E27FC236}">
                    <a16:creationId xmlns:a16="http://schemas.microsoft.com/office/drawing/2014/main" id="{E6A8703D-9ADC-C3ED-2466-2277C8F48094}"/>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5" name="Rounded Rectangle 384">
                <a:extLst>
                  <a:ext uri="{FF2B5EF4-FFF2-40B4-BE49-F238E27FC236}">
                    <a16:creationId xmlns:a16="http://schemas.microsoft.com/office/drawing/2014/main" id="{7B04EEB3-E8C9-F4AC-94FD-0ACA45369A45}"/>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6" name="Rounded Rectangle 385">
                <a:extLst>
                  <a:ext uri="{FF2B5EF4-FFF2-40B4-BE49-F238E27FC236}">
                    <a16:creationId xmlns:a16="http://schemas.microsoft.com/office/drawing/2014/main" id="{77F4F0E6-FA24-460D-00DB-D912ED3DF821}"/>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7" name="Rounded Rectangle 386">
                <a:extLst>
                  <a:ext uri="{FF2B5EF4-FFF2-40B4-BE49-F238E27FC236}">
                    <a16:creationId xmlns:a16="http://schemas.microsoft.com/office/drawing/2014/main" id="{B775D210-620E-A553-B548-6A69B324E1E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8" name="Rounded Rectangle 387">
                <a:extLst>
                  <a:ext uri="{FF2B5EF4-FFF2-40B4-BE49-F238E27FC236}">
                    <a16:creationId xmlns:a16="http://schemas.microsoft.com/office/drawing/2014/main" id="{BB70A606-81A5-7587-26BE-FFFE8C5BF884}"/>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9" name="Rounded Rectangle 388">
                <a:extLst>
                  <a:ext uri="{FF2B5EF4-FFF2-40B4-BE49-F238E27FC236}">
                    <a16:creationId xmlns:a16="http://schemas.microsoft.com/office/drawing/2014/main" id="{033B786F-2CA3-70E5-2A01-80C3CF902A2E}"/>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4" name="Group 13">
              <a:extLst>
                <a:ext uri="{FF2B5EF4-FFF2-40B4-BE49-F238E27FC236}">
                  <a16:creationId xmlns:a16="http://schemas.microsoft.com/office/drawing/2014/main" id="{6EEED78B-2445-B844-E9AD-F99729EEBBB1}"/>
                </a:ext>
              </a:extLst>
            </p:cNvPr>
            <p:cNvGrpSpPr/>
            <p:nvPr/>
          </p:nvGrpSpPr>
          <p:grpSpPr>
            <a:xfrm>
              <a:off x="3347532" y="3139854"/>
              <a:ext cx="304875" cy="766639"/>
              <a:chOff x="667814" y="2919359"/>
              <a:chExt cx="777254" cy="1954487"/>
            </a:xfrm>
            <a:solidFill>
              <a:schemeClr val="accent1"/>
            </a:solidFill>
          </p:grpSpPr>
          <p:sp>
            <p:nvSpPr>
              <p:cNvPr id="376" name="Oval 375">
                <a:extLst>
                  <a:ext uri="{FF2B5EF4-FFF2-40B4-BE49-F238E27FC236}">
                    <a16:creationId xmlns:a16="http://schemas.microsoft.com/office/drawing/2014/main" id="{FEFBD937-A225-F636-8759-B01CEF0E61A8}"/>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7" name="Rounded Rectangle 376">
                <a:extLst>
                  <a:ext uri="{FF2B5EF4-FFF2-40B4-BE49-F238E27FC236}">
                    <a16:creationId xmlns:a16="http://schemas.microsoft.com/office/drawing/2014/main" id="{19D1CA5A-7CAC-02A0-9833-DDBB9E1CD348}"/>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8" name="Rounded Rectangle 377">
                <a:extLst>
                  <a:ext uri="{FF2B5EF4-FFF2-40B4-BE49-F238E27FC236}">
                    <a16:creationId xmlns:a16="http://schemas.microsoft.com/office/drawing/2014/main" id="{329929DB-A775-C546-A60B-B5D33E20D334}"/>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9" name="Rounded Rectangle 378">
                <a:extLst>
                  <a:ext uri="{FF2B5EF4-FFF2-40B4-BE49-F238E27FC236}">
                    <a16:creationId xmlns:a16="http://schemas.microsoft.com/office/drawing/2014/main" id="{33340A92-3C7B-D1EA-9EAA-DAA2279752A3}"/>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0" name="Rounded Rectangle 379">
                <a:extLst>
                  <a:ext uri="{FF2B5EF4-FFF2-40B4-BE49-F238E27FC236}">
                    <a16:creationId xmlns:a16="http://schemas.microsoft.com/office/drawing/2014/main" id="{D6500C6A-7F67-E483-0FAF-11791878672E}"/>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1" name="Rounded Rectangle 380">
                <a:extLst>
                  <a:ext uri="{FF2B5EF4-FFF2-40B4-BE49-F238E27FC236}">
                    <a16:creationId xmlns:a16="http://schemas.microsoft.com/office/drawing/2014/main" id="{67589E48-538C-2138-11D3-8E878B9AED51}"/>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2" name="Rounded Rectangle 381">
                <a:extLst>
                  <a:ext uri="{FF2B5EF4-FFF2-40B4-BE49-F238E27FC236}">
                    <a16:creationId xmlns:a16="http://schemas.microsoft.com/office/drawing/2014/main" id="{91D71514-C3B3-325D-B4D3-6D63757DF7BC}"/>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5" name="Group 14">
              <a:extLst>
                <a:ext uri="{FF2B5EF4-FFF2-40B4-BE49-F238E27FC236}">
                  <a16:creationId xmlns:a16="http://schemas.microsoft.com/office/drawing/2014/main" id="{DABCBFA1-3739-ACF5-E856-BBBD368F4636}"/>
                </a:ext>
              </a:extLst>
            </p:cNvPr>
            <p:cNvGrpSpPr/>
            <p:nvPr/>
          </p:nvGrpSpPr>
          <p:grpSpPr>
            <a:xfrm>
              <a:off x="3718394" y="3139854"/>
              <a:ext cx="304875" cy="766639"/>
              <a:chOff x="667814" y="2919359"/>
              <a:chExt cx="777254" cy="1954487"/>
            </a:xfrm>
            <a:solidFill>
              <a:schemeClr val="accent1"/>
            </a:solidFill>
          </p:grpSpPr>
          <p:sp>
            <p:nvSpPr>
              <p:cNvPr id="369" name="Oval 368">
                <a:extLst>
                  <a:ext uri="{FF2B5EF4-FFF2-40B4-BE49-F238E27FC236}">
                    <a16:creationId xmlns:a16="http://schemas.microsoft.com/office/drawing/2014/main" id="{A62D087C-95B0-BEB5-CAE3-577DFCF14690}"/>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0" name="Rounded Rectangle 369">
                <a:extLst>
                  <a:ext uri="{FF2B5EF4-FFF2-40B4-BE49-F238E27FC236}">
                    <a16:creationId xmlns:a16="http://schemas.microsoft.com/office/drawing/2014/main" id="{2DB87372-4B8E-7A34-A824-9E9A0B23F9B0}"/>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1" name="Rounded Rectangle 370">
                <a:extLst>
                  <a:ext uri="{FF2B5EF4-FFF2-40B4-BE49-F238E27FC236}">
                    <a16:creationId xmlns:a16="http://schemas.microsoft.com/office/drawing/2014/main" id="{B033D16F-35CB-837A-956F-849A7C0E081C}"/>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2" name="Rounded Rectangle 371">
                <a:extLst>
                  <a:ext uri="{FF2B5EF4-FFF2-40B4-BE49-F238E27FC236}">
                    <a16:creationId xmlns:a16="http://schemas.microsoft.com/office/drawing/2014/main" id="{97410EB2-6BA2-12D9-0DDB-377595F48CF7}"/>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3" name="Rounded Rectangle 372">
                <a:extLst>
                  <a:ext uri="{FF2B5EF4-FFF2-40B4-BE49-F238E27FC236}">
                    <a16:creationId xmlns:a16="http://schemas.microsoft.com/office/drawing/2014/main" id="{E7B013CD-C25E-17F4-E052-4E6BE7C56F3A}"/>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4" name="Rounded Rectangle 373">
                <a:extLst>
                  <a:ext uri="{FF2B5EF4-FFF2-40B4-BE49-F238E27FC236}">
                    <a16:creationId xmlns:a16="http://schemas.microsoft.com/office/drawing/2014/main" id="{DB3426A4-88DC-C79E-73D0-1C5FB288A664}"/>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5" name="Rounded Rectangle 374">
                <a:extLst>
                  <a:ext uri="{FF2B5EF4-FFF2-40B4-BE49-F238E27FC236}">
                    <a16:creationId xmlns:a16="http://schemas.microsoft.com/office/drawing/2014/main" id="{2A4306AD-C27E-3BF6-ED5B-88EC72B806C2}"/>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6" name="Group 15">
              <a:extLst>
                <a:ext uri="{FF2B5EF4-FFF2-40B4-BE49-F238E27FC236}">
                  <a16:creationId xmlns:a16="http://schemas.microsoft.com/office/drawing/2014/main" id="{AF3FD766-F96A-9166-80AC-0AC2D1FE6778}"/>
                </a:ext>
              </a:extLst>
            </p:cNvPr>
            <p:cNvGrpSpPr/>
            <p:nvPr/>
          </p:nvGrpSpPr>
          <p:grpSpPr>
            <a:xfrm>
              <a:off x="4089255" y="3139854"/>
              <a:ext cx="304875" cy="766639"/>
              <a:chOff x="667814" y="2919359"/>
              <a:chExt cx="777254" cy="1954487"/>
            </a:xfrm>
            <a:solidFill>
              <a:schemeClr val="accent1"/>
            </a:solidFill>
          </p:grpSpPr>
          <p:sp>
            <p:nvSpPr>
              <p:cNvPr id="362" name="Oval 361">
                <a:extLst>
                  <a:ext uri="{FF2B5EF4-FFF2-40B4-BE49-F238E27FC236}">
                    <a16:creationId xmlns:a16="http://schemas.microsoft.com/office/drawing/2014/main" id="{34F84D70-71A3-B690-44C6-9F1267E79FCE}"/>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63" name="Rounded Rectangle 362">
                <a:extLst>
                  <a:ext uri="{FF2B5EF4-FFF2-40B4-BE49-F238E27FC236}">
                    <a16:creationId xmlns:a16="http://schemas.microsoft.com/office/drawing/2014/main" id="{1222221A-FC51-0271-2E1A-A6AD5E7C8F13}"/>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64" name="Rounded Rectangle 363">
                <a:extLst>
                  <a:ext uri="{FF2B5EF4-FFF2-40B4-BE49-F238E27FC236}">
                    <a16:creationId xmlns:a16="http://schemas.microsoft.com/office/drawing/2014/main" id="{CC51561F-CFDD-CA34-618F-51756AF4F7E0}"/>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65" name="Rounded Rectangle 364">
                <a:extLst>
                  <a:ext uri="{FF2B5EF4-FFF2-40B4-BE49-F238E27FC236}">
                    <a16:creationId xmlns:a16="http://schemas.microsoft.com/office/drawing/2014/main" id="{8B4103D5-80DB-8312-CE2E-AD365B347C0D}"/>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66" name="Rounded Rectangle 365">
                <a:extLst>
                  <a:ext uri="{FF2B5EF4-FFF2-40B4-BE49-F238E27FC236}">
                    <a16:creationId xmlns:a16="http://schemas.microsoft.com/office/drawing/2014/main" id="{DE904CC4-185F-0FCC-70D0-89D58809F4D3}"/>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67" name="Rounded Rectangle 366">
                <a:extLst>
                  <a:ext uri="{FF2B5EF4-FFF2-40B4-BE49-F238E27FC236}">
                    <a16:creationId xmlns:a16="http://schemas.microsoft.com/office/drawing/2014/main" id="{67955B31-EC01-B8B3-2E24-A60DCDF4BBE4}"/>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68" name="Rounded Rectangle 367">
                <a:extLst>
                  <a:ext uri="{FF2B5EF4-FFF2-40B4-BE49-F238E27FC236}">
                    <a16:creationId xmlns:a16="http://schemas.microsoft.com/office/drawing/2014/main" id="{872637A7-688C-AB9D-F4CF-DEAEFB56B8FB}"/>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7" name="Group 16">
              <a:extLst>
                <a:ext uri="{FF2B5EF4-FFF2-40B4-BE49-F238E27FC236}">
                  <a16:creationId xmlns:a16="http://schemas.microsoft.com/office/drawing/2014/main" id="{276109DF-9BCB-BCAE-45BF-1F4FEAD651C5}"/>
                </a:ext>
              </a:extLst>
            </p:cNvPr>
            <p:cNvGrpSpPr/>
            <p:nvPr/>
          </p:nvGrpSpPr>
          <p:grpSpPr>
            <a:xfrm>
              <a:off x="4460116" y="3139854"/>
              <a:ext cx="304875" cy="766639"/>
              <a:chOff x="667814" y="2919359"/>
              <a:chExt cx="777254" cy="1954487"/>
            </a:xfrm>
            <a:solidFill>
              <a:schemeClr val="accent1"/>
            </a:solidFill>
          </p:grpSpPr>
          <p:sp>
            <p:nvSpPr>
              <p:cNvPr id="355" name="Oval 354">
                <a:extLst>
                  <a:ext uri="{FF2B5EF4-FFF2-40B4-BE49-F238E27FC236}">
                    <a16:creationId xmlns:a16="http://schemas.microsoft.com/office/drawing/2014/main" id="{46A20368-0421-4352-F342-78E561EF6D27}"/>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6" name="Rounded Rectangle 355">
                <a:extLst>
                  <a:ext uri="{FF2B5EF4-FFF2-40B4-BE49-F238E27FC236}">
                    <a16:creationId xmlns:a16="http://schemas.microsoft.com/office/drawing/2014/main" id="{E9E8A24B-3BD5-2475-DE38-1975009309E9}"/>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7" name="Rounded Rectangle 356">
                <a:extLst>
                  <a:ext uri="{FF2B5EF4-FFF2-40B4-BE49-F238E27FC236}">
                    <a16:creationId xmlns:a16="http://schemas.microsoft.com/office/drawing/2014/main" id="{C7F4F881-6126-63BD-13ED-DDDDE98C28FC}"/>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8" name="Rounded Rectangle 357">
                <a:extLst>
                  <a:ext uri="{FF2B5EF4-FFF2-40B4-BE49-F238E27FC236}">
                    <a16:creationId xmlns:a16="http://schemas.microsoft.com/office/drawing/2014/main" id="{8A89024F-4994-7F57-5438-63B6A90B380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9" name="Rounded Rectangle 358">
                <a:extLst>
                  <a:ext uri="{FF2B5EF4-FFF2-40B4-BE49-F238E27FC236}">
                    <a16:creationId xmlns:a16="http://schemas.microsoft.com/office/drawing/2014/main" id="{C731199A-902C-CB96-AD9D-81D9986BF90B}"/>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60" name="Rounded Rectangle 359">
                <a:extLst>
                  <a:ext uri="{FF2B5EF4-FFF2-40B4-BE49-F238E27FC236}">
                    <a16:creationId xmlns:a16="http://schemas.microsoft.com/office/drawing/2014/main" id="{214DBC75-DDA2-D719-FF6B-80EE0DF4DAFC}"/>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61" name="Rounded Rectangle 360">
                <a:extLst>
                  <a:ext uri="{FF2B5EF4-FFF2-40B4-BE49-F238E27FC236}">
                    <a16:creationId xmlns:a16="http://schemas.microsoft.com/office/drawing/2014/main" id="{2F69B8F0-5B55-0A53-1028-AF39BC64E8B6}"/>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8" name="Group 17">
              <a:extLst>
                <a:ext uri="{FF2B5EF4-FFF2-40B4-BE49-F238E27FC236}">
                  <a16:creationId xmlns:a16="http://schemas.microsoft.com/office/drawing/2014/main" id="{88415529-57DA-0ADE-3F41-9AFE21DF4F04}"/>
                </a:ext>
              </a:extLst>
            </p:cNvPr>
            <p:cNvGrpSpPr/>
            <p:nvPr/>
          </p:nvGrpSpPr>
          <p:grpSpPr>
            <a:xfrm>
              <a:off x="4830978" y="3139854"/>
              <a:ext cx="304875" cy="766639"/>
              <a:chOff x="667814" y="2919359"/>
              <a:chExt cx="777254" cy="1954487"/>
            </a:xfrm>
            <a:solidFill>
              <a:schemeClr val="accent1"/>
            </a:solidFill>
          </p:grpSpPr>
          <p:sp>
            <p:nvSpPr>
              <p:cNvPr id="348" name="Oval 347">
                <a:extLst>
                  <a:ext uri="{FF2B5EF4-FFF2-40B4-BE49-F238E27FC236}">
                    <a16:creationId xmlns:a16="http://schemas.microsoft.com/office/drawing/2014/main" id="{F34FCCCD-5331-E9C5-04F4-A08BFB84199E}"/>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49" name="Rounded Rectangle 348">
                <a:extLst>
                  <a:ext uri="{FF2B5EF4-FFF2-40B4-BE49-F238E27FC236}">
                    <a16:creationId xmlns:a16="http://schemas.microsoft.com/office/drawing/2014/main" id="{0BB3DBE0-0877-EE9C-5264-97C629C13B71}"/>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0" name="Rounded Rectangle 349">
                <a:extLst>
                  <a:ext uri="{FF2B5EF4-FFF2-40B4-BE49-F238E27FC236}">
                    <a16:creationId xmlns:a16="http://schemas.microsoft.com/office/drawing/2014/main" id="{8F1395EC-1321-47C6-DB5E-9629C3325D59}"/>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1" name="Rounded Rectangle 350">
                <a:extLst>
                  <a:ext uri="{FF2B5EF4-FFF2-40B4-BE49-F238E27FC236}">
                    <a16:creationId xmlns:a16="http://schemas.microsoft.com/office/drawing/2014/main" id="{3330087C-D094-8741-B8F4-EAD8B65D117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2" name="Rounded Rectangle 351">
                <a:extLst>
                  <a:ext uri="{FF2B5EF4-FFF2-40B4-BE49-F238E27FC236}">
                    <a16:creationId xmlns:a16="http://schemas.microsoft.com/office/drawing/2014/main" id="{5CD4610F-558A-0947-F899-B1892A575D9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3" name="Rounded Rectangle 352">
                <a:extLst>
                  <a:ext uri="{FF2B5EF4-FFF2-40B4-BE49-F238E27FC236}">
                    <a16:creationId xmlns:a16="http://schemas.microsoft.com/office/drawing/2014/main" id="{89DB1D0E-BFCC-8E5A-206E-A834D0406674}"/>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4" name="Rounded Rectangle 353">
                <a:extLst>
                  <a:ext uri="{FF2B5EF4-FFF2-40B4-BE49-F238E27FC236}">
                    <a16:creationId xmlns:a16="http://schemas.microsoft.com/office/drawing/2014/main" id="{77F6D3A4-A7F9-09D7-1850-44C8EA649472}"/>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19" name="Group 18">
              <a:extLst>
                <a:ext uri="{FF2B5EF4-FFF2-40B4-BE49-F238E27FC236}">
                  <a16:creationId xmlns:a16="http://schemas.microsoft.com/office/drawing/2014/main" id="{321FDC0A-62A3-BD8B-FB9E-C8253F3B86B0}"/>
                </a:ext>
              </a:extLst>
            </p:cNvPr>
            <p:cNvGrpSpPr/>
            <p:nvPr/>
          </p:nvGrpSpPr>
          <p:grpSpPr>
            <a:xfrm>
              <a:off x="5201839" y="3139854"/>
              <a:ext cx="304875" cy="766639"/>
              <a:chOff x="667814" y="2919359"/>
              <a:chExt cx="777254" cy="1954487"/>
            </a:xfrm>
            <a:solidFill>
              <a:schemeClr val="accent1"/>
            </a:solidFill>
          </p:grpSpPr>
          <p:sp>
            <p:nvSpPr>
              <p:cNvPr id="341" name="Oval 340">
                <a:extLst>
                  <a:ext uri="{FF2B5EF4-FFF2-40B4-BE49-F238E27FC236}">
                    <a16:creationId xmlns:a16="http://schemas.microsoft.com/office/drawing/2014/main" id="{87602315-CE82-D481-0235-A78340B8A036}"/>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42" name="Rounded Rectangle 341">
                <a:extLst>
                  <a:ext uri="{FF2B5EF4-FFF2-40B4-BE49-F238E27FC236}">
                    <a16:creationId xmlns:a16="http://schemas.microsoft.com/office/drawing/2014/main" id="{66221B61-A736-FC4D-528D-23E2B2DC19B8}"/>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43" name="Rounded Rectangle 342">
                <a:extLst>
                  <a:ext uri="{FF2B5EF4-FFF2-40B4-BE49-F238E27FC236}">
                    <a16:creationId xmlns:a16="http://schemas.microsoft.com/office/drawing/2014/main" id="{24484175-4BB5-24F6-BE96-791C5D0BBC34}"/>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44" name="Rounded Rectangle 343">
                <a:extLst>
                  <a:ext uri="{FF2B5EF4-FFF2-40B4-BE49-F238E27FC236}">
                    <a16:creationId xmlns:a16="http://schemas.microsoft.com/office/drawing/2014/main" id="{EFA524D7-9ADF-8985-8A0C-D566121C71EA}"/>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45" name="Rounded Rectangle 344">
                <a:extLst>
                  <a:ext uri="{FF2B5EF4-FFF2-40B4-BE49-F238E27FC236}">
                    <a16:creationId xmlns:a16="http://schemas.microsoft.com/office/drawing/2014/main" id="{44CA793E-D41F-8F28-D3DF-5A01AB22AAFE}"/>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46" name="Rounded Rectangle 345">
                <a:extLst>
                  <a:ext uri="{FF2B5EF4-FFF2-40B4-BE49-F238E27FC236}">
                    <a16:creationId xmlns:a16="http://schemas.microsoft.com/office/drawing/2014/main" id="{92FBCF8C-6FA4-1B85-5F67-36E6BCD1C704}"/>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47" name="Rounded Rectangle 346">
                <a:extLst>
                  <a:ext uri="{FF2B5EF4-FFF2-40B4-BE49-F238E27FC236}">
                    <a16:creationId xmlns:a16="http://schemas.microsoft.com/office/drawing/2014/main" id="{67953519-CF51-AA7E-D4ED-58069212DD9E}"/>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0" name="Group 19">
              <a:extLst>
                <a:ext uri="{FF2B5EF4-FFF2-40B4-BE49-F238E27FC236}">
                  <a16:creationId xmlns:a16="http://schemas.microsoft.com/office/drawing/2014/main" id="{3A05A786-D44B-41AA-5627-3745575D8692}"/>
                </a:ext>
              </a:extLst>
            </p:cNvPr>
            <p:cNvGrpSpPr/>
            <p:nvPr/>
          </p:nvGrpSpPr>
          <p:grpSpPr>
            <a:xfrm>
              <a:off x="5572700" y="3139854"/>
              <a:ext cx="304875" cy="766639"/>
              <a:chOff x="667814" y="2919359"/>
              <a:chExt cx="777254" cy="1954487"/>
            </a:xfrm>
            <a:solidFill>
              <a:schemeClr val="accent1"/>
            </a:solidFill>
          </p:grpSpPr>
          <p:sp>
            <p:nvSpPr>
              <p:cNvPr id="334" name="Oval 333">
                <a:extLst>
                  <a:ext uri="{FF2B5EF4-FFF2-40B4-BE49-F238E27FC236}">
                    <a16:creationId xmlns:a16="http://schemas.microsoft.com/office/drawing/2014/main" id="{CFF46B03-F243-6B4C-4893-8D267A2889D5}"/>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35" name="Rounded Rectangle 334">
                <a:extLst>
                  <a:ext uri="{FF2B5EF4-FFF2-40B4-BE49-F238E27FC236}">
                    <a16:creationId xmlns:a16="http://schemas.microsoft.com/office/drawing/2014/main" id="{8F6C36C1-569F-C1B5-C46A-85C06A7A68FC}"/>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36" name="Rounded Rectangle 335">
                <a:extLst>
                  <a:ext uri="{FF2B5EF4-FFF2-40B4-BE49-F238E27FC236}">
                    <a16:creationId xmlns:a16="http://schemas.microsoft.com/office/drawing/2014/main" id="{4575F195-FA65-EF52-223F-2DBB23139848}"/>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37" name="Rounded Rectangle 336">
                <a:extLst>
                  <a:ext uri="{FF2B5EF4-FFF2-40B4-BE49-F238E27FC236}">
                    <a16:creationId xmlns:a16="http://schemas.microsoft.com/office/drawing/2014/main" id="{501AF45A-0740-B88B-5847-0B4AA51F7F8C}"/>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38" name="Rounded Rectangle 337">
                <a:extLst>
                  <a:ext uri="{FF2B5EF4-FFF2-40B4-BE49-F238E27FC236}">
                    <a16:creationId xmlns:a16="http://schemas.microsoft.com/office/drawing/2014/main" id="{4038411E-EFCA-A3AD-362F-A973B4D781E5}"/>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39" name="Rounded Rectangle 338">
                <a:extLst>
                  <a:ext uri="{FF2B5EF4-FFF2-40B4-BE49-F238E27FC236}">
                    <a16:creationId xmlns:a16="http://schemas.microsoft.com/office/drawing/2014/main" id="{8914A610-C462-8F8A-5D72-9537EA5DCF68}"/>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40" name="Rounded Rectangle 339">
                <a:extLst>
                  <a:ext uri="{FF2B5EF4-FFF2-40B4-BE49-F238E27FC236}">
                    <a16:creationId xmlns:a16="http://schemas.microsoft.com/office/drawing/2014/main" id="{BA103F11-BE67-E6AC-42A7-34A039F33C86}"/>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1" name="Group 20">
              <a:extLst>
                <a:ext uri="{FF2B5EF4-FFF2-40B4-BE49-F238E27FC236}">
                  <a16:creationId xmlns:a16="http://schemas.microsoft.com/office/drawing/2014/main" id="{A328BB42-8AAB-5331-F09A-9DE076AC3738}"/>
                </a:ext>
              </a:extLst>
            </p:cNvPr>
            <p:cNvGrpSpPr/>
            <p:nvPr/>
          </p:nvGrpSpPr>
          <p:grpSpPr>
            <a:xfrm>
              <a:off x="5943562" y="3139854"/>
              <a:ext cx="304875" cy="766639"/>
              <a:chOff x="667814" y="2919359"/>
              <a:chExt cx="777254" cy="1954487"/>
            </a:xfrm>
            <a:solidFill>
              <a:schemeClr val="accent1"/>
            </a:solidFill>
          </p:grpSpPr>
          <p:sp>
            <p:nvSpPr>
              <p:cNvPr id="327" name="Oval 326">
                <a:extLst>
                  <a:ext uri="{FF2B5EF4-FFF2-40B4-BE49-F238E27FC236}">
                    <a16:creationId xmlns:a16="http://schemas.microsoft.com/office/drawing/2014/main" id="{CF181A8D-7E1B-EBDF-1A38-C4F3511697A1}"/>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28" name="Rounded Rectangle 327">
                <a:extLst>
                  <a:ext uri="{FF2B5EF4-FFF2-40B4-BE49-F238E27FC236}">
                    <a16:creationId xmlns:a16="http://schemas.microsoft.com/office/drawing/2014/main" id="{DCE2BCC4-5E93-242A-97F0-E21B7F47387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29" name="Rounded Rectangle 328">
                <a:extLst>
                  <a:ext uri="{FF2B5EF4-FFF2-40B4-BE49-F238E27FC236}">
                    <a16:creationId xmlns:a16="http://schemas.microsoft.com/office/drawing/2014/main" id="{7C6E551A-0A1D-0756-42CB-823EF844AFF8}"/>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30" name="Rounded Rectangle 329">
                <a:extLst>
                  <a:ext uri="{FF2B5EF4-FFF2-40B4-BE49-F238E27FC236}">
                    <a16:creationId xmlns:a16="http://schemas.microsoft.com/office/drawing/2014/main" id="{37511ECD-CE6C-2DBE-DE58-1F85C859841D}"/>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31" name="Rounded Rectangle 330">
                <a:extLst>
                  <a:ext uri="{FF2B5EF4-FFF2-40B4-BE49-F238E27FC236}">
                    <a16:creationId xmlns:a16="http://schemas.microsoft.com/office/drawing/2014/main" id="{9468A576-7FAF-D509-8EEE-32C973497B2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32" name="Rounded Rectangle 331">
                <a:extLst>
                  <a:ext uri="{FF2B5EF4-FFF2-40B4-BE49-F238E27FC236}">
                    <a16:creationId xmlns:a16="http://schemas.microsoft.com/office/drawing/2014/main" id="{8A3394AA-6059-A865-CB80-B2D4464A77A7}"/>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33" name="Rounded Rectangle 332">
                <a:extLst>
                  <a:ext uri="{FF2B5EF4-FFF2-40B4-BE49-F238E27FC236}">
                    <a16:creationId xmlns:a16="http://schemas.microsoft.com/office/drawing/2014/main" id="{32A7818B-AF4E-0673-DD2D-723C12B78588}"/>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2" name="Group 21">
              <a:extLst>
                <a:ext uri="{FF2B5EF4-FFF2-40B4-BE49-F238E27FC236}">
                  <a16:creationId xmlns:a16="http://schemas.microsoft.com/office/drawing/2014/main" id="{5E6438B7-FB2C-76D8-1868-286CC5818003}"/>
                </a:ext>
              </a:extLst>
            </p:cNvPr>
            <p:cNvGrpSpPr/>
            <p:nvPr/>
          </p:nvGrpSpPr>
          <p:grpSpPr>
            <a:xfrm>
              <a:off x="6314423" y="3139854"/>
              <a:ext cx="304875" cy="766639"/>
              <a:chOff x="667814" y="2919359"/>
              <a:chExt cx="777254" cy="1954487"/>
            </a:xfrm>
            <a:solidFill>
              <a:schemeClr val="accent1"/>
            </a:solidFill>
          </p:grpSpPr>
          <p:sp>
            <p:nvSpPr>
              <p:cNvPr id="320" name="Oval 319">
                <a:extLst>
                  <a:ext uri="{FF2B5EF4-FFF2-40B4-BE49-F238E27FC236}">
                    <a16:creationId xmlns:a16="http://schemas.microsoft.com/office/drawing/2014/main" id="{FC9DA660-01A7-5D85-CF76-6F6F8742052B}"/>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21" name="Rounded Rectangle 320">
                <a:extLst>
                  <a:ext uri="{FF2B5EF4-FFF2-40B4-BE49-F238E27FC236}">
                    <a16:creationId xmlns:a16="http://schemas.microsoft.com/office/drawing/2014/main" id="{DAD335D7-CB51-C833-5CBE-90383789A46A}"/>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22" name="Rounded Rectangle 321">
                <a:extLst>
                  <a:ext uri="{FF2B5EF4-FFF2-40B4-BE49-F238E27FC236}">
                    <a16:creationId xmlns:a16="http://schemas.microsoft.com/office/drawing/2014/main" id="{F962C585-EB1D-629C-AB9F-9368D585C028}"/>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23" name="Rounded Rectangle 322">
                <a:extLst>
                  <a:ext uri="{FF2B5EF4-FFF2-40B4-BE49-F238E27FC236}">
                    <a16:creationId xmlns:a16="http://schemas.microsoft.com/office/drawing/2014/main" id="{35387C1E-9D51-3857-A7CF-DC5209AA17B0}"/>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24" name="Rounded Rectangle 323">
                <a:extLst>
                  <a:ext uri="{FF2B5EF4-FFF2-40B4-BE49-F238E27FC236}">
                    <a16:creationId xmlns:a16="http://schemas.microsoft.com/office/drawing/2014/main" id="{A7821273-2FFC-7729-B76A-F53F5CCA17FE}"/>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25" name="Rounded Rectangle 324">
                <a:extLst>
                  <a:ext uri="{FF2B5EF4-FFF2-40B4-BE49-F238E27FC236}">
                    <a16:creationId xmlns:a16="http://schemas.microsoft.com/office/drawing/2014/main" id="{9797E611-562F-30F3-6254-415F9E766C1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26" name="Rounded Rectangle 325">
                <a:extLst>
                  <a:ext uri="{FF2B5EF4-FFF2-40B4-BE49-F238E27FC236}">
                    <a16:creationId xmlns:a16="http://schemas.microsoft.com/office/drawing/2014/main" id="{839264AF-4002-0E59-CDC4-7078FA34FA2C}"/>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3" name="Group 22">
              <a:extLst>
                <a:ext uri="{FF2B5EF4-FFF2-40B4-BE49-F238E27FC236}">
                  <a16:creationId xmlns:a16="http://schemas.microsoft.com/office/drawing/2014/main" id="{D8EDE1A8-1556-47BF-E767-72D4FB772BF8}"/>
                </a:ext>
              </a:extLst>
            </p:cNvPr>
            <p:cNvGrpSpPr/>
            <p:nvPr/>
          </p:nvGrpSpPr>
          <p:grpSpPr>
            <a:xfrm>
              <a:off x="6685284" y="3139854"/>
              <a:ext cx="304875" cy="766639"/>
              <a:chOff x="667814" y="2919359"/>
              <a:chExt cx="777254" cy="1954487"/>
            </a:xfrm>
            <a:solidFill>
              <a:schemeClr val="accent1"/>
            </a:solidFill>
          </p:grpSpPr>
          <p:sp>
            <p:nvSpPr>
              <p:cNvPr id="313" name="Oval 312">
                <a:extLst>
                  <a:ext uri="{FF2B5EF4-FFF2-40B4-BE49-F238E27FC236}">
                    <a16:creationId xmlns:a16="http://schemas.microsoft.com/office/drawing/2014/main" id="{8508B848-F61F-C9A9-34FA-000667E230A7}"/>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14" name="Rounded Rectangle 313">
                <a:extLst>
                  <a:ext uri="{FF2B5EF4-FFF2-40B4-BE49-F238E27FC236}">
                    <a16:creationId xmlns:a16="http://schemas.microsoft.com/office/drawing/2014/main" id="{3BDF2CBD-1FF8-75B3-C96B-9B8D20C95AD8}"/>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15" name="Rounded Rectangle 314">
                <a:extLst>
                  <a:ext uri="{FF2B5EF4-FFF2-40B4-BE49-F238E27FC236}">
                    <a16:creationId xmlns:a16="http://schemas.microsoft.com/office/drawing/2014/main" id="{13CB17FD-1F9A-4C86-7802-14F4A5D56466}"/>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16" name="Rounded Rectangle 315">
                <a:extLst>
                  <a:ext uri="{FF2B5EF4-FFF2-40B4-BE49-F238E27FC236}">
                    <a16:creationId xmlns:a16="http://schemas.microsoft.com/office/drawing/2014/main" id="{C9422450-57BF-4B6B-B5F8-78D0A661A3DC}"/>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17" name="Rounded Rectangle 316">
                <a:extLst>
                  <a:ext uri="{FF2B5EF4-FFF2-40B4-BE49-F238E27FC236}">
                    <a16:creationId xmlns:a16="http://schemas.microsoft.com/office/drawing/2014/main" id="{6D60E720-BC8A-2655-0E3E-FC82F2B3474B}"/>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18" name="Rounded Rectangle 317">
                <a:extLst>
                  <a:ext uri="{FF2B5EF4-FFF2-40B4-BE49-F238E27FC236}">
                    <a16:creationId xmlns:a16="http://schemas.microsoft.com/office/drawing/2014/main" id="{147402E4-B3F1-247F-14BF-45E858C5AF8D}"/>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19" name="Rounded Rectangle 318">
                <a:extLst>
                  <a:ext uri="{FF2B5EF4-FFF2-40B4-BE49-F238E27FC236}">
                    <a16:creationId xmlns:a16="http://schemas.microsoft.com/office/drawing/2014/main" id="{E5BE2478-8AC6-F17B-DAB0-AAB4CC6D59B4}"/>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4" name="Group 23">
              <a:extLst>
                <a:ext uri="{FF2B5EF4-FFF2-40B4-BE49-F238E27FC236}">
                  <a16:creationId xmlns:a16="http://schemas.microsoft.com/office/drawing/2014/main" id="{9392ADB1-126D-EF7D-9189-4B717D7F6686}"/>
                </a:ext>
              </a:extLst>
            </p:cNvPr>
            <p:cNvGrpSpPr/>
            <p:nvPr/>
          </p:nvGrpSpPr>
          <p:grpSpPr>
            <a:xfrm>
              <a:off x="7056146" y="3139854"/>
              <a:ext cx="304875" cy="766639"/>
              <a:chOff x="667814" y="2919359"/>
              <a:chExt cx="777254" cy="1954487"/>
            </a:xfrm>
            <a:solidFill>
              <a:schemeClr val="accent1"/>
            </a:solidFill>
          </p:grpSpPr>
          <p:sp>
            <p:nvSpPr>
              <p:cNvPr id="306" name="Oval 305">
                <a:extLst>
                  <a:ext uri="{FF2B5EF4-FFF2-40B4-BE49-F238E27FC236}">
                    <a16:creationId xmlns:a16="http://schemas.microsoft.com/office/drawing/2014/main" id="{BC62BE64-7341-5B4F-028B-12645474072D}"/>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07" name="Rounded Rectangle 306">
                <a:extLst>
                  <a:ext uri="{FF2B5EF4-FFF2-40B4-BE49-F238E27FC236}">
                    <a16:creationId xmlns:a16="http://schemas.microsoft.com/office/drawing/2014/main" id="{9FABB81B-26AA-5761-9BDC-E9E5648AA0CE}"/>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08" name="Rounded Rectangle 307">
                <a:extLst>
                  <a:ext uri="{FF2B5EF4-FFF2-40B4-BE49-F238E27FC236}">
                    <a16:creationId xmlns:a16="http://schemas.microsoft.com/office/drawing/2014/main" id="{F296A42E-7FB1-1598-EDA7-4F92B822F245}"/>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09" name="Rounded Rectangle 308">
                <a:extLst>
                  <a:ext uri="{FF2B5EF4-FFF2-40B4-BE49-F238E27FC236}">
                    <a16:creationId xmlns:a16="http://schemas.microsoft.com/office/drawing/2014/main" id="{CBEF2533-BF87-2B16-C584-75A0F999A7F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10" name="Rounded Rectangle 309">
                <a:extLst>
                  <a:ext uri="{FF2B5EF4-FFF2-40B4-BE49-F238E27FC236}">
                    <a16:creationId xmlns:a16="http://schemas.microsoft.com/office/drawing/2014/main" id="{DADBF93F-9E07-EF91-DBD3-285AE5551335}"/>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11" name="Rounded Rectangle 310">
                <a:extLst>
                  <a:ext uri="{FF2B5EF4-FFF2-40B4-BE49-F238E27FC236}">
                    <a16:creationId xmlns:a16="http://schemas.microsoft.com/office/drawing/2014/main" id="{85889072-5EF7-3222-77B0-9F5877C48C0F}"/>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12" name="Rounded Rectangle 311">
                <a:extLst>
                  <a:ext uri="{FF2B5EF4-FFF2-40B4-BE49-F238E27FC236}">
                    <a16:creationId xmlns:a16="http://schemas.microsoft.com/office/drawing/2014/main" id="{EB370C86-99A6-501C-CC7D-CC032246CBD4}"/>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5" name="Group 24">
              <a:extLst>
                <a:ext uri="{FF2B5EF4-FFF2-40B4-BE49-F238E27FC236}">
                  <a16:creationId xmlns:a16="http://schemas.microsoft.com/office/drawing/2014/main" id="{4263DA25-46CE-BA0E-5226-F8324504E135}"/>
                </a:ext>
              </a:extLst>
            </p:cNvPr>
            <p:cNvGrpSpPr/>
            <p:nvPr/>
          </p:nvGrpSpPr>
          <p:grpSpPr>
            <a:xfrm>
              <a:off x="7427007" y="3139854"/>
              <a:ext cx="304875" cy="766639"/>
              <a:chOff x="667814" y="2919359"/>
              <a:chExt cx="777254" cy="1954487"/>
            </a:xfrm>
            <a:solidFill>
              <a:schemeClr val="accent1"/>
            </a:solidFill>
          </p:grpSpPr>
          <p:sp>
            <p:nvSpPr>
              <p:cNvPr id="299" name="Oval 298">
                <a:extLst>
                  <a:ext uri="{FF2B5EF4-FFF2-40B4-BE49-F238E27FC236}">
                    <a16:creationId xmlns:a16="http://schemas.microsoft.com/office/drawing/2014/main" id="{0C71A87E-86EB-6F47-AD8A-1B9698FF0859}"/>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00" name="Rounded Rectangle 299">
                <a:extLst>
                  <a:ext uri="{FF2B5EF4-FFF2-40B4-BE49-F238E27FC236}">
                    <a16:creationId xmlns:a16="http://schemas.microsoft.com/office/drawing/2014/main" id="{A4A3C3ED-7D50-38CB-33AF-6FAAE1463A3B}"/>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01" name="Rounded Rectangle 300">
                <a:extLst>
                  <a:ext uri="{FF2B5EF4-FFF2-40B4-BE49-F238E27FC236}">
                    <a16:creationId xmlns:a16="http://schemas.microsoft.com/office/drawing/2014/main" id="{7E1DEDA1-AC5C-F5E0-94FE-62EBFC852987}"/>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02" name="Rounded Rectangle 301">
                <a:extLst>
                  <a:ext uri="{FF2B5EF4-FFF2-40B4-BE49-F238E27FC236}">
                    <a16:creationId xmlns:a16="http://schemas.microsoft.com/office/drawing/2014/main" id="{A9AA4501-84FA-3123-5871-32D8BD97696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03" name="Rounded Rectangle 302">
                <a:extLst>
                  <a:ext uri="{FF2B5EF4-FFF2-40B4-BE49-F238E27FC236}">
                    <a16:creationId xmlns:a16="http://schemas.microsoft.com/office/drawing/2014/main" id="{B1C5A5A9-5A4E-276B-7E3A-A8AB6B5D6151}"/>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04" name="Rounded Rectangle 303">
                <a:extLst>
                  <a:ext uri="{FF2B5EF4-FFF2-40B4-BE49-F238E27FC236}">
                    <a16:creationId xmlns:a16="http://schemas.microsoft.com/office/drawing/2014/main" id="{433FADBA-F140-26BA-02B3-98E1A0CF341C}"/>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05" name="Rounded Rectangle 304">
                <a:extLst>
                  <a:ext uri="{FF2B5EF4-FFF2-40B4-BE49-F238E27FC236}">
                    <a16:creationId xmlns:a16="http://schemas.microsoft.com/office/drawing/2014/main" id="{D5C3F411-9B58-05EF-EC2C-D5FB5E7A056A}"/>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6" name="Group 25">
              <a:extLst>
                <a:ext uri="{FF2B5EF4-FFF2-40B4-BE49-F238E27FC236}">
                  <a16:creationId xmlns:a16="http://schemas.microsoft.com/office/drawing/2014/main" id="{8F22F11F-E656-4988-AB8D-FD11A8EC2096}"/>
                </a:ext>
              </a:extLst>
            </p:cNvPr>
            <p:cNvGrpSpPr/>
            <p:nvPr/>
          </p:nvGrpSpPr>
          <p:grpSpPr>
            <a:xfrm>
              <a:off x="7797868" y="3139854"/>
              <a:ext cx="304875" cy="766639"/>
              <a:chOff x="667814" y="2919359"/>
              <a:chExt cx="777254" cy="1954487"/>
            </a:xfrm>
            <a:solidFill>
              <a:schemeClr val="accent1"/>
            </a:solidFill>
          </p:grpSpPr>
          <p:sp>
            <p:nvSpPr>
              <p:cNvPr id="292" name="Oval 291">
                <a:extLst>
                  <a:ext uri="{FF2B5EF4-FFF2-40B4-BE49-F238E27FC236}">
                    <a16:creationId xmlns:a16="http://schemas.microsoft.com/office/drawing/2014/main" id="{B9FE5232-C2A7-DC04-6064-79495B9F1AF9}"/>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93" name="Rounded Rectangle 292">
                <a:extLst>
                  <a:ext uri="{FF2B5EF4-FFF2-40B4-BE49-F238E27FC236}">
                    <a16:creationId xmlns:a16="http://schemas.microsoft.com/office/drawing/2014/main" id="{0A5FA252-1A41-4A3C-CB53-68286C65B7DA}"/>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94" name="Rounded Rectangle 293">
                <a:extLst>
                  <a:ext uri="{FF2B5EF4-FFF2-40B4-BE49-F238E27FC236}">
                    <a16:creationId xmlns:a16="http://schemas.microsoft.com/office/drawing/2014/main" id="{75D5696A-B7C6-347C-BAE1-25751779B2A4}"/>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95" name="Rounded Rectangle 294">
                <a:extLst>
                  <a:ext uri="{FF2B5EF4-FFF2-40B4-BE49-F238E27FC236}">
                    <a16:creationId xmlns:a16="http://schemas.microsoft.com/office/drawing/2014/main" id="{48BE96F4-0D90-B0AB-4068-89A9B6CD9EFA}"/>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96" name="Rounded Rectangle 295">
                <a:extLst>
                  <a:ext uri="{FF2B5EF4-FFF2-40B4-BE49-F238E27FC236}">
                    <a16:creationId xmlns:a16="http://schemas.microsoft.com/office/drawing/2014/main" id="{C77B8F54-B7BA-A50E-69C5-63BE7D62D23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97" name="Rounded Rectangle 296">
                <a:extLst>
                  <a:ext uri="{FF2B5EF4-FFF2-40B4-BE49-F238E27FC236}">
                    <a16:creationId xmlns:a16="http://schemas.microsoft.com/office/drawing/2014/main" id="{4FCC9F0B-D0FE-4D87-EECC-32DF8D0D5350}"/>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98" name="Rounded Rectangle 297">
                <a:extLst>
                  <a:ext uri="{FF2B5EF4-FFF2-40B4-BE49-F238E27FC236}">
                    <a16:creationId xmlns:a16="http://schemas.microsoft.com/office/drawing/2014/main" id="{4847E252-4F23-6871-C0D8-F8410CE14349}"/>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7" name="Group 26">
              <a:extLst>
                <a:ext uri="{FF2B5EF4-FFF2-40B4-BE49-F238E27FC236}">
                  <a16:creationId xmlns:a16="http://schemas.microsoft.com/office/drawing/2014/main" id="{EE40D462-E01E-A6E4-1232-4B63C3C1E788}"/>
                </a:ext>
              </a:extLst>
            </p:cNvPr>
            <p:cNvGrpSpPr/>
            <p:nvPr/>
          </p:nvGrpSpPr>
          <p:grpSpPr>
            <a:xfrm>
              <a:off x="8168730" y="3139854"/>
              <a:ext cx="304875" cy="766639"/>
              <a:chOff x="667814" y="2919359"/>
              <a:chExt cx="777254" cy="1954487"/>
            </a:xfrm>
            <a:solidFill>
              <a:schemeClr val="accent1"/>
            </a:solidFill>
          </p:grpSpPr>
          <p:sp>
            <p:nvSpPr>
              <p:cNvPr id="285" name="Oval 284">
                <a:extLst>
                  <a:ext uri="{FF2B5EF4-FFF2-40B4-BE49-F238E27FC236}">
                    <a16:creationId xmlns:a16="http://schemas.microsoft.com/office/drawing/2014/main" id="{F8456EA4-2F97-A79B-7175-9D879E3279EC}"/>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86" name="Rounded Rectangle 285">
                <a:extLst>
                  <a:ext uri="{FF2B5EF4-FFF2-40B4-BE49-F238E27FC236}">
                    <a16:creationId xmlns:a16="http://schemas.microsoft.com/office/drawing/2014/main" id="{CFBCA31D-840A-EFA2-EBB5-62DE3B228185}"/>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87" name="Rounded Rectangle 286">
                <a:extLst>
                  <a:ext uri="{FF2B5EF4-FFF2-40B4-BE49-F238E27FC236}">
                    <a16:creationId xmlns:a16="http://schemas.microsoft.com/office/drawing/2014/main" id="{149601B7-7CCF-73B0-1ECD-D9A69F35AC2E}"/>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88" name="Rounded Rectangle 287">
                <a:extLst>
                  <a:ext uri="{FF2B5EF4-FFF2-40B4-BE49-F238E27FC236}">
                    <a16:creationId xmlns:a16="http://schemas.microsoft.com/office/drawing/2014/main" id="{CF4910BD-7AEC-2187-F6E3-9F2ECAC55ED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89" name="Rounded Rectangle 288">
                <a:extLst>
                  <a:ext uri="{FF2B5EF4-FFF2-40B4-BE49-F238E27FC236}">
                    <a16:creationId xmlns:a16="http://schemas.microsoft.com/office/drawing/2014/main" id="{49E50A1D-6473-C4AC-BD99-369687F78A42}"/>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90" name="Rounded Rectangle 289">
                <a:extLst>
                  <a:ext uri="{FF2B5EF4-FFF2-40B4-BE49-F238E27FC236}">
                    <a16:creationId xmlns:a16="http://schemas.microsoft.com/office/drawing/2014/main" id="{B78EF33D-77B0-E296-9E19-471D5E35F8AF}"/>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91" name="Rounded Rectangle 290">
                <a:extLst>
                  <a:ext uri="{FF2B5EF4-FFF2-40B4-BE49-F238E27FC236}">
                    <a16:creationId xmlns:a16="http://schemas.microsoft.com/office/drawing/2014/main" id="{81BD1F7C-01AB-F1E0-C16C-3913D636246C}"/>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8" name="Group 27">
              <a:extLst>
                <a:ext uri="{FF2B5EF4-FFF2-40B4-BE49-F238E27FC236}">
                  <a16:creationId xmlns:a16="http://schemas.microsoft.com/office/drawing/2014/main" id="{1177D533-9867-09CB-2DFE-1C7746F0CBD6}"/>
                </a:ext>
              </a:extLst>
            </p:cNvPr>
            <p:cNvGrpSpPr/>
            <p:nvPr/>
          </p:nvGrpSpPr>
          <p:grpSpPr>
            <a:xfrm>
              <a:off x="8539591" y="3139854"/>
              <a:ext cx="304875" cy="766639"/>
              <a:chOff x="667814" y="2919359"/>
              <a:chExt cx="777254" cy="1954487"/>
            </a:xfrm>
            <a:solidFill>
              <a:schemeClr val="accent1"/>
            </a:solidFill>
          </p:grpSpPr>
          <p:sp>
            <p:nvSpPr>
              <p:cNvPr id="278" name="Oval 277">
                <a:extLst>
                  <a:ext uri="{FF2B5EF4-FFF2-40B4-BE49-F238E27FC236}">
                    <a16:creationId xmlns:a16="http://schemas.microsoft.com/office/drawing/2014/main" id="{6FD85EE3-BA94-92EA-3ED7-A629B6F8B8EE}"/>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79" name="Rounded Rectangle 278">
                <a:extLst>
                  <a:ext uri="{FF2B5EF4-FFF2-40B4-BE49-F238E27FC236}">
                    <a16:creationId xmlns:a16="http://schemas.microsoft.com/office/drawing/2014/main" id="{D0B5144A-A1B4-ADB1-BB58-8DD69CF4B0C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80" name="Rounded Rectangle 279">
                <a:extLst>
                  <a:ext uri="{FF2B5EF4-FFF2-40B4-BE49-F238E27FC236}">
                    <a16:creationId xmlns:a16="http://schemas.microsoft.com/office/drawing/2014/main" id="{6B43F93D-DAA8-3AD8-5CE4-2D7EC1B8A3F3}"/>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81" name="Rounded Rectangle 280">
                <a:extLst>
                  <a:ext uri="{FF2B5EF4-FFF2-40B4-BE49-F238E27FC236}">
                    <a16:creationId xmlns:a16="http://schemas.microsoft.com/office/drawing/2014/main" id="{C23023F4-5138-FE66-2C08-454C1F737058}"/>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82" name="Rounded Rectangle 281">
                <a:extLst>
                  <a:ext uri="{FF2B5EF4-FFF2-40B4-BE49-F238E27FC236}">
                    <a16:creationId xmlns:a16="http://schemas.microsoft.com/office/drawing/2014/main" id="{55C9C2F4-FF0E-77D3-CF0E-15EADB3F0FE1}"/>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83" name="Rounded Rectangle 282">
                <a:extLst>
                  <a:ext uri="{FF2B5EF4-FFF2-40B4-BE49-F238E27FC236}">
                    <a16:creationId xmlns:a16="http://schemas.microsoft.com/office/drawing/2014/main" id="{6ADBB415-D8FB-2FFF-6D70-F3F1CBA100CC}"/>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84" name="Rounded Rectangle 283">
                <a:extLst>
                  <a:ext uri="{FF2B5EF4-FFF2-40B4-BE49-F238E27FC236}">
                    <a16:creationId xmlns:a16="http://schemas.microsoft.com/office/drawing/2014/main" id="{FF3CD1A6-92BC-74BB-92CE-5EDCE03E9708}"/>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29" name="Group 28">
              <a:extLst>
                <a:ext uri="{FF2B5EF4-FFF2-40B4-BE49-F238E27FC236}">
                  <a16:creationId xmlns:a16="http://schemas.microsoft.com/office/drawing/2014/main" id="{508BB787-E095-49C7-2B56-84A93A4DF6A4}"/>
                </a:ext>
              </a:extLst>
            </p:cNvPr>
            <p:cNvGrpSpPr/>
            <p:nvPr/>
          </p:nvGrpSpPr>
          <p:grpSpPr>
            <a:xfrm>
              <a:off x="8910452" y="3139854"/>
              <a:ext cx="304875" cy="766639"/>
              <a:chOff x="667814" y="2919359"/>
              <a:chExt cx="777254" cy="1954487"/>
            </a:xfrm>
            <a:solidFill>
              <a:schemeClr val="accent1"/>
            </a:solidFill>
          </p:grpSpPr>
          <p:sp>
            <p:nvSpPr>
              <p:cNvPr id="271" name="Oval 270">
                <a:extLst>
                  <a:ext uri="{FF2B5EF4-FFF2-40B4-BE49-F238E27FC236}">
                    <a16:creationId xmlns:a16="http://schemas.microsoft.com/office/drawing/2014/main" id="{7DDD6879-EAAA-EAAB-A1BB-6D8C563B9729}"/>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72" name="Rounded Rectangle 271">
                <a:extLst>
                  <a:ext uri="{FF2B5EF4-FFF2-40B4-BE49-F238E27FC236}">
                    <a16:creationId xmlns:a16="http://schemas.microsoft.com/office/drawing/2014/main" id="{7F2409A1-B0A0-23A5-0ADC-7A1A0A8D1E14}"/>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73" name="Rounded Rectangle 272">
                <a:extLst>
                  <a:ext uri="{FF2B5EF4-FFF2-40B4-BE49-F238E27FC236}">
                    <a16:creationId xmlns:a16="http://schemas.microsoft.com/office/drawing/2014/main" id="{CCEABF0B-4C94-8950-71F1-02EFBB5D76B8}"/>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74" name="Rounded Rectangle 273">
                <a:extLst>
                  <a:ext uri="{FF2B5EF4-FFF2-40B4-BE49-F238E27FC236}">
                    <a16:creationId xmlns:a16="http://schemas.microsoft.com/office/drawing/2014/main" id="{0B45E7FF-CC5F-992A-B028-BCFD05F06029}"/>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75" name="Rounded Rectangle 274">
                <a:extLst>
                  <a:ext uri="{FF2B5EF4-FFF2-40B4-BE49-F238E27FC236}">
                    <a16:creationId xmlns:a16="http://schemas.microsoft.com/office/drawing/2014/main" id="{5D71888A-04FA-70F1-AE0D-F982FB26E362}"/>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76" name="Rounded Rectangle 275">
                <a:extLst>
                  <a:ext uri="{FF2B5EF4-FFF2-40B4-BE49-F238E27FC236}">
                    <a16:creationId xmlns:a16="http://schemas.microsoft.com/office/drawing/2014/main" id="{61FF1497-EACA-C34D-B0AF-7F5A41FAEC79}"/>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77" name="Rounded Rectangle 276">
                <a:extLst>
                  <a:ext uri="{FF2B5EF4-FFF2-40B4-BE49-F238E27FC236}">
                    <a16:creationId xmlns:a16="http://schemas.microsoft.com/office/drawing/2014/main" id="{5D305749-3739-916E-A372-C7A07E3CD146}"/>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30" name="Group 29">
              <a:extLst>
                <a:ext uri="{FF2B5EF4-FFF2-40B4-BE49-F238E27FC236}">
                  <a16:creationId xmlns:a16="http://schemas.microsoft.com/office/drawing/2014/main" id="{E53E495F-527E-0A6F-C8B8-927AB3C96AB4}"/>
                </a:ext>
              </a:extLst>
            </p:cNvPr>
            <p:cNvGrpSpPr/>
            <p:nvPr/>
          </p:nvGrpSpPr>
          <p:grpSpPr>
            <a:xfrm>
              <a:off x="9281314" y="3139854"/>
              <a:ext cx="304875" cy="766639"/>
              <a:chOff x="667814" y="2919359"/>
              <a:chExt cx="777254" cy="1954487"/>
            </a:xfrm>
            <a:solidFill>
              <a:schemeClr val="accent1"/>
            </a:solidFill>
          </p:grpSpPr>
          <p:sp>
            <p:nvSpPr>
              <p:cNvPr id="264" name="Oval 263">
                <a:extLst>
                  <a:ext uri="{FF2B5EF4-FFF2-40B4-BE49-F238E27FC236}">
                    <a16:creationId xmlns:a16="http://schemas.microsoft.com/office/drawing/2014/main" id="{E276D384-A696-987C-EECC-3BC0FE1869B1}"/>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65" name="Rounded Rectangle 264">
                <a:extLst>
                  <a:ext uri="{FF2B5EF4-FFF2-40B4-BE49-F238E27FC236}">
                    <a16:creationId xmlns:a16="http://schemas.microsoft.com/office/drawing/2014/main" id="{C127BE3F-FC58-0178-DB9F-0CC3277FCB0D}"/>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66" name="Rounded Rectangle 265">
                <a:extLst>
                  <a:ext uri="{FF2B5EF4-FFF2-40B4-BE49-F238E27FC236}">
                    <a16:creationId xmlns:a16="http://schemas.microsoft.com/office/drawing/2014/main" id="{41910063-D345-C6ED-BEC0-B734A724B566}"/>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67" name="Rounded Rectangle 266">
                <a:extLst>
                  <a:ext uri="{FF2B5EF4-FFF2-40B4-BE49-F238E27FC236}">
                    <a16:creationId xmlns:a16="http://schemas.microsoft.com/office/drawing/2014/main" id="{F8D1A2DB-415D-550A-F8A0-C4ED2BD426DA}"/>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68" name="Rounded Rectangle 267">
                <a:extLst>
                  <a:ext uri="{FF2B5EF4-FFF2-40B4-BE49-F238E27FC236}">
                    <a16:creationId xmlns:a16="http://schemas.microsoft.com/office/drawing/2014/main" id="{9C6A2140-45D0-72A3-27A1-BF080C46A5A4}"/>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69" name="Rounded Rectangle 268">
                <a:extLst>
                  <a:ext uri="{FF2B5EF4-FFF2-40B4-BE49-F238E27FC236}">
                    <a16:creationId xmlns:a16="http://schemas.microsoft.com/office/drawing/2014/main" id="{8D0F811C-8090-352D-E9AB-80D73E328034}"/>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70" name="Rounded Rectangle 269">
                <a:extLst>
                  <a:ext uri="{FF2B5EF4-FFF2-40B4-BE49-F238E27FC236}">
                    <a16:creationId xmlns:a16="http://schemas.microsoft.com/office/drawing/2014/main" id="{82E6847F-65B2-B55A-2991-4E6B21EF1265}"/>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31" name="Group 30">
              <a:extLst>
                <a:ext uri="{FF2B5EF4-FFF2-40B4-BE49-F238E27FC236}">
                  <a16:creationId xmlns:a16="http://schemas.microsoft.com/office/drawing/2014/main" id="{A96423D0-2CB1-C0CC-518A-1F996B292068}"/>
                </a:ext>
              </a:extLst>
            </p:cNvPr>
            <p:cNvGrpSpPr/>
            <p:nvPr/>
          </p:nvGrpSpPr>
          <p:grpSpPr>
            <a:xfrm>
              <a:off x="9652175" y="3139854"/>
              <a:ext cx="304875" cy="766639"/>
              <a:chOff x="667814" y="2919359"/>
              <a:chExt cx="777254" cy="1954487"/>
            </a:xfrm>
            <a:solidFill>
              <a:schemeClr val="accent1"/>
            </a:solidFill>
          </p:grpSpPr>
          <p:sp>
            <p:nvSpPr>
              <p:cNvPr id="257" name="Oval 256">
                <a:extLst>
                  <a:ext uri="{FF2B5EF4-FFF2-40B4-BE49-F238E27FC236}">
                    <a16:creationId xmlns:a16="http://schemas.microsoft.com/office/drawing/2014/main" id="{2AB399B8-74CC-6B18-AADD-49E6EC1F9521}"/>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58" name="Rounded Rectangle 257">
                <a:extLst>
                  <a:ext uri="{FF2B5EF4-FFF2-40B4-BE49-F238E27FC236}">
                    <a16:creationId xmlns:a16="http://schemas.microsoft.com/office/drawing/2014/main" id="{01ED34EC-AE35-24DB-09E9-EE0E54155F54}"/>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59" name="Rounded Rectangle 258">
                <a:extLst>
                  <a:ext uri="{FF2B5EF4-FFF2-40B4-BE49-F238E27FC236}">
                    <a16:creationId xmlns:a16="http://schemas.microsoft.com/office/drawing/2014/main" id="{0DB9B02F-70CA-A55E-ED72-CCED16E192E5}"/>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60" name="Rounded Rectangle 259">
                <a:extLst>
                  <a:ext uri="{FF2B5EF4-FFF2-40B4-BE49-F238E27FC236}">
                    <a16:creationId xmlns:a16="http://schemas.microsoft.com/office/drawing/2014/main" id="{79C60AAF-DF71-D2ED-7977-4C24E9C8B7F7}"/>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61" name="Rounded Rectangle 260">
                <a:extLst>
                  <a:ext uri="{FF2B5EF4-FFF2-40B4-BE49-F238E27FC236}">
                    <a16:creationId xmlns:a16="http://schemas.microsoft.com/office/drawing/2014/main" id="{759DC32C-173E-FB03-91C7-2048AB7E197D}"/>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62" name="Rounded Rectangle 261">
                <a:extLst>
                  <a:ext uri="{FF2B5EF4-FFF2-40B4-BE49-F238E27FC236}">
                    <a16:creationId xmlns:a16="http://schemas.microsoft.com/office/drawing/2014/main" id="{2812AF37-878C-AF84-5072-ADCB38E7F430}"/>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63" name="Rounded Rectangle 262">
                <a:extLst>
                  <a:ext uri="{FF2B5EF4-FFF2-40B4-BE49-F238E27FC236}">
                    <a16:creationId xmlns:a16="http://schemas.microsoft.com/office/drawing/2014/main" id="{B0BEFD5D-3E71-3C4A-D98B-B4E3E6B87909}"/>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32" name="Group 31">
              <a:extLst>
                <a:ext uri="{FF2B5EF4-FFF2-40B4-BE49-F238E27FC236}">
                  <a16:creationId xmlns:a16="http://schemas.microsoft.com/office/drawing/2014/main" id="{AF0A3923-0B77-CEF0-A2AF-FFF1678AE671}"/>
                </a:ext>
              </a:extLst>
            </p:cNvPr>
            <p:cNvGrpSpPr/>
            <p:nvPr/>
          </p:nvGrpSpPr>
          <p:grpSpPr>
            <a:xfrm>
              <a:off x="10023036" y="3139854"/>
              <a:ext cx="304875" cy="766639"/>
              <a:chOff x="667814" y="2919359"/>
              <a:chExt cx="777254" cy="1954487"/>
            </a:xfrm>
            <a:solidFill>
              <a:schemeClr val="accent1"/>
            </a:solidFill>
          </p:grpSpPr>
          <p:sp>
            <p:nvSpPr>
              <p:cNvPr id="41" name="Oval 40">
                <a:extLst>
                  <a:ext uri="{FF2B5EF4-FFF2-40B4-BE49-F238E27FC236}">
                    <a16:creationId xmlns:a16="http://schemas.microsoft.com/office/drawing/2014/main" id="{3CDF6EB9-6769-7F9A-8B40-BEEE27B34304}"/>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2" name="Rounded Rectangle 41">
                <a:extLst>
                  <a:ext uri="{FF2B5EF4-FFF2-40B4-BE49-F238E27FC236}">
                    <a16:creationId xmlns:a16="http://schemas.microsoft.com/office/drawing/2014/main" id="{5C408E68-A0A6-8958-EEDC-3E4DF26C6893}"/>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3" name="Rounded Rectangle 42">
                <a:extLst>
                  <a:ext uri="{FF2B5EF4-FFF2-40B4-BE49-F238E27FC236}">
                    <a16:creationId xmlns:a16="http://schemas.microsoft.com/office/drawing/2014/main" id="{DE5AF061-71DE-A198-268F-6A1E0091B823}"/>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4" name="Rounded Rectangle 43">
                <a:extLst>
                  <a:ext uri="{FF2B5EF4-FFF2-40B4-BE49-F238E27FC236}">
                    <a16:creationId xmlns:a16="http://schemas.microsoft.com/office/drawing/2014/main" id="{063DAA22-A44B-5436-5124-6815D17533EF}"/>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52" name="Rounded Rectangle 251">
                <a:extLst>
                  <a:ext uri="{FF2B5EF4-FFF2-40B4-BE49-F238E27FC236}">
                    <a16:creationId xmlns:a16="http://schemas.microsoft.com/office/drawing/2014/main" id="{1BD21675-CE6E-B2A9-9D04-D0396555F60A}"/>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55" name="Rounded Rectangle 254">
                <a:extLst>
                  <a:ext uri="{FF2B5EF4-FFF2-40B4-BE49-F238E27FC236}">
                    <a16:creationId xmlns:a16="http://schemas.microsoft.com/office/drawing/2014/main" id="{C02E5EC0-2046-C226-3441-D3B8851A1DBA}"/>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256" name="Rounded Rectangle 255">
                <a:extLst>
                  <a:ext uri="{FF2B5EF4-FFF2-40B4-BE49-F238E27FC236}">
                    <a16:creationId xmlns:a16="http://schemas.microsoft.com/office/drawing/2014/main" id="{1C18FA1D-4DF7-8384-3D6E-44B6105FF0C3}"/>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33" name="Group 32">
              <a:extLst>
                <a:ext uri="{FF2B5EF4-FFF2-40B4-BE49-F238E27FC236}">
                  <a16:creationId xmlns:a16="http://schemas.microsoft.com/office/drawing/2014/main" id="{FA0A20D5-7A06-BF5A-9D60-11AB5E71F470}"/>
                </a:ext>
              </a:extLst>
            </p:cNvPr>
            <p:cNvGrpSpPr/>
            <p:nvPr/>
          </p:nvGrpSpPr>
          <p:grpSpPr>
            <a:xfrm>
              <a:off x="10393898" y="3139854"/>
              <a:ext cx="304875" cy="766639"/>
              <a:chOff x="667814" y="2919359"/>
              <a:chExt cx="777254" cy="1954487"/>
            </a:xfrm>
            <a:solidFill>
              <a:schemeClr val="accent1"/>
            </a:solidFill>
          </p:grpSpPr>
          <p:sp>
            <p:nvSpPr>
              <p:cNvPr id="34" name="Oval 33">
                <a:extLst>
                  <a:ext uri="{FF2B5EF4-FFF2-40B4-BE49-F238E27FC236}">
                    <a16:creationId xmlns:a16="http://schemas.microsoft.com/office/drawing/2014/main" id="{0A9CDDD0-7B5F-A039-8253-6C3FD8C21CF5}"/>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5" name="Rounded Rectangle 34">
                <a:extLst>
                  <a:ext uri="{FF2B5EF4-FFF2-40B4-BE49-F238E27FC236}">
                    <a16:creationId xmlns:a16="http://schemas.microsoft.com/office/drawing/2014/main" id="{9AF28A02-1761-4BB8-281B-B119E97F782A}"/>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6" name="Rounded Rectangle 35">
                <a:extLst>
                  <a:ext uri="{FF2B5EF4-FFF2-40B4-BE49-F238E27FC236}">
                    <a16:creationId xmlns:a16="http://schemas.microsoft.com/office/drawing/2014/main" id="{3935F21D-6D83-0BDC-DE6A-8131FFB72E4B}"/>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7" name="Rounded Rectangle 36">
                <a:extLst>
                  <a:ext uri="{FF2B5EF4-FFF2-40B4-BE49-F238E27FC236}">
                    <a16:creationId xmlns:a16="http://schemas.microsoft.com/office/drawing/2014/main" id="{3B24C4F4-F1A6-BF2B-E1B9-6439FEE38551}"/>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8" name="Rounded Rectangle 37">
                <a:extLst>
                  <a:ext uri="{FF2B5EF4-FFF2-40B4-BE49-F238E27FC236}">
                    <a16:creationId xmlns:a16="http://schemas.microsoft.com/office/drawing/2014/main" id="{929278F8-5EA9-953C-EE8B-6EF114A0BDD7}"/>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39" name="Rounded Rectangle 38">
                <a:extLst>
                  <a:ext uri="{FF2B5EF4-FFF2-40B4-BE49-F238E27FC236}">
                    <a16:creationId xmlns:a16="http://schemas.microsoft.com/office/drawing/2014/main" id="{DB89B9CE-E237-A5C5-396A-F76160CEFCDC}"/>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40" name="Rounded Rectangle 39">
                <a:extLst>
                  <a:ext uri="{FF2B5EF4-FFF2-40B4-BE49-F238E27FC236}">
                    <a16:creationId xmlns:a16="http://schemas.microsoft.com/office/drawing/2014/main" id="{1A6A3E1B-2B71-088B-EEF0-5C5595DB1784}"/>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grpSp>
        <p:nvGrpSpPr>
          <p:cNvPr id="619" name="Group 618">
            <a:extLst>
              <a:ext uri="{FF2B5EF4-FFF2-40B4-BE49-F238E27FC236}">
                <a16:creationId xmlns:a16="http://schemas.microsoft.com/office/drawing/2014/main" id="{C9287832-10A5-E14D-7298-CC21367A1D32}"/>
              </a:ext>
            </a:extLst>
          </p:cNvPr>
          <p:cNvGrpSpPr/>
          <p:nvPr/>
        </p:nvGrpSpPr>
        <p:grpSpPr>
          <a:xfrm>
            <a:off x="4483875" y="5352575"/>
            <a:ext cx="2900904" cy="766639"/>
            <a:chOff x="1493226" y="5918680"/>
            <a:chExt cx="2900904" cy="766639"/>
          </a:xfrm>
        </p:grpSpPr>
        <p:grpSp>
          <p:nvGrpSpPr>
            <p:cNvPr id="419" name="Group 418">
              <a:extLst>
                <a:ext uri="{FF2B5EF4-FFF2-40B4-BE49-F238E27FC236}">
                  <a16:creationId xmlns:a16="http://schemas.microsoft.com/office/drawing/2014/main" id="{4B15DD05-CDF9-D391-67EF-BA72ABDDB61A}"/>
                </a:ext>
              </a:extLst>
            </p:cNvPr>
            <p:cNvGrpSpPr/>
            <p:nvPr/>
          </p:nvGrpSpPr>
          <p:grpSpPr>
            <a:xfrm>
              <a:off x="1493226" y="5918680"/>
              <a:ext cx="304875" cy="766639"/>
              <a:chOff x="667814" y="2919359"/>
              <a:chExt cx="777254" cy="1954487"/>
            </a:xfrm>
            <a:solidFill>
              <a:schemeClr val="accent1"/>
            </a:solidFill>
          </p:grpSpPr>
          <p:sp>
            <p:nvSpPr>
              <p:cNvPr id="612" name="Oval 611">
                <a:extLst>
                  <a:ext uri="{FF2B5EF4-FFF2-40B4-BE49-F238E27FC236}">
                    <a16:creationId xmlns:a16="http://schemas.microsoft.com/office/drawing/2014/main" id="{DDA5E9BF-2E8C-5A0C-2344-BFE63B6B9C7A}"/>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13" name="Rounded Rectangle 612">
                <a:extLst>
                  <a:ext uri="{FF2B5EF4-FFF2-40B4-BE49-F238E27FC236}">
                    <a16:creationId xmlns:a16="http://schemas.microsoft.com/office/drawing/2014/main" id="{4C3F8C3B-01F4-3628-4483-ABA07D36D80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14" name="Rounded Rectangle 613">
                <a:extLst>
                  <a:ext uri="{FF2B5EF4-FFF2-40B4-BE49-F238E27FC236}">
                    <a16:creationId xmlns:a16="http://schemas.microsoft.com/office/drawing/2014/main" id="{5EBAD604-87CB-6647-6257-F4C903BD2EC2}"/>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15" name="Rounded Rectangle 614">
                <a:extLst>
                  <a:ext uri="{FF2B5EF4-FFF2-40B4-BE49-F238E27FC236}">
                    <a16:creationId xmlns:a16="http://schemas.microsoft.com/office/drawing/2014/main" id="{CFAFEE5D-FE2F-09C5-A248-33700BFBECB4}"/>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16" name="Rounded Rectangle 615">
                <a:extLst>
                  <a:ext uri="{FF2B5EF4-FFF2-40B4-BE49-F238E27FC236}">
                    <a16:creationId xmlns:a16="http://schemas.microsoft.com/office/drawing/2014/main" id="{36C7EB15-923C-723D-E531-C23DCDCBAD06}"/>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17" name="Rounded Rectangle 616">
                <a:extLst>
                  <a:ext uri="{FF2B5EF4-FFF2-40B4-BE49-F238E27FC236}">
                    <a16:creationId xmlns:a16="http://schemas.microsoft.com/office/drawing/2014/main" id="{B6895619-9594-1D6E-2496-3749DF245BCA}"/>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18" name="Rounded Rectangle 617">
                <a:extLst>
                  <a:ext uri="{FF2B5EF4-FFF2-40B4-BE49-F238E27FC236}">
                    <a16:creationId xmlns:a16="http://schemas.microsoft.com/office/drawing/2014/main" id="{59576305-651C-7F46-117C-D02DA61115C2}"/>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420" name="Group 419">
              <a:extLst>
                <a:ext uri="{FF2B5EF4-FFF2-40B4-BE49-F238E27FC236}">
                  <a16:creationId xmlns:a16="http://schemas.microsoft.com/office/drawing/2014/main" id="{9DA9766A-57C2-E16A-981C-3C3AC290870E}"/>
                </a:ext>
              </a:extLst>
            </p:cNvPr>
            <p:cNvGrpSpPr/>
            <p:nvPr/>
          </p:nvGrpSpPr>
          <p:grpSpPr>
            <a:xfrm>
              <a:off x="1864087" y="5918680"/>
              <a:ext cx="304875" cy="766639"/>
              <a:chOff x="667814" y="2919359"/>
              <a:chExt cx="777254" cy="1954487"/>
            </a:xfrm>
            <a:solidFill>
              <a:schemeClr val="accent1"/>
            </a:solidFill>
          </p:grpSpPr>
          <p:sp>
            <p:nvSpPr>
              <p:cNvPr id="605" name="Oval 604">
                <a:extLst>
                  <a:ext uri="{FF2B5EF4-FFF2-40B4-BE49-F238E27FC236}">
                    <a16:creationId xmlns:a16="http://schemas.microsoft.com/office/drawing/2014/main" id="{81A5AE12-ACE1-05E0-47A1-75F72146590B}"/>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06" name="Rounded Rectangle 605">
                <a:extLst>
                  <a:ext uri="{FF2B5EF4-FFF2-40B4-BE49-F238E27FC236}">
                    <a16:creationId xmlns:a16="http://schemas.microsoft.com/office/drawing/2014/main" id="{1FF12D1D-17D1-B4C9-B3B9-A609C9FA2FF2}"/>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07" name="Rounded Rectangle 606">
                <a:extLst>
                  <a:ext uri="{FF2B5EF4-FFF2-40B4-BE49-F238E27FC236}">
                    <a16:creationId xmlns:a16="http://schemas.microsoft.com/office/drawing/2014/main" id="{C0C5844F-99E4-4510-66DD-960BA8FA931B}"/>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08" name="Rounded Rectangle 607">
                <a:extLst>
                  <a:ext uri="{FF2B5EF4-FFF2-40B4-BE49-F238E27FC236}">
                    <a16:creationId xmlns:a16="http://schemas.microsoft.com/office/drawing/2014/main" id="{26A67DD8-9CB0-1A92-F919-D8373945D63C}"/>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09" name="Rounded Rectangle 608">
                <a:extLst>
                  <a:ext uri="{FF2B5EF4-FFF2-40B4-BE49-F238E27FC236}">
                    <a16:creationId xmlns:a16="http://schemas.microsoft.com/office/drawing/2014/main" id="{8A0F7F4C-1A18-66C6-E192-941814C50B98}"/>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10" name="Rounded Rectangle 609">
                <a:extLst>
                  <a:ext uri="{FF2B5EF4-FFF2-40B4-BE49-F238E27FC236}">
                    <a16:creationId xmlns:a16="http://schemas.microsoft.com/office/drawing/2014/main" id="{BEB83233-C662-ED6F-B3CE-B7A21A899B29}"/>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11" name="Rounded Rectangle 610">
                <a:extLst>
                  <a:ext uri="{FF2B5EF4-FFF2-40B4-BE49-F238E27FC236}">
                    <a16:creationId xmlns:a16="http://schemas.microsoft.com/office/drawing/2014/main" id="{8935F45E-4EC0-8AAB-9F30-30FB1E06EE46}"/>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421" name="Group 420">
              <a:extLst>
                <a:ext uri="{FF2B5EF4-FFF2-40B4-BE49-F238E27FC236}">
                  <a16:creationId xmlns:a16="http://schemas.microsoft.com/office/drawing/2014/main" id="{5EE6B70F-C226-6F0E-A378-DCCC3EE4CA16}"/>
                </a:ext>
              </a:extLst>
            </p:cNvPr>
            <p:cNvGrpSpPr/>
            <p:nvPr/>
          </p:nvGrpSpPr>
          <p:grpSpPr>
            <a:xfrm>
              <a:off x="2234948" y="5918680"/>
              <a:ext cx="304875" cy="766639"/>
              <a:chOff x="667814" y="2919359"/>
              <a:chExt cx="777254" cy="1954487"/>
            </a:xfrm>
            <a:solidFill>
              <a:schemeClr val="accent1"/>
            </a:solidFill>
          </p:grpSpPr>
          <p:sp>
            <p:nvSpPr>
              <p:cNvPr id="598" name="Oval 597">
                <a:extLst>
                  <a:ext uri="{FF2B5EF4-FFF2-40B4-BE49-F238E27FC236}">
                    <a16:creationId xmlns:a16="http://schemas.microsoft.com/office/drawing/2014/main" id="{4ED7DB7B-D68F-6D9B-8041-AF385262197A}"/>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9" name="Rounded Rectangle 598">
                <a:extLst>
                  <a:ext uri="{FF2B5EF4-FFF2-40B4-BE49-F238E27FC236}">
                    <a16:creationId xmlns:a16="http://schemas.microsoft.com/office/drawing/2014/main" id="{795CAE80-F21B-2A0D-313E-7AEFA9A6877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00" name="Rounded Rectangle 599">
                <a:extLst>
                  <a:ext uri="{FF2B5EF4-FFF2-40B4-BE49-F238E27FC236}">
                    <a16:creationId xmlns:a16="http://schemas.microsoft.com/office/drawing/2014/main" id="{4F71DB4A-ACA0-CC0D-C181-9095CE73771F}"/>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01" name="Rounded Rectangle 600">
                <a:extLst>
                  <a:ext uri="{FF2B5EF4-FFF2-40B4-BE49-F238E27FC236}">
                    <a16:creationId xmlns:a16="http://schemas.microsoft.com/office/drawing/2014/main" id="{4EE79F98-FDA6-0452-276B-83BBC6FDFCA7}"/>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02" name="Rounded Rectangle 601">
                <a:extLst>
                  <a:ext uri="{FF2B5EF4-FFF2-40B4-BE49-F238E27FC236}">
                    <a16:creationId xmlns:a16="http://schemas.microsoft.com/office/drawing/2014/main" id="{27C2B9D6-BFC5-A322-5A83-9754DBE691AD}"/>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03" name="Rounded Rectangle 602">
                <a:extLst>
                  <a:ext uri="{FF2B5EF4-FFF2-40B4-BE49-F238E27FC236}">
                    <a16:creationId xmlns:a16="http://schemas.microsoft.com/office/drawing/2014/main" id="{5A449264-2375-A43C-5BD5-8E80AE0D332F}"/>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604" name="Rounded Rectangle 603">
                <a:extLst>
                  <a:ext uri="{FF2B5EF4-FFF2-40B4-BE49-F238E27FC236}">
                    <a16:creationId xmlns:a16="http://schemas.microsoft.com/office/drawing/2014/main" id="{2AD761E5-0530-E8D8-792D-699B9E43DF35}"/>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422" name="Group 421">
              <a:extLst>
                <a:ext uri="{FF2B5EF4-FFF2-40B4-BE49-F238E27FC236}">
                  <a16:creationId xmlns:a16="http://schemas.microsoft.com/office/drawing/2014/main" id="{7DB0BF53-19F4-1C78-357D-A348FBD91920}"/>
                </a:ext>
              </a:extLst>
            </p:cNvPr>
            <p:cNvGrpSpPr/>
            <p:nvPr/>
          </p:nvGrpSpPr>
          <p:grpSpPr>
            <a:xfrm>
              <a:off x="2605810" y="5918680"/>
              <a:ext cx="304875" cy="766639"/>
              <a:chOff x="667814" y="2919359"/>
              <a:chExt cx="777254" cy="1954487"/>
            </a:xfrm>
            <a:solidFill>
              <a:schemeClr val="accent1"/>
            </a:solidFill>
          </p:grpSpPr>
          <p:sp>
            <p:nvSpPr>
              <p:cNvPr id="591" name="Oval 590">
                <a:extLst>
                  <a:ext uri="{FF2B5EF4-FFF2-40B4-BE49-F238E27FC236}">
                    <a16:creationId xmlns:a16="http://schemas.microsoft.com/office/drawing/2014/main" id="{F79BD26D-F9DF-CD3F-6F15-1F0D52C9A0D1}"/>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2" name="Rounded Rectangle 591">
                <a:extLst>
                  <a:ext uri="{FF2B5EF4-FFF2-40B4-BE49-F238E27FC236}">
                    <a16:creationId xmlns:a16="http://schemas.microsoft.com/office/drawing/2014/main" id="{D51843FA-BDD3-163D-6A99-0AD78E0FF82B}"/>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3" name="Rounded Rectangle 592">
                <a:extLst>
                  <a:ext uri="{FF2B5EF4-FFF2-40B4-BE49-F238E27FC236}">
                    <a16:creationId xmlns:a16="http://schemas.microsoft.com/office/drawing/2014/main" id="{C48EC73C-97A9-10FF-B1CD-56158328358D}"/>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4" name="Rounded Rectangle 593">
                <a:extLst>
                  <a:ext uri="{FF2B5EF4-FFF2-40B4-BE49-F238E27FC236}">
                    <a16:creationId xmlns:a16="http://schemas.microsoft.com/office/drawing/2014/main" id="{421EBBE7-96FF-268E-DFEE-A88108FC690A}"/>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5" name="Rounded Rectangle 594">
                <a:extLst>
                  <a:ext uri="{FF2B5EF4-FFF2-40B4-BE49-F238E27FC236}">
                    <a16:creationId xmlns:a16="http://schemas.microsoft.com/office/drawing/2014/main" id="{A2DF39A3-7730-F2A7-8940-044EF5F8EE28}"/>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6" name="Rounded Rectangle 595">
                <a:extLst>
                  <a:ext uri="{FF2B5EF4-FFF2-40B4-BE49-F238E27FC236}">
                    <a16:creationId xmlns:a16="http://schemas.microsoft.com/office/drawing/2014/main" id="{4B9E6449-B84C-90C3-F54C-B655E02724CB}"/>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7" name="Rounded Rectangle 596">
                <a:extLst>
                  <a:ext uri="{FF2B5EF4-FFF2-40B4-BE49-F238E27FC236}">
                    <a16:creationId xmlns:a16="http://schemas.microsoft.com/office/drawing/2014/main" id="{C8A7558F-3479-898F-8FA5-C64A63E0D69E}"/>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423" name="Group 422">
              <a:extLst>
                <a:ext uri="{FF2B5EF4-FFF2-40B4-BE49-F238E27FC236}">
                  <a16:creationId xmlns:a16="http://schemas.microsoft.com/office/drawing/2014/main" id="{AF006473-60DA-A969-056A-8400167B255F}"/>
                </a:ext>
              </a:extLst>
            </p:cNvPr>
            <p:cNvGrpSpPr/>
            <p:nvPr/>
          </p:nvGrpSpPr>
          <p:grpSpPr>
            <a:xfrm>
              <a:off x="2976671" y="5918680"/>
              <a:ext cx="304875" cy="766639"/>
              <a:chOff x="667814" y="2919359"/>
              <a:chExt cx="777254" cy="1954487"/>
            </a:xfrm>
            <a:solidFill>
              <a:schemeClr val="accent1"/>
            </a:solidFill>
          </p:grpSpPr>
          <p:sp>
            <p:nvSpPr>
              <p:cNvPr id="584" name="Oval 583">
                <a:extLst>
                  <a:ext uri="{FF2B5EF4-FFF2-40B4-BE49-F238E27FC236}">
                    <a16:creationId xmlns:a16="http://schemas.microsoft.com/office/drawing/2014/main" id="{DB82A276-3DC5-090C-1CED-688F9D3EBA3E}"/>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5" name="Rounded Rectangle 584">
                <a:extLst>
                  <a:ext uri="{FF2B5EF4-FFF2-40B4-BE49-F238E27FC236}">
                    <a16:creationId xmlns:a16="http://schemas.microsoft.com/office/drawing/2014/main" id="{E5B80456-BBAF-1F78-FF22-6C1CA092A5C4}"/>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6" name="Rounded Rectangle 585">
                <a:extLst>
                  <a:ext uri="{FF2B5EF4-FFF2-40B4-BE49-F238E27FC236}">
                    <a16:creationId xmlns:a16="http://schemas.microsoft.com/office/drawing/2014/main" id="{56F2E434-D2E3-B181-0DA9-8F054460EFBE}"/>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7" name="Rounded Rectangle 586">
                <a:extLst>
                  <a:ext uri="{FF2B5EF4-FFF2-40B4-BE49-F238E27FC236}">
                    <a16:creationId xmlns:a16="http://schemas.microsoft.com/office/drawing/2014/main" id="{59D4D0D5-F92C-DDCD-6DEE-C2C00E18199C}"/>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8" name="Rounded Rectangle 587">
                <a:extLst>
                  <a:ext uri="{FF2B5EF4-FFF2-40B4-BE49-F238E27FC236}">
                    <a16:creationId xmlns:a16="http://schemas.microsoft.com/office/drawing/2014/main" id="{5EF9B1F8-607E-8AFA-3C09-8D455A6D4160}"/>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9" name="Rounded Rectangle 588">
                <a:extLst>
                  <a:ext uri="{FF2B5EF4-FFF2-40B4-BE49-F238E27FC236}">
                    <a16:creationId xmlns:a16="http://schemas.microsoft.com/office/drawing/2014/main" id="{72079A88-B680-54E3-822C-11472F3F9E11}"/>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90" name="Rounded Rectangle 589">
                <a:extLst>
                  <a:ext uri="{FF2B5EF4-FFF2-40B4-BE49-F238E27FC236}">
                    <a16:creationId xmlns:a16="http://schemas.microsoft.com/office/drawing/2014/main" id="{D5BB4EAD-52FE-4CA9-9067-8077D6F4D6F8}"/>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424" name="Group 423">
              <a:extLst>
                <a:ext uri="{FF2B5EF4-FFF2-40B4-BE49-F238E27FC236}">
                  <a16:creationId xmlns:a16="http://schemas.microsoft.com/office/drawing/2014/main" id="{B14BEA41-C983-DF90-480A-4FC96756E192}"/>
                </a:ext>
              </a:extLst>
            </p:cNvPr>
            <p:cNvGrpSpPr/>
            <p:nvPr/>
          </p:nvGrpSpPr>
          <p:grpSpPr>
            <a:xfrm>
              <a:off x="3347532" y="5918680"/>
              <a:ext cx="304875" cy="766639"/>
              <a:chOff x="667814" y="2919359"/>
              <a:chExt cx="777254" cy="1954487"/>
            </a:xfrm>
            <a:solidFill>
              <a:schemeClr val="accent1"/>
            </a:solidFill>
          </p:grpSpPr>
          <p:sp>
            <p:nvSpPr>
              <p:cNvPr id="577" name="Oval 576">
                <a:extLst>
                  <a:ext uri="{FF2B5EF4-FFF2-40B4-BE49-F238E27FC236}">
                    <a16:creationId xmlns:a16="http://schemas.microsoft.com/office/drawing/2014/main" id="{B8F575DE-4302-27F1-977A-F028B75F858B}"/>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8" name="Rounded Rectangle 577">
                <a:extLst>
                  <a:ext uri="{FF2B5EF4-FFF2-40B4-BE49-F238E27FC236}">
                    <a16:creationId xmlns:a16="http://schemas.microsoft.com/office/drawing/2014/main" id="{B2D37C7F-551B-34F3-6936-B2B337F5668A}"/>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9" name="Rounded Rectangle 578">
                <a:extLst>
                  <a:ext uri="{FF2B5EF4-FFF2-40B4-BE49-F238E27FC236}">
                    <a16:creationId xmlns:a16="http://schemas.microsoft.com/office/drawing/2014/main" id="{7428D893-CCC5-CF51-B54B-5644EF24F662}"/>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0" name="Rounded Rectangle 579">
                <a:extLst>
                  <a:ext uri="{FF2B5EF4-FFF2-40B4-BE49-F238E27FC236}">
                    <a16:creationId xmlns:a16="http://schemas.microsoft.com/office/drawing/2014/main" id="{8E387D4E-0DDD-409F-2670-BC2D988DF9E1}"/>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1" name="Rounded Rectangle 580">
                <a:extLst>
                  <a:ext uri="{FF2B5EF4-FFF2-40B4-BE49-F238E27FC236}">
                    <a16:creationId xmlns:a16="http://schemas.microsoft.com/office/drawing/2014/main" id="{4AC406D7-CA9F-7FC2-49EC-6B29DB9EFB8D}"/>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2" name="Rounded Rectangle 581">
                <a:extLst>
                  <a:ext uri="{FF2B5EF4-FFF2-40B4-BE49-F238E27FC236}">
                    <a16:creationId xmlns:a16="http://schemas.microsoft.com/office/drawing/2014/main" id="{49383FCD-ACC1-968E-08C1-21112A828C18}"/>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83" name="Rounded Rectangle 582">
                <a:extLst>
                  <a:ext uri="{FF2B5EF4-FFF2-40B4-BE49-F238E27FC236}">
                    <a16:creationId xmlns:a16="http://schemas.microsoft.com/office/drawing/2014/main" id="{03D33373-8412-A5D6-CEDE-DBB5A029FB65}"/>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425" name="Group 424">
              <a:extLst>
                <a:ext uri="{FF2B5EF4-FFF2-40B4-BE49-F238E27FC236}">
                  <a16:creationId xmlns:a16="http://schemas.microsoft.com/office/drawing/2014/main" id="{B17DAA93-794A-81FB-7428-D84D7F5484B3}"/>
                </a:ext>
              </a:extLst>
            </p:cNvPr>
            <p:cNvGrpSpPr/>
            <p:nvPr/>
          </p:nvGrpSpPr>
          <p:grpSpPr>
            <a:xfrm>
              <a:off x="3718394" y="5918680"/>
              <a:ext cx="304875" cy="766639"/>
              <a:chOff x="667814" y="2919359"/>
              <a:chExt cx="777254" cy="1954487"/>
            </a:xfrm>
            <a:solidFill>
              <a:schemeClr val="accent1"/>
            </a:solidFill>
          </p:grpSpPr>
          <p:sp>
            <p:nvSpPr>
              <p:cNvPr id="570" name="Oval 569">
                <a:extLst>
                  <a:ext uri="{FF2B5EF4-FFF2-40B4-BE49-F238E27FC236}">
                    <a16:creationId xmlns:a16="http://schemas.microsoft.com/office/drawing/2014/main" id="{918C519D-1103-62D5-9C4B-D67F4B78B052}"/>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1" name="Rounded Rectangle 570">
                <a:extLst>
                  <a:ext uri="{FF2B5EF4-FFF2-40B4-BE49-F238E27FC236}">
                    <a16:creationId xmlns:a16="http://schemas.microsoft.com/office/drawing/2014/main" id="{DA7A4715-E983-199A-BADE-DBA5DE70602F}"/>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2" name="Rounded Rectangle 571">
                <a:extLst>
                  <a:ext uri="{FF2B5EF4-FFF2-40B4-BE49-F238E27FC236}">
                    <a16:creationId xmlns:a16="http://schemas.microsoft.com/office/drawing/2014/main" id="{5593D385-B8C1-F718-C19E-53248AC8AED0}"/>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3" name="Rounded Rectangle 572">
                <a:extLst>
                  <a:ext uri="{FF2B5EF4-FFF2-40B4-BE49-F238E27FC236}">
                    <a16:creationId xmlns:a16="http://schemas.microsoft.com/office/drawing/2014/main" id="{C1CD1D85-FBE3-2C66-6A41-5C7B0F5B3646}"/>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4" name="Rounded Rectangle 573">
                <a:extLst>
                  <a:ext uri="{FF2B5EF4-FFF2-40B4-BE49-F238E27FC236}">
                    <a16:creationId xmlns:a16="http://schemas.microsoft.com/office/drawing/2014/main" id="{89F05D1A-290D-989A-7A66-4D22D7F172BA}"/>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5" name="Rounded Rectangle 574">
                <a:extLst>
                  <a:ext uri="{FF2B5EF4-FFF2-40B4-BE49-F238E27FC236}">
                    <a16:creationId xmlns:a16="http://schemas.microsoft.com/office/drawing/2014/main" id="{4082ABD2-DB61-98D3-5731-31074671621F}"/>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76" name="Rounded Rectangle 575">
                <a:extLst>
                  <a:ext uri="{FF2B5EF4-FFF2-40B4-BE49-F238E27FC236}">
                    <a16:creationId xmlns:a16="http://schemas.microsoft.com/office/drawing/2014/main" id="{9CD94B7F-8A65-CE8A-18E3-A102BAC40F9E}"/>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nvGrpSpPr>
            <p:cNvPr id="426" name="Group 425">
              <a:extLst>
                <a:ext uri="{FF2B5EF4-FFF2-40B4-BE49-F238E27FC236}">
                  <a16:creationId xmlns:a16="http://schemas.microsoft.com/office/drawing/2014/main" id="{BF458DC3-49CA-774C-F008-6DFF07318076}"/>
                </a:ext>
              </a:extLst>
            </p:cNvPr>
            <p:cNvGrpSpPr/>
            <p:nvPr/>
          </p:nvGrpSpPr>
          <p:grpSpPr>
            <a:xfrm>
              <a:off x="4089255" y="5918680"/>
              <a:ext cx="304875" cy="766639"/>
              <a:chOff x="667814" y="2919359"/>
              <a:chExt cx="777254" cy="1954487"/>
            </a:xfrm>
            <a:solidFill>
              <a:schemeClr val="accent1"/>
            </a:solidFill>
          </p:grpSpPr>
          <p:sp>
            <p:nvSpPr>
              <p:cNvPr id="563" name="Oval 562">
                <a:extLst>
                  <a:ext uri="{FF2B5EF4-FFF2-40B4-BE49-F238E27FC236}">
                    <a16:creationId xmlns:a16="http://schemas.microsoft.com/office/drawing/2014/main" id="{EC3F742C-0B43-91B8-AD6B-C743F5653780}"/>
                  </a:ext>
                </a:extLst>
              </p:cNvPr>
              <p:cNvSpPr/>
              <p:nvPr/>
            </p:nvSpPr>
            <p:spPr>
              <a:xfrm>
                <a:off x="847284" y="2919359"/>
                <a:ext cx="385010" cy="3850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64" name="Rounded Rectangle 563">
                <a:extLst>
                  <a:ext uri="{FF2B5EF4-FFF2-40B4-BE49-F238E27FC236}">
                    <a16:creationId xmlns:a16="http://schemas.microsoft.com/office/drawing/2014/main" id="{2B0B04EB-3E36-0C0A-9EDB-936996F8ECC7}"/>
                  </a:ext>
                </a:extLst>
              </p:cNvPr>
              <p:cNvSpPr/>
              <p:nvPr/>
            </p:nvSpPr>
            <p:spPr>
              <a:xfrm>
                <a:off x="842973" y="3352192"/>
                <a:ext cx="423347" cy="8817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65" name="Rounded Rectangle 564">
                <a:extLst>
                  <a:ext uri="{FF2B5EF4-FFF2-40B4-BE49-F238E27FC236}">
                    <a16:creationId xmlns:a16="http://schemas.microsoft.com/office/drawing/2014/main" id="{EBDC6BA9-C9AD-DCC6-02A1-29D985DC2BCE}"/>
                  </a:ext>
                </a:extLst>
              </p:cNvPr>
              <p:cNvSpPr/>
              <p:nvPr/>
            </p:nvSpPr>
            <p:spPr>
              <a:xfrm>
                <a:off x="1323924" y="3352192"/>
                <a:ext cx="121144" cy="8817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66" name="Rounded Rectangle 565">
                <a:extLst>
                  <a:ext uri="{FF2B5EF4-FFF2-40B4-BE49-F238E27FC236}">
                    <a16:creationId xmlns:a16="http://schemas.microsoft.com/office/drawing/2014/main" id="{8296B203-2374-80BB-6308-A4A68EAB4C55}"/>
                  </a:ext>
                </a:extLst>
              </p:cNvPr>
              <p:cNvSpPr/>
              <p:nvPr/>
            </p:nvSpPr>
            <p:spPr>
              <a:xfrm>
                <a:off x="667814" y="3352190"/>
                <a:ext cx="121145" cy="8817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67" name="Rounded Rectangle 566">
                <a:extLst>
                  <a:ext uri="{FF2B5EF4-FFF2-40B4-BE49-F238E27FC236}">
                    <a16:creationId xmlns:a16="http://schemas.microsoft.com/office/drawing/2014/main" id="{29254557-61E1-413E-7162-3CCA7B353A4A}"/>
                  </a:ext>
                </a:extLst>
              </p:cNvPr>
              <p:cNvSpPr/>
              <p:nvPr/>
            </p:nvSpPr>
            <p:spPr>
              <a:xfrm rot="5400000">
                <a:off x="956509" y="3073158"/>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68" name="Rounded Rectangle 567">
                <a:extLst>
                  <a:ext uri="{FF2B5EF4-FFF2-40B4-BE49-F238E27FC236}">
                    <a16:creationId xmlns:a16="http://schemas.microsoft.com/office/drawing/2014/main" id="{4B7B0AE7-A835-0213-7F23-8F8CBD30817E}"/>
                  </a:ext>
                </a:extLst>
              </p:cNvPr>
              <p:cNvSpPr/>
              <p:nvPr/>
            </p:nvSpPr>
            <p:spPr>
              <a:xfrm>
                <a:off x="842973"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sp>
            <p:nvSpPr>
              <p:cNvPr id="569" name="Rounded Rectangle 568">
                <a:extLst>
                  <a:ext uri="{FF2B5EF4-FFF2-40B4-BE49-F238E27FC236}">
                    <a16:creationId xmlns:a16="http://schemas.microsoft.com/office/drawing/2014/main" id="{8524DE6D-C5F6-1B0F-0E36-76B3E8B62C41}"/>
                  </a:ext>
                </a:extLst>
              </p:cNvPr>
              <p:cNvSpPr/>
              <p:nvPr/>
            </p:nvSpPr>
            <p:spPr>
              <a:xfrm>
                <a:off x="1077562" y="4127281"/>
                <a:ext cx="188496" cy="746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Myriad Web Pro"/>
                </a:endParaRPr>
              </a:p>
            </p:txBody>
          </p:sp>
        </p:grpSp>
      </p:grpSp>
      <p:pic>
        <p:nvPicPr>
          <p:cNvPr id="620" name="Picture 619">
            <a:extLst>
              <a:ext uri="{FF2B5EF4-FFF2-40B4-BE49-F238E27FC236}">
                <a16:creationId xmlns:a16="http://schemas.microsoft.com/office/drawing/2014/main" id="{E4896FA6-2A74-ED77-7BC2-E3BECD17B1E9}"/>
              </a:ext>
            </a:extLst>
          </p:cNvPr>
          <p:cNvPicPr>
            <a:picLocks noChangeAspect="1"/>
          </p:cNvPicPr>
          <p:nvPr/>
        </p:nvPicPr>
        <p:blipFill>
          <a:blip r:embed="rId3"/>
          <a:stretch>
            <a:fillRect/>
          </a:stretch>
        </p:blipFill>
        <p:spPr>
          <a:xfrm>
            <a:off x="239784" y="5532901"/>
            <a:ext cx="1005927" cy="670618"/>
          </a:xfrm>
          <a:prstGeom prst="rect">
            <a:avLst/>
          </a:prstGeom>
        </p:spPr>
      </p:pic>
    </p:spTree>
    <p:extLst>
      <p:ext uri="{BB962C8B-B14F-4D97-AF65-F5344CB8AC3E}">
        <p14:creationId xmlns:p14="http://schemas.microsoft.com/office/powerpoint/2010/main" val="2515498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F225-02A8-89CD-0F74-BCC07229DC43}"/>
              </a:ext>
            </a:extLst>
          </p:cNvPr>
          <p:cNvSpPr>
            <a:spLocks noGrp="1"/>
          </p:cNvSpPr>
          <p:nvPr>
            <p:ph type="ctrTitle"/>
          </p:nvPr>
        </p:nvSpPr>
        <p:spPr/>
        <p:txBody>
          <a:bodyPr/>
          <a:lstStyle/>
          <a:p>
            <a:r>
              <a:rPr lang="en-US" b="1" u="sng"/>
              <a:t>Visualizing</a:t>
            </a:r>
            <a:r>
              <a:rPr lang="en-US"/>
              <a:t> HIV Clusters </a:t>
            </a:r>
          </a:p>
        </p:txBody>
      </p:sp>
      <p:sp>
        <p:nvSpPr>
          <p:cNvPr id="3" name="Slide Number Placeholder 2">
            <a:extLst>
              <a:ext uri="{FF2B5EF4-FFF2-40B4-BE49-F238E27FC236}">
                <a16:creationId xmlns:a16="http://schemas.microsoft.com/office/drawing/2014/main" id="{83E002EB-89FC-5D32-4402-39B145EDA95D}"/>
              </a:ext>
            </a:extLst>
          </p:cNvPr>
          <p:cNvSpPr>
            <a:spLocks noGrp="1"/>
          </p:cNvSpPr>
          <p:nvPr>
            <p:ph type="sldNum" sz="quarter" idx="12"/>
          </p:nvPr>
        </p:nvSpPr>
        <p:spPr/>
        <p:txBody>
          <a:bodyPr/>
          <a:lstStyle/>
          <a:p>
            <a:fld id="{DB15D044-B35F-4A77-B573-9EB4C86BF88C}" type="slidenum">
              <a:rPr lang="en-US" smtClean="0"/>
              <a:pPr/>
              <a:t>46</a:t>
            </a:fld>
            <a:endParaRPr lang="en-US"/>
          </a:p>
        </p:txBody>
      </p:sp>
    </p:spTree>
    <p:extLst>
      <p:ext uri="{BB962C8B-B14F-4D97-AF65-F5344CB8AC3E}">
        <p14:creationId xmlns:p14="http://schemas.microsoft.com/office/powerpoint/2010/main" val="840046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Oval 514">
            <a:extLst>
              <a:ext uri="{FF2B5EF4-FFF2-40B4-BE49-F238E27FC236}">
                <a16:creationId xmlns:a16="http://schemas.microsoft.com/office/drawing/2014/main" id="{2DBD915D-78DF-A7DB-583E-49D9A10CBB62}"/>
              </a:ext>
            </a:extLst>
          </p:cNvPr>
          <p:cNvSpPr/>
          <p:nvPr/>
        </p:nvSpPr>
        <p:spPr>
          <a:xfrm>
            <a:off x="5322404" y="373230"/>
            <a:ext cx="5982904" cy="598290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96893890-1F3A-8B9D-1B8D-04FF670BA38F}"/>
              </a:ext>
            </a:extLst>
          </p:cNvPr>
          <p:cNvSpPr/>
          <p:nvPr/>
        </p:nvSpPr>
        <p:spPr>
          <a:xfrm>
            <a:off x="6156593" y="1978363"/>
            <a:ext cx="4377771" cy="43777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719A5801-40FE-C38A-37B5-117E5D5344E0}"/>
              </a:ext>
            </a:extLst>
          </p:cNvPr>
          <p:cNvSpPr/>
          <p:nvPr/>
        </p:nvSpPr>
        <p:spPr>
          <a:xfrm>
            <a:off x="6950064" y="3624810"/>
            <a:ext cx="2731324" cy="273132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B5D0DCB-F1D0-128B-9438-1193CAE19E3C}"/>
              </a:ext>
            </a:extLst>
          </p:cNvPr>
          <p:cNvSpPr>
            <a:spLocks noGrp="1"/>
          </p:cNvSpPr>
          <p:nvPr>
            <p:ph type="title"/>
          </p:nvPr>
        </p:nvSpPr>
        <p:spPr>
          <a:xfrm>
            <a:off x="538204" y="621083"/>
            <a:ext cx="4162427" cy="2082737"/>
          </a:xfrm>
        </p:spPr>
        <p:txBody>
          <a:bodyPr/>
          <a:lstStyle/>
          <a:p>
            <a:r>
              <a:rPr lang="en-US"/>
              <a:t>Response interventions can happen various levels </a:t>
            </a:r>
          </a:p>
        </p:txBody>
      </p:sp>
      <p:sp>
        <p:nvSpPr>
          <p:cNvPr id="4" name="Slide Number Placeholder 3">
            <a:extLst>
              <a:ext uri="{FF2B5EF4-FFF2-40B4-BE49-F238E27FC236}">
                <a16:creationId xmlns:a16="http://schemas.microsoft.com/office/drawing/2014/main" id="{751FD099-A359-E935-8A54-7FFE986AD16B}"/>
              </a:ext>
            </a:extLst>
          </p:cNvPr>
          <p:cNvSpPr>
            <a:spLocks noGrp="1"/>
          </p:cNvSpPr>
          <p:nvPr>
            <p:ph type="sldNum" sz="quarter" idx="12"/>
          </p:nvPr>
        </p:nvSpPr>
        <p:spPr/>
        <p:txBody>
          <a:bodyPr/>
          <a:lstStyle/>
          <a:p>
            <a:fld id="{DB15D044-B35F-4A77-B573-9EB4C86BF88C}" type="slidenum">
              <a:rPr lang="en-US" smtClean="0"/>
              <a:pPr/>
              <a:t>47</a:t>
            </a:fld>
            <a:endParaRPr lang="en-US"/>
          </a:p>
        </p:txBody>
      </p:sp>
      <p:sp>
        <p:nvSpPr>
          <p:cNvPr id="512" name="Text Placeholder 511">
            <a:extLst>
              <a:ext uri="{FF2B5EF4-FFF2-40B4-BE49-F238E27FC236}">
                <a16:creationId xmlns:a16="http://schemas.microsoft.com/office/drawing/2014/main" id="{9CBB3F64-5580-58A3-058F-696E466F2250}"/>
              </a:ext>
            </a:extLst>
          </p:cNvPr>
          <p:cNvSpPr>
            <a:spLocks noGrp="1"/>
          </p:cNvSpPr>
          <p:nvPr>
            <p:ph type="body" sz="half" idx="2"/>
          </p:nvPr>
        </p:nvSpPr>
        <p:spPr>
          <a:xfrm>
            <a:off x="7260740" y="5127037"/>
            <a:ext cx="2301895" cy="421841"/>
          </a:xfrm>
        </p:spPr>
        <p:txBody>
          <a:bodyPr/>
          <a:lstStyle/>
          <a:p>
            <a:pPr algn="ctr"/>
            <a:r>
              <a:rPr lang="en-US" b="1" spc="300"/>
              <a:t>INDIVIDUAL</a:t>
            </a:r>
          </a:p>
        </p:txBody>
      </p:sp>
      <p:sp>
        <p:nvSpPr>
          <p:cNvPr id="517" name="Text Placeholder 511">
            <a:extLst>
              <a:ext uri="{FF2B5EF4-FFF2-40B4-BE49-F238E27FC236}">
                <a16:creationId xmlns:a16="http://schemas.microsoft.com/office/drawing/2014/main" id="{08583029-F0F4-952F-B792-0FEB187F687B}"/>
              </a:ext>
            </a:extLst>
          </p:cNvPr>
          <p:cNvSpPr txBox="1">
            <a:spLocks/>
          </p:cNvSpPr>
          <p:nvPr/>
        </p:nvSpPr>
        <p:spPr>
          <a:xfrm>
            <a:off x="7260740" y="3204658"/>
            <a:ext cx="2301895" cy="42184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spc="300"/>
              <a:t>NETWORK</a:t>
            </a:r>
          </a:p>
        </p:txBody>
      </p:sp>
      <p:sp>
        <p:nvSpPr>
          <p:cNvPr id="518" name="Text Placeholder 511">
            <a:extLst>
              <a:ext uri="{FF2B5EF4-FFF2-40B4-BE49-F238E27FC236}">
                <a16:creationId xmlns:a16="http://schemas.microsoft.com/office/drawing/2014/main" id="{6CA4DA16-8F49-8C9B-E362-3EA1DBF0979D}"/>
              </a:ext>
            </a:extLst>
          </p:cNvPr>
          <p:cNvSpPr txBox="1">
            <a:spLocks/>
          </p:cNvSpPr>
          <p:nvPr/>
        </p:nvSpPr>
        <p:spPr>
          <a:xfrm>
            <a:off x="7260740" y="1495999"/>
            <a:ext cx="2301895" cy="42184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spc="300">
                <a:solidFill>
                  <a:schemeClr val="bg1"/>
                </a:solidFill>
              </a:rPr>
              <a:t>SYSTEM</a:t>
            </a:r>
          </a:p>
        </p:txBody>
      </p:sp>
      <p:pic>
        <p:nvPicPr>
          <p:cNvPr id="519" name="Graphic 518" descr="Man with solid fill">
            <a:extLst>
              <a:ext uri="{FF2B5EF4-FFF2-40B4-BE49-F238E27FC236}">
                <a16:creationId xmlns:a16="http://schemas.microsoft.com/office/drawing/2014/main" id="{97CB7043-C4FB-C0E3-041E-FA8B836F60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2454" y="3963203"/>
            <a:ext cx="1042788" cy="1042788"/>
          </a:xfrm>
          <a:prstGeom prst="rect">
            <a:avLst/>
          </a:prstGeom>
        </p:spPr>
      </p:pic>
      <p:pic>
        <p:nvPicPr>
          <p:cNvPr id="520" name="Graphic 519" descr="Group of men with solid fill">
            <a:extLst>
              <a:ext uri="{FF2B5EF4-FFF2-40B4-BE49-F238E27FC236}">
                <a16:creationId xmlns:a16="http://schemas.microsoft.com/office/drawing/2014/main" id="{E00FD282-018D-C03C-AA51-35597204D4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99295" y="2038886"/>
            <a:ext cx="1229106" cy="1229106"/>
          </a:xfrm>
          <a:prstGeom prst="rect">
            <a:avLst/>
          </a:prstGeom>
        </p:spPr>
      </p:pic>
      <p:pic>
        <p:nvPicPr>
          <p:cNvPr id="521" name="Graphic 520" descr="Hospital outline">
            <a:extLst>
              <a:ext uri="{FF2B5EF4-FFF2-40B4-BE49-F238E27FC236}">
                <a16:creationId xmlns:a16="http://schemas.microsoft.com/office/drawing/2014/main" id="{AAE94032-BA96-9732-4496-1443842054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6966" y="937195"/>
            <a:ext cx="1229106" cy="1229106"/>
          </a:xfrm>
          <a:prstGeom prst="rect">
            <a:avLst/>
          </a:prstGeom>
        </p:spPr>
      </p:pic>
      <p:pic>
        <p:nvPicPr>
          <p:cNvPr id="522" name="Graphic 521" descr="House with solid fill">
            <a:extLst>
              <a:ext uri="{FF2B5EF4-FFF2-40B4-BE49-F238E27FC236}">
                <a16:creationId xmlns:a16="http://schemas.microsoft.com/office/drawing/2014/main" id="{D263350F-C1D3-EDAD-A3B9-BCBC4227A1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27003" y="337855"/>
            <a:ext cx="1172263" cy="1172263"/>
          </a:xfrm>
          <a:prstGeom prst="rect">
            <a:avLst/>
          </a:prstGeom>
        </p:spPr>
      </p:pic>
      <p:pic>
        <p:nvPicPr>
          <p:cNvPr id="523" name="Graphic 522" descr="Grocery bag outline">
            <a:extLst>
              <a:ext uri="{FF2B5EF4-FFF2-40B4-BE49-F238E27FC236}">
                <a16:creationId xmlns:a16="http://schemas.microsoft.com/office/drawing/2014/main" id="{576CED1E-E419-F4E1-9A2B-D203708B1F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02406" y="895565"/>
            <a:ext cx="1229106" cy="1229106"/>
          </a:xfrm>
          <a:prstGeom prst="rect">
            <a:avLst/>
          </a:prstGeom>
        </p:spPr>
      </p:pic>
      <p:sp>
        <p:nvSpPr>
          <p:cNvPr id="524" name="TextBox 523">
            <a:extLst>
              <a:ext uri="{FF2B5EF4-FFF2-40B4-BE49-F238E27FC236}">
                <a16:creationId xmlns:a16="http://schemas.microsoft.com/office/drawing/2014/main" id="{3261E01D-E82A-2011-EC24-460E6191C931}"/>
              </a:ext>
            </a:extLst>
          </p:cNvPr>
          <p:cNvSpPr txBox="1"/>
          <p:nvPr/>
        </p:nvSpPr>
        <p:spPr>
          <a:xfrm>
            <a:off x="5112411" y="6424058"/>
            <a:ext cx="6098720" cy="307777"/>
          </a:xfrm>
          <a:prstGeom prst="rect">
            <a:avLst/>
          </a:prstGeom>
          <a:noFill/>
        </p:spPr>
        <p:txBody>
          <a:bodyPr wrap="square">
            <a:spAutoFit/>
          </a:bodyPr>
          <a:lstStyle/>
          <a:p>
            <a:pPr algn="r">
              <a:defRPr/>
            </a:pPr>
            <a:r>
              <a:rPr kumimoji="0" lang="en-US" sz="1400" b="0" i="1" u="none" strike="noStrike" kern="1200" cap="none" spc="0" normalizeH="0" baseline="0" noProof="0">
                <a:ln>
                  <a:noFill/>
                </a:ln>
                <a:effectLst/>
                <a:uLnTx/>
                <a:uFillTx/>
                <a:latin typeface="Corbel" panose="020B0503020204020204" pitchFamily="34" charset="0"/>
                <a:cs typeface="Calibri Light"/>
              </a:rPr>
              <a:t>Based on</a:t>
            </a:r>
            <a:r>
              <a:rPr lang="en-US" sz="1400" i="1">
                <a:latin typeface="Corbel" panose="020B0503020204020204" pitchFamily="34" charset="0"/>
                <a:cs typeface="Calibri Light"/>
              </a:rPr>
              <a:t> </a:t>
            </a:r>
            <a:r>
              <a:rPr kumimoji="0" lang="en-US" sz="1400" b="0" i="1" u="none" strike="noStrike" kern="1200" cap="none" spc="0" normalizeH="0" baseline="0" noProof="0">
                <a:ln>
                  <a:noFill/>
                </a:ln>
                <a:effectLst/>
                <a:uLnTx/>
                <a:uFillTx/>
                <a:latin typeface="Corbel" panose="020B0503020204020204" pitchFamily="34" charset="0"/>
                <a:cs typeface="Calibri Light"/>
              </a:rPr>
              <a:t>a slide</a:t>
            </a:r>
            <a:r>
              <a:rPr lang="en-US" sz="1400" i="1">
                <a:latin typeface="Corbel" panose="020B0503020204020204" pitchFamily="34" charset="0"/>
                <a:cs typeface="Calibri Light"/>
              </a:rPr>
              <a:t> from CDC</a:t>
            </a:r>
            <a:endParaRPr lang="en-US" sz="1400" b="0" i="1" u="none" strike="noStrike" kern="1200" cap="none" spc="0" normalizeH="0" baseline="0" noProof="0">
              <a:ln>
                <a:noFill/>
              </a:ln>
              <a:effectLst/>
              <a:uLnTx/>
              <a:uFillTx/>
              <a:latin typeface="Corbel" panose="020B0503020204020204" pitchFamily="34" charset="0"/>
              <a:cs typeface="Calibri Light"/>
            </a:endParaRPr>
          </a:p>
        </p:txBody>
      </p:sp>
    </p:spTree>
    <p:extLst>
      <p:ext uri="{BB962C8B-B14F-4D97-AF65-F5344CB8AC3E}">
        <p14:creationId xmlns:p14="http://schemas.microsoft.com/office/powerpoint/2010/main" val="30923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animEffect transition="in" filter="fade">
                                      <p:cBhvr>
                                        <p:cTn id="7" dur="500"/>
                                        <p:tgtEl>
                                          <p:spTgt spid="517"/>
                                        </p:tgtEl>
                                      </p:cBhvr>
                                    </p:animEffect>
                                  </p:childTnLst>
                                </p:cTn>
                              </p:par>
                              <p:par>
                                <p:cTn id="8" presetID="10" presetClass="entr" presetSubtype="0" fill="hold" nodeType="withEffect">
                                  <p:stCondLst>
                                    <p:cond delay="0"/>
                                  </p:stCondLst>
                                  <p:childTnLst>
                                    <p:set>
                                      <p:cBhvr>
                                        <p:cTn id="9" dur="1" fill="hold">
                                          <p:stCondLst>
                                            <p:cond delay="0"/>
                                          </p:stCondLst>
                                        </p:cTn>
                                        <p:tgtEl>
                                          <p:spTgt spid="520"/>
                                        </p:tgtEl>
                                        <p:attrNameLst>
                                          <p:attrName>style.visibility</p:attrName>
                                        </p:attrNameLst>
                                      </p:cBhvr>
                                      <p:to>
                                        <p:strVal val="visible"/>
                                      </p:to>
                                    </p:set>
                                    <p:animEffect transition="in" filter="fade">
                                      <p:cBhvr>
                                        <p:cTn id="10" dur="500"/>
                                        <p:tgtEl>
                                          <p:spTgt spid="5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4"/>
                                        </p:tgtEl>
                                        <p:attrNameLst>
                                          <p:attrName>style.visibility</p:attrName>
                                        </p:attrNameLst>
                                      </p:cBhvr>
                                      <p:to>
                                        <p:strVal val="visible"/>
                                      </p:to>
                                    </p:set>
                                    <p:animEffect transition="in" filter="fade">
                                      <p:cBhvr>
                                        <p:cTn id="13" dur="500"/>
                                        <p:tgtEl>
                                          <p:spTgt spid="5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8"/>
                                        </p:tgtEl>
                                        <p:attrNameLst>
                                          <p:attrName>style.visibility</p:attrName>
                                        </p:attrNameLst>
                                      </p:cBhvr>
                                      <p:to>
                                        <p:strVal val="visible"/>
                                      </p:to>
                                    </p:set>
                                    <p:animEffect transition="in" filter="fade">
                                      <p:cBhvr>
                                        <p:cTn id="18" dur="500"/>
                                        <p:tgtEl>
                                          <p:spTgt spid="518"/>
                                        </p:tgtEl>
                                      </p:cBhvr>
                                    </p:animEffect>
                                  </p:childTnLst>
                                </p:cTn>
                              </p:par>
                              <p:par>
                                <p:cTn id="19" presetID="10" presetClass="entr" presetSubtype="0" fill="hold" nodeType="withEffect">
                                  <p:stCondLst>
                                    <p:cond delay="0"/>
                                  </p:stCondLst>
                                  <p:childTnLst>
                                    <p:set>
                                      <p:cBhvr>
                                        <p:cTn id="20" dur="1" fill="hold">
                                          <p:stCondLst>
                                            <p:cond delay="0"/>
                                          </p:stCondLst>
                                        </p:cTn>
                                        <p:tgtEl>
                                          <p:spTgt spid="521"/>
                                        </p:tgtEl>
                                        <p:attrNameLst>
                                          <p:attrName>style.visibility</p:attrName>
                                        </p:attrNameLst>
                                      </p:cBhvr>
                                      <p:to>
                                        <p:strVal val="visible"/>
                                      </p:to>
                                    </p:set>
                                    <p:animEffect transition="in" filter="fade">
                                      <p:cBhvr>
                                        <p:cTn id="21" dur="500"/>
                                        <p:tgtEl>
                                          <p:spTgt spid="521"/>
                                        </p:tgtEl>
                                      </p:cBhvr>
                                    </p:animEffect>
                                  </p:childTnLst>
                                </p:cTn>
                              </p:par>
                              <p:par>
                                <p:cTn id="22" presetID="10" presetClass="entr" presetSubtype="0" fill="hold" nodeType="withEffect">
                                  <p:stCondLst>
                                    <p:cond delay="0"/>
                                  </p:stCondLst>
                                  <p:childTnLst>
                                    <p:set>
                                      <p:cBhvr>
                                        <p:cTn id="23" dur="1" fill="hold">
                                          <p:stCondLst>
                                            <p:cond delay="0"/>
                                          </p:stCondLst>
                                        </p:cTn>
                                        <p:tgtEl>
                                          <p:spTgt spid="522"/>
                                        </p:tgtEl>
                                        <p:attrNameLst>
                                          <p:attrName>style.visibility</p:attrName>
                                        </p:attrNameLst>
                                      </p:cBhvr>
                                      <p:to>
                                        <p:strVal val="visible"/>
                                      </p:to>
                                    </p:set>
                                    <p:animEffect transition="in" filter="fade">
                                      <p:cBhvr>
                                        <p:cTn id="24" dur="500"/>
                                        <p:tgtEl>
                                          <p:spTgt spid="522"/>
                                        </p:tgtEl>
                                      </p:cBhvr>
                                    </p:animEffect>
                                  </p:childTnLst>
                                </p:cTn>
                              </p:par>
                              <p:par>
                                <p:cTn id="25" presetID="10" presetClass="entr" presetSubtype="0" fill="hold" nodeType="withEffect">
                                  <p:stCondLst>
                                    <p:cond delay="0"/>
                                  </p:stCondLst>
                                  <p:childTnLst>
                                    <p:set>
                                      <p:cBhvr>
                                        <p:cTn id="26" dur="1" fill="hold">
                                          <p:stCondLst>
                                            <p:cond delay="0"/>
                                          </p:stCondLst>
                                        </p:cTn>
                                        <p:tgtEl>
                                          <p:spTgt spid="523"/>
                                        </p:tgtEl>
                                        <p:attrNameLst>
                                          <p:attrName>style.visibility</p:attrName>
                                        </p:attrNameLst>
                                      </p:cBhvr>
                                      <p:to>
                                        <p:strVal val="visible"/>
                                      </p:to>
                                    </p:set>
                                    <p:animEffect transition="in" filter="fade">
                                      <p:cBhvr>
                                        <p:cTn id="27" dur="500"/>
                                        <p:tgtEl>
                                          <p:spTgt spid="5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5"/>
                                        </p:tgtEl>
                                        <p:attrNameLst>
                                          <p:attrName>style.visibility</p:attrName>
                                        </p:attrNameLst>
                                      </p:cBhvr>
                                      <p:to>
                                        <p:strVal val="visible"/>
                                      </p:to>
                                    </p:set>
                                    <p:animEffect transition="in" filter="fade">
                                      <p:cBhvr>
                                        <p:cTn id="30" dur="5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animBg="1"/>
      <p:bldP spid="514" grpId="0" animBg="1"/>
      <p:bldP spid="517" grpId="0"/>
      <p:bldP spid="5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EB5CB-7676-F04B-CC7F-150C96C8CFEE}"/>
              </a:ext>
            </a:extLst>
          </p:cNvPr>
          <p:cNvSpPr/>
          <p:nvPr/>
        </p:nvSpPr>
        <p:spPr>
          <a:xfrm>
            <a:off x="6206838" y="1816925"/>
            <a:ext cx="5518068" cy="4049485"/>
          </a:xfrm>
          <a:prstGeom prst="rect">
            <a:avLst/>
          </a:prstGeom>
          <a:solidFill>
            <a:schemeClr val="bg2">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F4860C8-1107-D5F5-7A77-27DED9E1CB85}"/>
              </a:ext>
            </a:extLst>
          </p:cNvPr>
          <p:cNvSpPr>
            <a:spLocks noGrp="1"/>
          </p:cNvSpPr>
          <p:nvPr>
            <p:ph type="body" sz="half" idx="2"/>
          </p:nvPr>
        </p:nvSpPr>
        <p:spPr>
          <a:xfrm>
            <a:off x="1087738" y="2062364"/>
            <a:ext cx="4926342" cy="388030"/>
          </a:xfrm>
        </p:spPr>
        <p:txBody>
          <a:bodyPr/>
          <a:lstStyle/>
          <a:p>
            <a:r>
              <a:rPr lang="en-US"/>
              <a:t>Diagnosed, detected in cluster</a:t>
            </a:r>
          </a:p>
        </p:txBody>
      </p:sp>
      <p:sp>
        <p:nvSpPr>
          <p:cNvPr id="6" name="Title 5">
            <a:extLst>
              <a:ext uri="{FF2B5EF4-FFF2-40B4-BE49-F238E27FC236}">
                <a16:creationId xmlns:a16="http://schemas.microsoft.com/office/drawing/2014/main" id="{CB5D0DCB-F1D0-128B-9438-1193CAE19E3C}"/>
              </a:ext>
            </a:extLst>
          </p:cNvPr>
          <p:cNvSpPr>
            <a:spLocks noGrp="1"/>
          </p:cNvSpPr>
          <p:nvPr>
            <p:ph type="title"/>
          </p:nvPr>
        </p:nvSpPr>
        <p:spPr>
          <a:xfrm>
            <a:off x="738188" y="959246"/>
            <a:ext cx="10445736" cy="643174"/>
          </a:xfrm>
        </p:spPr>
        <p:txBody>
          <a:bodyPr/>
          <a:lstStyle/>
          <a:p>
            <a:r>
              <a:rPr lang="en-US"/>
              <a:t>People detected in molecular clusters are only a small proportion of the overall transmission network </a:t>
            </a:r>
          </a:p>
        </p:txBody>
      </p:sp>
      <p:sp>
        <p:nvSpPr>
          <p:cNvPr id="4" name="Slide Number Placeholder 3">
            <a:extLst>
              <a:ext uri="{FF2B5EF4-FFF2-40B4-BE49-F238E27FC236}">
                <a16:creationId xmlns:a16="http://schemas.microsoft.com/office/drawing/2014/main" id="{751FD099-A359-E935-8A54-7FFE986AD16B}"/>
              </a:ext>
            </a:extLst>
          </p:cNvPr>
          <p:cNvSpPr>
            <a:spLocks noGrp="1"/>
          </p:cNvSpPr>
          <p:nvPr>
            <p:ph type="sldNum" sz="quarter" idx="12"/>
          </p:nvPr>
        </p:nvSpPr>
        <p:spPr/>
        <p:txBody>
          <a:bodyPr/>
          <a:lstStyle/>
          <a:p>
            <a:fld id="{DB15D044-B35F-4A77-B573-9EB4C86BF88C}" type="slidenum">
              <a:rPr lang="en-US" smtClean="0"/>
              <a:pPr/>
              <a:t>48</a:t>
            </a:fld>
            <a:endParaRPr lang="en-US"/>
          </a:p>
        </p:txBody>
      </p:sp>
      <p:sp>
        <p:nvSpPr>
          <p:cNvPr id="12" name="TextBox 11">
            <a:extLst>
              <a:ext uri="{FF2B5EF4-FFF2-40B4-BE49-F238E27FC236}">
                <a16:creationId xmlns:a16="http://schemas.microsoft.com/office/drawing/2014/main" id="{32076F88-B666-7E65-E0EC-58E1444DC368}"/>
              </a:ext>
            </a:extLst>
          </p:cNvPr>
          <p:cNvSpPr txBox="1"/>
          <p:nvPr/>
        </p:nvSpPr>
        <p:spPr>
          <a:xfrm>
            <a:off x="5112411" y="6424058"/>
            <a:ext cx="6098720" cy="307777"/>
          </a:xfrm>
          <a:prstGeom prst="rect">
            <a:avLst/>
          </a:prstGeom>
          <a:noFill/>
        </p:spPr>
        <p:txBody>
          <a:bodyPr wrap="square">
            <a:spAutoFit/>
          </a:bodyPr>
          <a:lstStyle/>
          <a:p>
            <a:pPr algn="r">
              <a:defRPr/>
            </a:pPr>
            <a:r>
              <a:rPr kumimoji="0" lang="en-US" sz="1400" b="0" i="1" u="none" strike="noStrike" kern="1200" cap="none" spc="0" normalizeH="0" baseline="0" noProof="0">
                <a:ln>
                  <a:noFill/>
                </a:ln>
                <a:effectLst/>
                <a:uLnTx/>
                <a:uFillTx/>
                <a:latin typeface="Corbel" panose="020B0503020204020204" pitchFamily="34" charset="0"/>
                <a:cs typeface="Calibri Light"/>
              </a:rPr>
              <a:t>Based on</a:t>
            </a:r>
            <a:r>
              <a:rPr lang="en-US" sz="1400" i="1">
                <a:latin typeface="Corbel" panose="020B0503020204020204" pitchFamily="34" charset="0"/>
                <a:cs typeface="Calibri Light"/>
              </a:rPr>
              <a:t> </a:t>
            </a:r>
            <a:r>
              <a:rPr kumimoji="0" lang="en-US" sz="1400" b="0" i="1" u="none" strike="noStrike" kern="1200" cap="none" spc="0" normalizeH="0" baseline="0" noProof="0">
                <a:ln>
                  <a:noFill/>
                </a:ln>
                <a:effectLst/>
                <a:uLnTx/>
                <a:uFillTx/>
                <a:latin typeface="Corbel" panose="020B0503020204020204" pitchFamily="34" charset="0"/>
                <a:cs typeface="Calibri Light"/>
              </a:rPr>
              <a:t>a slide</a:t>
            </a:r>
            <a:r>
              <a:rPr lang="en-US" sz="1400" i="1">
                <a:latin typeface="Corbel" panose="020B0503020204020204" pitchFamily="34" charset="0"/>
                <a:cs typeface="Calibri Light"/>
              </a:rPr>
              <a:t> from CDC</a:t>
            </a:r>
            <a:endParaRPr lang="en-US" sz="1400" b="0" i="1" u="none" strike="noStrike" kern="1200" cap="none" spc="0" normalizeH="0" baseline="0" noProof="0">
              <a:ln>
                <a:noFill/>
              </a:ln>
              <a:effectLst/>
              <a:uLnTx/>
              <a:uFillTx/>
              <a:latin typeface="Corbel" panose="020B0503020204020204" pitchFamily="34" charset="0"/>
              <a:cs typeface="Calibri Light"/>
            </a:endParaRPr>
          </a:p>
        </p:txBody>
      </p:sp>
      <p:grpSp>
        <p:nvGrpSpPr>
          <p:cNvPr id="100" name="in sexual network">
            <a:extLst>
              <a:ext uri="{FF2B5EF4-FFF2-40B4-BE49-F238E27FC236}">
                <a16:creationId xmlns:a16="http://schemas.microsoft.com/office/drawing/2014/main" id="{CD96A245-6ED5-CE98-0C2C-7E3668C6EA04}"/>
              </a:ext>
            </a:extLst>
          </p:cNvPr>
          <p:cNvGrpSpPr/>
          <p:nvPr/>
        </p:nvGrpSpPr>
        <p:grpSpPr>
          <a:xfrm>
            <a:off x="6747819" y="2062364"/>
            <a:ext cx="4436105" cy="3338312"/>
            <a:chOff x="1232136" y="1698779"/>
            <a:chExt cx="3327079" cy="2503734"/>
          </a:xfrm>
        </p:grpSpPr>
        <p:sp>
          <p:nvSpPr>
            <p:cNvPr id="101" name="ISN6">
              <a:extLst>
                <a:ext uri="{FF2B5EF4-FFF2-40B4-BE49-F238E27FC236}">
                  <a16:creationId xmlns:a16="http://schemas.microsoft.com/office/drawing/2014/main" id="{56848E11-4CA9-F75C-5CDF-F364AD9935CE}"/>
                </a:ext>
              </a:extLst>
            </p:cNvPr>
            <p:cNvSpPr>
              <a:spLocks/>
            </p:cNvSpPr>
            <p:nvPr/>
          </p:nvSpPr>
          <p:spPr>
            <a:xfrm flipH="1">
              <a:off x="3799826" y="2323566"/>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2" name="ISN6">
              <a:extLst>
                <a:ext uri="{FF2B5EF4-FFF2-40B4-BE49-F238E27FC236}">
                  <a16:creationId xmlns:a16="http://schemas.microsoft.com/office/drawing/2014/main" id="{74B63E66-943C-A8A4-046F-38E9C7CD52AE}"/>
                </a:ext>
              </a:extLst>
            </p:cNvPr>
            <p:cNvSpPr>
              <a:spLocks/>
            </p:cNvSpPr>
            <p:nvPr/>
          </p:nvSpPr>
          <p:spPr>
            <a:xfrm flipH="1">
              <a:off x="2104048" y="2816017"/>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3" name="ISN6">
              <a:extLst>
                <a:ext uri="{FF2B5EF4-FFF2-40B4-BE49-F238E27FC236}">
                  <a16:creationId xmlns:a16="http://schemas.microsoft.com/office/drawing/2014/main" id="{D6447FCA-0D19-F1C2-23DB-844B5E4BE42E}"/>
                </a:ext>
              </a:extLst>
            </p:cNvPr>
            <p:cNvSpPr>
              <a:spLocks/>
            </p:cNvSpPr>
            <p:nvPr/>
          </p:nvSpPr>
          <p:spPr>
            <a:xfrm flipH="1">
              <a:off x="2801720" y="3877065"/>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4" name="ISN6">
              <a:extLst>
                <a:ext uri="{FF2B5EF4-FFF2-40B4-BE49-F238E27FC236}">
                  <a16:creationId xmlns:a16="http://schemas.microsoft.com/office/drawing/2014/main" id="{D5242661-E480-BA0D-686E-21522C9D82A9}"/>
                </a:ext>
              </a:extLst>
            </p:cNvPr>
            <p:cNvSpPr>
              <a:spLocks/>
            </p:cNvSpPr>
            <p:nvPr/>
          </p:nvSpPr>
          <p:spPr>
            <a:xfrm flipH="1">
              <a:off x="2597581" y="1716851"/>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5" name="ISN6">
              <a:extLst>
                <a:ext uri="{FF2B5EF4-FFF2-40B4-BE49-F238E27FC236}">
                  <a16:creationId xmlns:a16="http://schemas.microsoft.com/office/drawing/2014/main" id="{0C590D4C-E3BE-B179-375D-1B3EB05A2C1D}"/>
                </a:ext>
              </a:extLst>
            </p:cNvPr>
            <p:cNvSpPr>
              <a:spLocks/>
            </p:cNvSpPr>
            <p:nvPr/>
          </p:nvSpPr>
          <p:spPr>
            <a:xfrm flipH="1">
              <a:off x="4342250" y="333063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6" name="ISN6">
              <a:extLst>
                <a:ext uri="{FF2B5EF4-FFF2-40B4-BE49-F238E27FC236}">
                  <a16:creationId xmlns:a16="http://schemas.microsoft.com/office/drawing/2014/main" id="{CB6ED1A4-12DE-C151-32C1-C3133A7163AD}"/>
                </a:ext>
              </a:extLst>
            </p:cNvPr>
            <p:cNvSpPr>
              <a:spLocks/>
            </p:cNvSpPr>
            <p:nvPr/>
          </p:nvSpPr>
          <p:spPr>
            <a:xfrm flipH="1">
              <a:off x="3844186" y="2566715"/>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7" name="ISN6">
              <a:extLst>
                <a:ext uri="{FF2B5EF4-FFF2-40B4-BE49-F238E27FC236}">
                  <a16:creationId xmlns:a16="http://schemas.microsoft.com/office/drawing/2014/main" id="{D544D362-DD16-AED3-A30F-95DD3F5C5189}"/>
                </a:ext>
              </a:extLst>
            </p:cNvPr>
            <p:cNvSpPr>
              <a:spLocks/>
            </p:cNvSpPr>
            <p:nvPr/>
          </p:nvSpPr>
          <p:spPr>
            <a:xfrm flipH="1">
              <a:off x="3901289" y="2835914"/>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8" name="ISN6">
              <a:extLst>
                <a:ext uri="{FF2B5EF4-FFF2-40B4-BE49-F238E27FC236}">
                  <a16:creationId xmlns:a16="http://schemas.microsoft.com/office/drawing/2014/main" id="{92BF7A1C-6172-CD51-96F9-D0CCAB6D6E37}"/>
                </a:ext>
              </a:extLst>
            </p:cNvPr>
            <p:cNvSpPr>
              <a:spLocks/>
            </p:cNvSpPr>
            <p:nvPr/>
          </p:nvSpPr>
          <p:spPr>
            <a:xfrm flipH="1">
              <a:off x="1420792" y="3407147"/>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09" name="ISN1">
              <a:extLst>
                <a:ext uri="{FF2B5EF4-FFF2-40B4-BE49-F238E27FC236}">
                  <a16:creationId xmlns:a16="http://schemas.microsoft.com/office/drawing/2014/main" id="{3AD22EEE-3749-DE20-C1A6-084258D19255}"/>
                </a:ext>
              </a:extLst>
            </p:cNvPr>
            <p:cNvSpPr>
              <a:spLocks/>
            </p:cNvSpPr>
            <p:nvPr/>
          </p:nvSpPr>
          <p:spPr>
            <a:xfrm flipH="1">
              <a:off x="4181685" y="2829488"/>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0" name="ISN2">
              <a:extLst>
                <a:ext uri="{FF2B5EF4-FFF2-40B4-BE49-F238E27FC236}">
                  <a16:creationId xmlns:a16="http://schemas.microsoft.com/office/drawing/2014/main" id="{46AC7BE2-9F4C-6CE5-DAAA-5B0C594773AA}"/>
                </a:ext>
              </a:extLst>
            </p:cNvPr>
            <p:cNvSpPr>
              <a:spLocks/>
            </p:cNvSpPr>
            <p:nvPr/>
          </p:nvSpPr>
          <p:spPr>
            <a:xfrm flipH="1">
              <a:off x="3818166" y="3985548"/>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1" name="ISN3">
              <a:extLst>
                <a:ext uri="{FF2B5EF4-FFF2-40B4-BE49-F238E27FC236}">
                  <a16:creationId xmlns:a16="http://schemas.microsoft.com/office/drawing/2014/main" id="{2C714B0C-0597-6EDE-3637-834DA7EBB30C}"/>
                </a:ext>
              </a:extLst>
            </p:cNvPr>
            <p:cNvSpPr>
              <a:spLocks/>
            </p:cNvSpPr>
            <p:nvPr/>
          </p:nvSpPr>
          <p:spPr>
            <a:xfrm flipH="1">
              <a:off x="1318108" y="221115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2" name="ISN4">
              <a:extLst>
                <a:ext uri="{FF2B5EF4-FFF2-40B4-BE49-F238E27FC236}">
                  <a16:creationId xmlns:a16="http://schemas.microsoft.com/office/drawing/2014/main" id="{18D33BF3-ACA9-E15C-7947-FE03B0B203BA}"/>
                </a:ext>
              </a:extLst>
            </p:cNvPr>
            <p:cNvSpPr>
              <a:spLocks/>
            </p:cNvSpPr>
            <p:nvPr/>
          </p:nvSpPr>
          <p:spPr>
            <a:xfrm flipH="1">
              <a:off x="1528573" y="2518941"/>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3" name="ISN5">
              <a:extLst>
                <a:ext uri="{FF2B5EF4-FFF2-40B4-BE49-F238E27FC236}">
                  <a16:creationId xmlns:a16="http://schemas.microsoft.com/office/drawing/2014/main" id="{30CA7588-6AE6-A8BF-14D7-B06EE9BF5F66}"/>
                </a:ext>
              </a:extLst>
            </p:cNvPr>
            <p:cNvSpPr>
              <a:spLocks/>
            </p:cNvSpPr>
            <p:nvPr/>
          </p:nvSpPr>
          <p:spPr>
            <a:xfrm flipH="1">
              <a:off x="3173432" y="268119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4" name="ISN6">
              <a:extLst>
                <a:ext uri="{FF2B5EF4-FFF2-40B4-BE49-F238E27FC236}">
                  <a16:creationId xmlns:a16="http://schemas.microsoft.com/office/drawing/2014/main" id="{04E72E3F-515D-080D-8F87-C97C2643D657}"/>
                </a:ext>
              </a:extLst>
            </p:cNvPr>
            <p:cNvSpPr>
              <a:spLocks/>
            </p:cNvSpPr>
            <p:nvPr/>
          </p:nvSpPr>
          <p:spPr>
            <a:xfrm flipH="1">
              <a:off x="4020644" y="2076774"/>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5" name="ISN7">
              <a:extLst>
                <a:ext uri="{FF2B5EF4-FFF2-40B4-BE49-F238E27FC236}">
                  <a16:creationId xmlns:a16="http://schemas.microsoft.com/office/drawing/2014/main" id="{4788282C-CA1A-8E53-1598-AD2BE597F316}"/>
                </a:ext>
              </a:extLst>
            </p:cNvPr>
            <p:cNvSpPr>
              <a:spLocks/>
            </p:cNvSpPr>
            <p:nvPr/>
          </p:nvSpPr>
          <p:spPr>
            <a:xfrm flipH="1">
              <a:off x="1232136" y="275185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6" name="ISN8">
              <a:extLst>
                <a:ext uri="{FF2B5EF4-FFF2-40B4-BE49-F238E27FC236}">
                  <a16:creationId xmlns:a16="http://schemas.microsoft.com/office/drawing/2014/main" id="{8FB3364C-D506-76D4-2E8F-F6CC04C36E18}"/>
                </a:ext>
              </a:extLst>
            </p:cNvPr>
            <p:cNvSpPr>
              <a:spLocks/>
            </p:cNvSpPr>
            <p:nvPr/>
          </p:nvSpPr>
          <p:spPr>
            <a:xfrm flipH="1">
              <a:off x="2079115" y="169877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7" name="ISN9">
              <a:extLst>
                <a:ext uri="{FF2B5EF4-FFF2-40B4-BE49-F238E27FC236}">
                  <a16:creationId xmlns:a16="http://schemas.microsoft.com/office/drawing/2014/main" id="{1BE97A35-5852-10C1-5CEB-D657E53BF64D}"/>
                </a:ext>
              </a:extLst>
            </p:cNvPr>
            <p:cNvSpPr>
              <a:spLocks/>
            </p:cNvSpPr>
            <p:nvPr/>
          </p:nvSpPr>
          <p:spPr>
            <a:xfrm flipH="1">
              <a:off x="1819144" y="322895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8" name="ISN10">
              <a:extLst>
                <a:ext uri="{FF2B5EF4-FFF2-40B4-BE49-F238E27FC236}">
                  <a16:creationId xmlns:a16="http://schemas.microsoft.com/office/drawing/2014/main" id="{E944E8DB-DCB0-6253-567E-C05F543BD158}"/>
                </a:ext>
              </a:extLst>
            </p:cNvPr>
            <p:cNvSpPr>
              <a:spLocks/>
            </p:cNvSpPr>
            <p:nvPr/>
          </p:nvSpPr>
          <p:spPr>
            <a:xfrm flipH="1">
              <a:off x="2396600" y="322895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19" name="ISN11">
              <a:extLst>
                <a:ext uri="{FF2B5EF4-FFF2-40B4-BE49-F238E27FC236}">
                  <a16:creationId xmlns:a16="http://schemas.microsoft.com/office/drawing/2014/main" id="{5D60D8B5-22BA-CFBC-BC75-752CF0DCF567}"/>
                </a:ext>
              </a:extLst>
            </p:cNvPr>
            <p:cNvSpPr>
              <a:spLocks/>
            </p:cNvSpPr>
            <p:nvPr/>
          </p:nvSpPr>
          <p:spPr>
            <a:xfrm flipH="1">
              <a:off x="2562386" y="2677534"/>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0" name="ISN12">
              <a:extLst>
                <a:ext uri="{FF2B5EF4-FFF2-40B4-BE49-F238E27FC236}">
                  <a16:creationId xmlns:a16="http://schemas.microsoft.com/office/drawing/2014/main" id="{9F0503E8-2082-8F26-0104-6369D83B7A8F}"/>
                </a:ext>
              </a:extLst>
            </p:cNvPr>
            <p:cNvSpPr>
              <a:spLocks/>
            </p:cNvSpPr>
            <p:nvPr/>
          </p:nvSpPr>
          <p:spPr>
            <a:xfrm flipH="1">
              <a:off x="2385117" y="2159785"/>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1" name="ISN13">
              <a:extLst>
                <a:ext uri="{FF2B5EF4-FFF2-40B4-BE49-F238E27FC236}">
                  <a16:creationId xmlns:a16="http://schemas.microsoft.com/office/drawing/2014/main" id="{365CBE80-3FC2-7544-BFCD-367DB8D651F5}"/>
                </a:ext>
              </a:extLst>
            </p:cNvPr>
            <p:cNvSpPr>
              <a:spLocks/>
            </p:cNvSpPr>
            <p:nvPr/>
          </p:nvSpPr>
          <p:spPr>
            <a:xfrm flipH="1">
              <a:off x="2899082" y="2045188"/>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2" name="ISN14">
              <a:extLst>
                <a:ext uri="{FF2B5EF4-FFF2-40B4-BE49-F238E27FC236}">
                  <a16:creationId xmlns:a16="http://schemas.microsoft.com/office/drawing/2014/main" id="{447452A1-7BFA-0AC7-DD8B-7C5F42C500DD}"/>
                </a:ext>
              </a:extLst>
            </p:cNvPr>
            <p:cNvSpPr>
              <a:spLocks/>
            </p:cNvSpPr>
            <p:nvPr/>
          </p:nvSpPr>
          <p:spPr>
            <a:xfrm flipH="1">
              <a:off x="3353459" y="315756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3" name="ISN15">
              <a:extLst>
                <a:ext uri="{FF2B5EF4-FFF2-40B4-BE49-F238E27FC236}">
                  <a16:creationId xmlns:a16="http://schemas.microsoft.com/office/drawing/2014/main" id="{EE55215E-8D4A-4CF7-19E8-8C2A5303FCF5}"/>
                </a:ext>
              </a:extLst>
            </p:cNvPr>
            <p:cNvSpPr>
              <a:spLocks/>
            </p:cNvSpPr>
            <p:nvPr/>
          </p:nvSpPr>
          <p:spPr>
            <a:xfrm flipH="1">
              <a:off x="3283594" y="2420326"/>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4" name="ISN16">
              <a:extLst>
                <a:ext uri="{FF2B5EF4-FFF2-40B4-BE49-F238E27FC236}">
                  <a16:creationId xmlns:a16="http://schemas.microsoft.com/office/drawing/2014/main" id="{8C45C836-4516-DC54-12A7-E2A0C938D03A}"/>
                </a:ext>
              </a:extLst>
            </p:cNvPr>
            <p:cNvSpPr>
              <a:spLocks/>
            </p:cNvSpPr>
            <p:nvPr/>
          </p:nvSpPr>
          <p:spPr>
            <a:xfrm flipH="1">
              <a:off x="3277936" y="3898448"/>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5" name="ISN17">
              <a:extLst>
                <a:ext uri="{FF2B5EF4-FFF2-40B4-BE49-F238E27FC236}">
                  <a16:creationId xmlns:a16="http://schemas.microsoft.com/office/drawing/2014/main" id="{5636FB3B-59BD-C2D9-CB9B-97AE3921136D}"/>
                </a:ext>
              </a:extLst>
            </p:cNvPr>
            <p:cNvSpPr>
              <a:spLocks/>
            </p:cNvSpPr>
            <p:nvPr/>
          </p:nvSpPr>
          <p:spPr>
            <a:xfrm flipH="1">
              <a:off x="2933375" y="2517551"/>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6" name="ISN18">
              <a:extLst>
                <a:ext uri="{FF2B5EF4-FFF2-40B4-BE49-F238E27FC236}">
                  <a16:creationId xmlns:a16="http://schemas.microsoft.com/office/drawing/2014/main" id="{C516C48C-5B19-19B9-483D-8EE23AFBCB02}"/>
                </a:ext>
              </a:extLst>
            </p:cNvPr>
            <p:cNvSpPr>
              <a:spLocks/>
            </p:cNvSpPr>
            <p:nvPr/>
          </p:nvSpPr>
          <p:spPr>
            <a:xfrm flipH="1">
              <a:off x="3530575" y="3524937"/>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7" name="ISN19">
              <a:extLst>
                <a:ext uri="{FF2B5EF4-FFF2-40B4-BE49-F238E27FC236}">
                  <a16:creationId xmlns:a16="http://schemas.microsoft.com/office/drawing/2014/main" id="{DD5D5175-008B-4CB2-90AA-CDDEC63085F6}"/>
                </a:ext>
              </a:extLst>
            </p:cNvPr>
            <p:cNvSpPr>
              <a:spLocks/>
            </p:cNvSpPr>
            <p:nvPr/>
          </p:nvSpPr>
          <p:spPr>
            <a:xfrm flipH="1">
              <a:off x="2634250" y="2012055"/>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8" name="ISN20">
              <a:extLst>
                <a:ext uri="{FF2B5EF4-FFF2-40B4-BE49-F238E27FC236}">
                  <a16:creationId xmlns:a16="http://schemas.microsoft.com/office/drawing/2014/main" id="{E0B40C8B-33DC-98FC-2643-E9AF5D1E7314}"/>
                </a:ext>
              </a:extLst>
            </p:cNvPr>
            <p:cNvSpPr>
              <a:spLocks/>
            </p:cNvSpPr>
            <p:nvPr/>
          </p:nvSpPr>
          <p:spPr>
            <a:xfrm flipH="1">
              <a:off x="2881847" y="1751640"/>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29" name="ISN21">
              <a:extLst>
                <a:ext uri="{FF2B5EF4-FFF2-40B4-BE49-F238E27FC236}">
                  <a16:creationId xmlns:a16="http://schemas.microsoft.com/office/drawing/2014/main" id="{5619FD28-7E36-A5EF-FF4B-F4AC862B72F0}"/>
                </a:ext>
              </a:extLst>
            </p:cNvPr>
            <p:cNvSpPr>
              <a:spLocks/>
            </p:cNvSpPr>
            <p:nvPr/>
          </p:nvSpPr>
          <p:spPr>
            <a:xfrm flipH="1">
              <a:off x="1674515" y="204477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0" name="ISN22">
              <a:extLst>
                <a:ext uri="{FF2B5EF4-FFF2-40B4-BE49-F238E27FC236}">
                  <a16:creationId xmlns:a16="http://schemas.microsoft.com/office/drawing/2014/main" id="{D447BD00-12D5-F5BE-6DE5-5E72E0FC0A7A}"/>
                </a:ext>
              </a:extLst>
            </p:cNvPr>
            <p:cNvSpPr>
              <a:spLocks/>
            </p:cNvSpPr>
            <p:nvPr/>
          </p:nvSpPr>
          <p:spPr>
            <a:xfrm flipH="1">
              <a:off x="1857619" y="3732011"/>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1" name="ISN23">
              <a:extLst>
                <a:ext uri="{FF2B5EF4-FFF2-40B4-BE49-F238E27FC236}">
                  <a16:creationId xmlns:a16="http://schemas.microsoft.com/office/drawing/2014/main" id="{45BE11F2-C9B2-B558-750B-A060E011D43D}"/>
                </a:ext>
              </a:extLst>
            </p:cNvPr>
            <p:cNvSpPr>
              <a:spLocks/>
            </p:cNvSpPr>
            <p:nvPr/>
          </p:nvSpPr>
          <p:spPr>
            <a:xfrm flipH="1">
              <a:off x="2130071" y="3884849"/>
              <a:ext cx="216965" cy="21696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grpSp>
      <p:grpSp>
        <p:nvGrpSpPr>
          <p:cNvPr id="132" name="UNDX NO SEQ">
            <a:extLst>
              <a:ext uri="{FF2B5EF4-FFF2-40B4-BE49-F238E27FC236}">
                <a16:creationId xmlns:a16="http://schemas.microsoft.com/office/drawing/2014/main" id="{3EA24459-92B1-2454-172C-C07E71388A97}"/>
              </a:ext>
            </a:extLst>
          </p:cNvPr>
          <p:cNvGrpSpPr/>
          <p:nvPr/>
        </p:nvGrpSpPr>
        <p:grpSpPr>
          <a:xfrm>
            <a:off x="6946539" y="2065257"/>
            <a:ext cx="4128403" cy="3639285"/>
            <a:chOff x="1429720" y="1791212"/>
            <a:chExt cx="3096302" cy="2729464"/>
          </a:xfrm>
          <a:solidFill>
            <a:schemeClr val="accent1">
              <a:lumMod val="60000"/>
              <a:lumOff val="40000"/>
            </a:schemeClr>
          </a:solidFill>
        </p:grpSpPr>
        <p:sp>
          <p:nvSpPr>
            <p:cNvPr id="133" name="UNDXC1">
              <a:extLst>
                <a:ext uri="{FF2B5EF4-FFF2-40B4-BE49-F238E27FC236}">
                  <a16:creationId xmlns:a16="http://schemas.microsoft.com/office/drawing/2014/main" id="{2246890F-FCA7-41F6-3052-ED869961B243}"/>
                </a:ext>
              </a:extLst>
            </p:cNvPr>
            <p:cNvSpPr/>
            <p:nvPr/>
          </p:nvSpPr>
          <p:spPr>
            <a:xfrm flipH="1">
              <a:off x="1429720" y="3143158"/>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4" name="UNDXC2">
              <a:extLst>
                <a:ext uri="{FF2B5EF4-FFF2-40B4-BE49-F238E27FC236}">
                  <a16:creationId xmlns:a16="http://schemas.microsoft.com/office/drawing/2014/main" id="{1F378D7F-A31D-8149-75F7-BE3B3B900150}"/>
                </a:ext>
              </a:extLst>
            </p:cNvPr>
            <p:cNvSpPr/>
            <p:nvPr/>
          </p:nvSpPr>
          <p:spPr>
            <a:xfrm flipH="1">
              <a:off x="3785443" y="3055950"/>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5" name="UNDXC3">
              <a:extLst>
                <a:ext uri="{FF2B5EF4-FFF2-40B4-BE49-F238E27FC236}">
                  <a16:creationId xmlns:a16="http://schemas.microsoft.com/office/drawing/2014/main" id="{5F2CE57D-060F-42D2-EAC9-24D16F3D645D}"/>
                </a:ext>
              </a:extLst>
            </p:cNvPr>
            <p:cNvSpPr/>
            <p:nvPr/>
          </p:nvSpPr>
          <p:spPr>
            <a:xfrm flipH="1">
              <a:off x="3579823" y="4303711"/>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6" name="UNDXC4">
              <a:extLst>
                <a:ext uri="{FF2B5EF4-FFF2-40B4-BE49-F238E27FC236}">
                  <a16:creationId xmlns:a16="http://schemas.microsoft.com/office/drawing/2014/main" id="{638211E7-23E4-B2BA-D340-A8B46192F8A3}"/>
                </a:ext>
              </a:extLst>
            </p:cNvPr>
            <p:cNvSpPr/>
            <p:nvPr/>
          </p:nvSpPr>
          <p:spPr>
            <a:xfrm flipH="1">
              <a:off x="3005463" y="3413375"/>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7" name="UNDXC5">
              <a:extLst>
                <a:ext uri="{FF2B5EF4-FFF2-40B4-BE49-F238E27FC236}">
                  <a16:creationId xmlns:a16="http://schemas.microsoft.com/office/drawing/2014/main" id="{4014FF08-8949-CD0E-5519-5798F1EF5325}"/>
                </a:ext>
              </a:extLst>
            </p:cNvPr>
            <p:cNvSpPr/>
            <p:nvPr/>
          </p:nvSpPr>
          <p:spPr>
            <a:xfrm flipH="1">
              <a:off x="2526179" y="384049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8" name="UNDXC6">
              <a:extLst>
                <a:ext uri="{FF2B5EF4-FFF2-40B4-BE49-F238E27FC236}">
                  <a16:creationId xmlns:a16="http://schemas.microsoft.com/office/drawing/2014/main" id="{38A172D6-E902-D60B-6C6A-B0ACD904C204}"/>
                </a:ext>
              </a:extLst>
            </p:cNvPr>
            <p:cNvSpPr/>
            <p:nvPr/>
          </p:nvSpPr>
          <p:spPr>
            <a:xfrm flipH="1">
              <a:off x="1452166" y="187708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39" name="UNDXC7">
              <a:extLst>
                <a:ext uri="{FF2B5EF4-FFF2-40B4-BE49-F238E27FC236}">
                  <a16:creationId xmlns:a16="http://schemas.microsoft.com/office/drawing/2014/main" id="{75B94E23-FFE1-A3BC-EEC5-CA3405FF3EB2}"/>
                </a:ext>
              </a:extLst>
            </p:cNvPr>
            <p:cNvSpPr/>
            <p:nvPr/>
          </p:nvSpPr>
          <p:spPr>
            <a:xfrm flipH="1">
              <a:off x="2142531" y="420251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0" name="UNDXC8">
              <a:extLst>
                <a:ext uri="{FF2B5EF4-FFF2-40B4-BE49-F238E27FC236}">
                  <a16:creationId xmlns:a16="http://schemas.microsoft.com/office/drawing/2014/main" id="{03B455A4-DE5C-E6AB-FDA6-55510BD6D597}"/>
                </a:ext>
              </a:extLst>
            </p:cNvPr>
            <p:cNvSpPr/>
            <p:nvPr/>
          </p:nvSpPr>
          <p:spPr>
            <a:xfrm flipH="1">
              <a:off x="1810818" y="4011196"/>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1" name="UNDXC9">
              <a:extLst>
                <a:ext uri="{FF2B5EF4-FFF2-40B4-BE49-F238E27FC236}">
                  <a16:creationId xmlns:a16="http://schemas.microsoft.com/office/drawing/2014/main" id="{E0F88CA4-07FC-31CA-EF1E-78F05017F0D6}"/>
                </a:ext>
              </a:extLst>
            </p:cNvPr>
            <p:cNvSpPr/>
            <p:nvPr/>
          </p:nvSpPr>
          <p:spPr>
            <a:xfrm flipH="1">
              <a:off x="1500652" y="371656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2" name="UNDXC10">
              <a:extLst>
                <a:ext uri="{FF2B5EF4-FFF2-40B4-BE49-F238E27FC236}">
                  <a16:creationId xmlns:a16="http://schemas.microsoft.com/office/drawing/2014/main" id="{E29DBDE7-74E7-EBB0-6DA9-A3401A952C22}"/>
                </a:ext>
              </a:extLst>
            </p:cNvPr>
            <p:cNvSpPr/>
            <p:nvPr/>
          </p:nvSpPr>
          <p:spPr>
            <a:xfrm flipH="1">
              <a:off x="4061151" y="3395458"/>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3" name="UNDXC11">
              <a:extLst>
                <a:ext uri="{FF2B5EF4-FFF2-40B4-BE49-F238E27FC236}">
                  <a16:creationId xmlns:a16="http://schemas.microsoft.com/office/drawing/2014/main" id="{A503E75B-CDFF-2BD7-5114-0C88D0D2203A}"/>
                </a:ext>
              </a:extLst>
            </p:cNvPr>
            <p:cNvSpPr/>
            <p:nvPr/>
          </p:nvSpPr>
          <p:spPr>
            <a:xfrm flipH="1">
              <a:off x="4309057" y="391358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4" name="UNDXC12">
              <a:extLst>
                <a:ext uri="{FF2B5EF4-FFF2-40B4-BE49-F238E27FC236}">
                  <a16:creationId xmlns:a16="http://schemas.microsoft.com/office/drawing/2014/main" id="{D285FB87-8851-056A-B97A-84E765DAF1D7}"/>
                </a:ext>
              </a:extLst>
            </p:cNvPr>
            <p:cNvSpPr/>
            <p:nvPr/>
          </p:nvSpPr>
          <p:spPr>
            <a:xfrm flipH="1">
              <a:off x="2831036" y="3180558"/>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5" name="UNDXC13">
              <a:extLst>
                <a:ext uri="{FF2B5EF4-FFF2-40B4-BE49-F238E27FC236}">
                  <a16:creationId xmlns:a16="http://schemas.microsoft.com/office/drawing/2014/main" id="{2476A7E9-17BB-4E99-B8DB-3C8C7DA2A4D7}"/>
                </a:ext>
              </a:extLst>
            </p:cNvPr>
            <p:cNvSpPr/>
            <p:nvPr/>
          </p:nvSpPr>
          <p:spPr>
            <a:xfrm flipH="1">
              <a:off x="3545518" y="1818849"/>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6" name="UNDXC14">
              <a:extLst>
                <a:ext uri="{FF2B5EF4-FFF2-40B4-BE49-F238E27FC236}">
                  <a16:creationId xmlns:a16="http://schemas.microsoft.com/office/drawing/2014/main" id="{2B0698A3-DF4B-2583-931F-3AFB653480FD}"/>
                </a:ext>
              </a:extLst>
            </p:cNvPr>
            <p:cNvSpPr/>
            <p:nvPr/>
          </p:nvSpPr>
          <p:spPr>
            <a:xfrm flipH="1">
              <a:off x="2331274" y="1791212"/>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7" name="UNDXC15">
              <a:extLst>
                <a:ext uri="{FF2B5EF4-FFF2-40B4-BE49-F238E27FC236}">
                  <a16:creationId xmlns:a16="http://schemas.microsoft.com/office/drawing/2014/main" id="{5F55BF67-2AB2-4ACC-0474-58B97144667D}"/>
                </a:ext>
              </a:extLst>
            </p:cNvPr>
            <p:cNvSpPr/>
            <p:nvPr/>
          </p:nvSpPr>
          <p:spPr>
            <a:xfrm flipH="1">
              <a:off x="1797294" y="231238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8" name="UNDXC16">
              <a:extLst>
                <a:ext uri="{FF2B5EF4-FFF2-40B4-BE49-F238E27FC236}">
                  <a16:creationId xmlns:a16="http://schemas.microsoft.com/office/drawing/2014/main" id="{1A0AE4E5-4649-B15D-B4F8-86FDB046D707}"/>
                </a:ext>
              </a:extLst>
            </p:cNvPr>
            <p:cNvSpPr/>
            <p:nvPr/>
          </p:nvSpPr>
          <p:spPr>
            <a:xfrm flipH="1">
              <a:off x="4283421" y="3590796"/>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49" name="UNDXC17">
              <a:extLst>
                <a:ext uri="{FF2B5EF4-FFF2-40B4-BE49-F238E27FC236}">
                  <a16:creationId xmlns:a16="http://schemas.microsoft.com/office/drawing/2014/main" id="{D56C70DE-D4CC-3063-1614-439A0DD35579}"/>
                </a:ext>
              </a:extLst>
            </p:cNvPr>
            <p:cNvSpPr/>
            <p:nvPr/>
          </p:nvSpPr>
          <p:spPr>
            <a:xfrm flipH="1">
              <a:off x="4073203" y="2443131"/>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0" name="UNDXC18">
              <a:extLst>
                <a:ext uri="{FF2B5EF4-FFF2-40B4-BE49-F238E27FC236}">
                  <a16:creationId xmlns:a16="http://schemas.microsoft.com/office/drawing/2014/main" id="{9F197886-A0C7-BD40-9EFE-2E63BE71CCA4}"/>
                </a:ext>
              </a:extLst>
            </p:cNvPr>
            <p:cNvSpPr/>
            <p:nvPr/>
          </p:nvSpPr>
          <p:spPr>
            <a:xfrm flipH="1">
              <a:off x="3024229" y="3754392"/>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grpSp>
      <p:grpSp>
        <p:nvGrpSpPr>
          <p:cNvPr id="151" name="DX NO SEQ">
            <a:extLst>
              <a:ext uri="{FF2B5EF4-FFF2-40B4-BE49-F238E27FC236}">
                <a16:creationId xmlns:a16="http://schemas.microsoft.com/office/drawing/2014/main" id="{EA79E346-6BC1-4C9D-DED0-1C3A8A240138}"/>
              </a:ext>
            </a:extLst>
          </p:cNvPr>
          <p:cNvGrpSpPr/>
          <p:nvPr/>
        </p:nvGrpSpPr>
        <p:grpSpPr>
          <a:xfrm>
            <a:off x="7149793" y="2171486"/>
            <a:ext cx="3685243" cy="3275817"/>
            <a:chOff x="1582160" y="1870883"/>
            <a:chExt cx="2763932" cy="2456863"/>
          </a:xfrm>
          <a:solidFill>
            <a:schemeClr val="accent2"/>
          </a:solidFill>
        </p:grpSpPr>
        <p:sp>
          <p:nvSpPr>
            <p:cNvPr id="152" name="C1">
              <a:extLst>
                <a:ext uri="{FF2B5EF4-FFF2-40B4-BE49-F238E27FC236}">
                  <a16:creationId xmlns:a16="http://schemas.microsoft.com/office/drawing/2014/main" id="{74383DD0-7DBF-43B9-C82E-423576F15816}"/>
                </a:ext>
              </a:extLst>
            </p:cNvPr>
            <p:cNvSpPr/>
            <p:nvPr/>
          </p:nvSpPr>
          <p:spPr>
            <a:xfrm flipH="1">
              <a:off x="2727254" y="2308961"/>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3" name="C2">
              <a:extLst>
                <a:ext uri="{FF2B5EF4-FFF2-40B4-BE49-F238E27FC236}">
                  <a16:creationId xmlns:a16="http://schemas.microsoft.com/office/drawing/2014/main" id="{326FD749-D09D-96CB-C5C1-F3DC884C75E6}"/>
                </a:ext>
              </a:extLst>
            </p:cNvPr>
            <p:cNvSpPr/>
            <p:nvPr/>
          </p:nvSpPr>
          <p:spPr>
            <a:xfrm flipH="1">
              <a:off x="3262659" y="3465407"/>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4" name="C3">
              <a:extLst>
                <a:ext uri="{FF2B5EF4-FFF2-40B4-BE49-F238E27FC236}">
                  <a16:creationId xmlns:a16="http://schemas.microsoft.com/office/drawing/2014/main" id="{301A2593-26B9-26ED-BBE6-5D6A9E93F872}"/>
                </a:ext>
              </a:extLst>
            </p:cNvPr>
            <p:cNvSpPr/>
            <p:nvPr/>
          </p:nvSpPr>
          <p:spPr>
            <a:xfrm flipH="1">
              <a:off x="3052702" y="4071465"/>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5" name="C4">
              <a:extLst>
                <a:ext uri="{FF2B5EF4-FFF2-40B4-BE49-F238E27FC236}">
                  <a16:creationId xmlns:a16="http://schemas.microsoft.com/office/drawing/2014/main" id="{4952A05E-582B-BC4E-2C78-C7F5682F6304}"/>
                </a:ext>
              </a:extLst>
            </p:cNvPr>
            <p:cNvSpPr/>
            <p:nvPr/>
          </p:nvSpPr>
          <p:spPr>
            <a:xfrm flipH="1">
              <a:off x="2409330" y="3554307"/>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6" name="C5">
              <a:extLst>
                <a:ext uri="{FF2B5EF4-FFF2-40B4-BE49-F238E27FC236}">
                  <a16:creationId xmlns:a16="http://schemas.microsoft.com/office/drawing/2014/main" id="{FDEE96CD-74E4-F088-329B-0071F5702172}"/>
                </a:ext>
              </a:extLst>
            </p:cNvPr>
            <p:cNvSpPr/>
            <p:nvPr/>
          </p:nvSpPr>
          <p:spPr>
            <a:xfrm flipH="1">
              <a:off x="2618511" y="4110781"/>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7" name="C6">
              <a:extLst>
                <a:ext uri="{FF2B5EF4-FFF2-40B4-BE49-F238E27FC236}">
                  <a16:creationId xmlns:a16="http://schemas.microsoft.com/office/drawing/2014/main" id="{D60547AA-4607-F42B-0403-35D1A535FEF2}"/>
                </a:ext>
              </a:extLst>
            </p:cNvPr>
            <p:cNvSpPr/>
            <p:nvPr/>
          </p:nvSpPr>
          <p:spPr>
            <a:xfrm flipH="1">
              <a:off x="1582160" y="2839539"/>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8" name="C7">
              <a:extLst>
                <a:ext uri="{FF2B5EF4-FFF2-40B4-BE49-F238E27FC236}">
                  <a16:creationId xmlns:a16="http://schemas.microsoft.com/office/drawing/2014/main" id="{F5B7211D-E9D0-6D15-7BFA-34B79EA3EF6B}"/>
                </a:ext>
              </a:extLst>
            </p:cNvPr>
            <p:cNvSpPr/>
            <p:nvPr/>
          </p:nvSpPr>
          <p:spPr>
            <a:xfrm flipH="1">
              <a:off x="3442203" y="288156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59" name="C8">
              <a:extLst>
                <a:ext uri="{FF2B5EF4-FFF2-40B4-BE49-F238E27FC236}">
                  <a16:creationId xmlns:a16="http://schemas.microsoft.com/office/drawing/2014/main" id="{EC4C4C02-64C9-6C2C-85A4-FF1960718D3C}"/>
                </a:ext>
              </a:extLst>
            </p:cNvPr>
            <p:cNvSpPr/>
            <p:nvPr/>
          </p:nvSpPr>
          <p:spPr>
            <a:xfrm flipH="1">
              <a:off x="1737924" y="3475987"/>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0" name="C9">
              <a:extLst>
                <a:ext uri="{FF2B5EF4-FFF2-40B4-BE49-F238E27FC236}">
                  <a16:creationId xmlns:a16="http://schemas.microsoft.com/office/drawing/2014/main" id="{91B25B0F-EFC6-CD4C-342E-62E0804042A6}"/>
                </a:ext>
              </a:extLst>
            </p:cNvPr>
            <p:cNvSpPr/>
            <p:nvPr/>
          </p:nvSpPr>
          <p:spPr>
            <a:xfrm flipH="1">
              <a:off x="3558090" y="2501606"/>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1" name="C10">
              <a:extLst>
                <a:ext uri="{FF2B5EF4-FFF2-40B4-BE49-F238E27FC236}">
                  <a16:creationId xmlns:a16="http://schemas.microsoft.com/office/drawing/2014/main" id="{304ADC2F-1614-62D4-7221-286621D14223}"/>
                </a:ext>
              </a:extLst>
            </p:cNvPr>
            <p:cNvSpPr/>
            <p:nvPr/>
          </p:nvSpPr>
          <p:spPr>
            <a:xfrm flipH="1">
              <a:off x="4129127" y="3126259"/>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2" name="C11">
              <a:extLst>
                <a:ext uri="{FF2B5EF4-FFF2-40B4-BE49-F238E27FC236}">
                  <a16:creationId xmlns:a16="http://schemas.microsoft.com/office/drawing/2014/main" id="{E7E6B5B2-662B-67E7-CD6B-B4BFE034E3F2}"/>
                </a:ext>
              </a:extLst>
            </p:cNvPr>
            <p:cNvSpPr/>
            <p:nvPr/>
          </p:nvSpPr>
          <p:spPr>
            <a:xfrm flipH="1">
              <a:off x="3539014" y="381729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3" name="C12">
              <a:extLst>
                <a:ext uri="{FF2B5EF4-FFF2-40B4-BE49-F238E27FC236}">
                  <a16:creationId xmlns:a16="http://schemas.microsoft.com/office/drawing/2014/main" id="{079510A4-1B96-D081-644D-B49C45648D1F}"/>
                </a:ext>
              </a:extLst>
            </p:cNvPr>
            <p:cNvSpPr/>
            <p:nvPr/>
          </p:nvSpPr>
          <p:spPr>
            <a:xfrm flipH="1">
              <a:off x="3336369" y="2080064"/>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4" name="C13">
              <a:extLst>
                <a:ext uri="{FF2B5EF4-FFF2-40B4-BE49-F238E27FC236}">
                  <a16:creationId xmlns:a16="http://schemas.microsoft.com/office/drawing/2014/main" id="{547B7F96-4CCC-473A-F984-A03434CB8E96}"/>
                </a:ext>
              </a:extLst>
            </p:cNvPr>
            <p:cNvSpPr/>
            <p:nvPr/>
          </p:nvSpPr>
          <p:spPr>
            <a:xfrm flipH="1">
              <a:off x="3127188" y="1870883"/>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5" name="C14">
              <a:extLst>
                <a:ext uri="{FF2B5EF4-FFF2-40B4-BE49-F238E27FC236}">
                  <a16:creationId xmlns:a16="http://schemas.microsoft.com/office/drawing/2014/main" id="{64AEE7ED-4096-8B22-7A33-EC23AEABD5A9}"/>
                </a:ext>
              </a:extLst>
            </p:cNvPr>
            <p:cNvSpPr/>
            <p:nvPr/>
          </p:nvSpPr>
          <p:spPr>
            <a:xfrm flipH="1">
              <a:off x="1970516" y="1958392"/>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6" name="C15">
              <a:extLst>
                <a:ext uri="{FF2B5EF4-FFF2-40B4-BE49-F238E27FC236}">
                  <a16:creationId xmlns:a16="http://schemas.microsoft.com/office/drawing/2014/main" id="{BEC5D48A-CC33-79AC-12BC-015E4C9C255C}"/>
                </a:ext>
              </a:extLst>
            </p:cNvPr>
            <p:cNvSpPr/>
            <p:nvPr/>
          </p:nvSpPr>
          <p:spPr>
            <a:xfrm flipH="1">
              <a:off x="3601201" y="2087848"/>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7" name="C16">
              <a:extLst>
                <a:ext uri="{FF2B5EF4-FFF2-40B4-BE49-F238E27FC236}">
                  <a16:creationId xmlns:a16="http://schemas.microsoft.com/office/drawing/2014/main" id="{92E2FC4D-8946-49C5-2B27-408C12DAF2A0}"/>
                </a:ext>
              </a:extLst>
            </p:cNvPr>
            <p:cNvSpPr/>
            <p:nvPr/>
          </p:nvSpPr>
          <p:spPr>
            <a:xfrm flipH="1">
              <a:off x="3865091" y="3642829"/>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8" name="C17">
              <a:extLst>
                <a:ext uri="{FF2B5EF4-FFF2-40B4-BE49-F238E27FC236}">
                  <a16:creationId xmlns:a16="http://schemas.microsoft.com/office/drawing/2014/main" id="{30D8B938-ABAE-CE0E-5581-0381A4B34A6E}"/>
                </a:ext>
              </a:extLst>
            </p:cNvPr>
            <p:cNvSpPr/>
            <p:nvPr/>
          </p:nvSpPr>
          <p:spPr>
            <a:xfrm flipH="1">
              <a:off x="3721220" y="3307972"/>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69" name="C18">
              <a:extLst>
                <a:ext uri="{FF2B5EF4-FFF2-40B4-BE49-F238E27FC236}">
                  <a16:creationId xmlns:a16="http://schemas.microsoft.com/office/drawing/2014/main" id="{E917288A-5CC3-FCA7-EAF4-F360539163F0}"/>
                </a:ext>
              </a:extLst>
            </p:cNvPr>
            <p:cNvSpPr/>
            <p:nvPr/>
          </p:nvSpPr>
          <p:spPr>
            <a:xfrm flipH="1">
              <a:off x="3652385" y="2746175"/>
              <a:ext cx="216965" cy="216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grpSp>
      <p:grpSp>
        <p:nvGrpSpPr>
          <p:cNvPr id="170" name="DX W SEQ">
            <a:extLst>
              <a:ext uri="{FF2B5EF4-FFF2-40B4-BE49-F238E27FC236}">
                <a16:creationId xmlns:a16="http://schemas.microsoft.com/office/drawing/2014/main" id="{32A9E98F-DF09-F422-E5B0-9B19CD1E4E59}"/>
              </a:ext>
            </a:extLst>
          </p:cNvPr>
          <p:cNvGrpSpPr>
            <a:grpSpLocks/>
          </p:cNvGrpSpPr>
          <p:nvPr/>
        </p:nvGrpSpPr>
        <p:grpSpPr>
          <a:xfrm>
            <a:off x="7560555" y="2644074"/>
            <a:ext cx="1802449" cy="2050341"/>
            <a:chOff x="1914895" y="2413678"/>
            <a:chExt cx="984888" cy="1120340"/>
          </a:xfrm>
          <a:solidFill>
            <a:schemeClr val="tx2"/>
          </a:solidFill>
        </p:grpSpPr>
        <p:sp>
          <p:nvSpPr>
            <p:cNvPr id="171" name="Oval 1">
              <a:extLst>
                <a:ext uri="{FF2B5EF4-FFF2-40B4-BE49-F238E27FC236}">
                  <a16:creationId xmlns:a16="http://schemas.microsoft.com/office/drawing/2014/main" id="{E63DE64D-23A6-7BE8-8338-05B43BF485B4}"/>
                </a:ext>
              </a:extLst>
            </p:cNvPr>
            <p:cNvSpPr>
              <a:spLocks/>
            </p:cNvSpPr>
            <p:nvPr/>
          </p:nvSpPr>
          <p:spPr>
            <a:xfrm flipH="1">
              <a:off x="2068921" y="2413678"/>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2" name="Oval 2">
              <a:extLst>
                <a:ext uri="{FF2B5EF4-FFF2-40B4-BE49-F238E27FC236}">
                  <a16:creationId xmlns:a16="http://schemas.microsoft.com/office/drawing/2014/main" id="{73453A76-5413-C86B-E96C-30DDB67B4525}"/>
                </a:ext>
              </a:extLst>
            </p:cNvPr>
            <p:cNvSpPr>
              <a:spLocks/>
            </p:cNvSpPr>
            <p:nvPr/>
          </p:nvSpPr>
          <p:spPr>
            <a:xfrm flipH="1">
              <a:off x="2589312" y="2787804"/>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3" name="Oval 3">
              <a:extLst>
                <a:ext uri="{FF2B5EF4-FFF2-40B4-BE49-F238E27FC236}">
                  <a16:creationId xmlns:a16="http://schemas.microsoft.com/office/drawing/2014/main" id="{7889DA03-0B43-811E-49BE-DF7E0CCC4011}"/>
                </a:ext>
              </a:extLst>
            </p:cNvPr>
            <p:cNvSpPr>
              <a:spLocks/>
            </p:cNvSpPr>
            <p:nvPr/>
          </p:nvSpPr>
          <p:spPr>
            <a:xfrm flipH="1">
              <a:off x="1914895" y="2945875"/>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4" name="Oval 4">
              <a:extLst>
                <a:ext uri="{FF2B5EF4-FFF2-40B4-BE49-F238E27FC236}">
                  <a16:creationId xmlns:a16="http://schemas.microsoft.com/office/drawing/2014/main" id="{E30E93C3-77EB-0849-1FAC-227077179330}"/>
                </a:ext>
              </a:extLst>
            </p:cNvPr>
            <p:cNvSpPr>
              <a:spLocks/>
            </p:cNvSpPr>
            <p:nvPr/>
          </p:nvSpPr>
          <p:spPr>
            <a:xfrm flipH="1">
              <a:off x="2252103" y="2861168"/>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5" name="Oval 5">
              <a:extLst>
                <a:ext uri="{FF2B5EF4-FFF2-40B4-BE49-F238E27FC236}">
                  <a16:creationId xmlns:a16="http://schemas.microsoft.com/office/drawing/2014/main" id="{96B9D9DC-F728-C195-CD02-4979279FF8D6}"/>
                </a:ext>
              </a:extLst>
            </p:cNvPr>
            <p:cNvSpPr>
              <a:spLocks/>
            </p:cNvSpPr>
            <p:nvPr/>
          </p:nvSpPr>
          <p:spPr>
            <a:xfrm flipH="1">
              <a:off x="2411425" y="2991986"/>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6" name="Oval 6">
              <a:extLst>
                <a:ext uri="{FF2B5EF4-FFF2-40B4-BE49-F238E27FC236}">
                  <a16:creationId xmlns:a16="http://schemas.microsoft.com/office/drawing/2014/main" id="{841B5C12-56DD-79A6-B3F0-1DE17D1A8933}"/>
                </a:ext>
              </a:extLst>
            </p:cNvPr>
            <p:cNvSpPr>
              <a:spLocks/>
            </p:cNvSpPr>
            <p:nvPr/>
          </p:nvSpPr>
          <p:spPr>
            <a:xfrm flipH="1">
              <a:off x="2526121" y="3354240"/>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7" name="Oval 176">
              <a:extLst>
                <a:ext uri="{FF2B5EF4-FFF2-40B4-BE49-F238E27FC236}">
                  <a16:creationId xmlns:a16="http://schemas.microsoft.com/office/drawing/2014/main" id="{2F75769A-A533-8929-D8AF-4473CE438021}"/>
                </a:ext>
              </a:extLst>
            </p:cNvPr>
            <p:cNvSpPr>
              <a:spLocks/>
            </p:cNvSpPr>
            <p:nvPr/>
          </p:nvSpPr>
          <p:spPr>
            <a:xfrm flipH="1">
              <a:off x="1950247" y="2718478"/>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8" name="Oval 177">
              <a:extLst>
                <a:ext uri="{FF2B5EF4-FFF2-40B4-BE49-F238E27FC236}">
                  <a16:creationId xmlns:a16="http://schemas.microsoft.com/office/drawing/2014/main" id="{80A3BBF8-2C31-1805-0866-10B4AD2D30A2}"/>
                </a:ext>
              </a:extLst>
            </p:cNvPr>
            <p:cNvSpPr>
              <a:spLocks/>
            </p:cNvSpPr>
            <p:nvPr/>
          </p:nvSpPr>
          <p:spPr>
            <a:xfrm flipH="1">
              <a:off x="2738460" y="2458187"/>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79" name="Oval 178">
              <a:extLst>
                <a:ext uri="{FF2B5EF4-FFF2-40B4-BE49-F238E27FC236}">
                  <a16:creationId xmlns:a16="http://schemas.microsoft.com/office/drawing/2014/main" id="{52400412-F912-DB9D-51FB-AD03C6BF254F}"/>
                </a:ext>
              </a:extLst>
            </p:cNvPr>
            <p:cNvSpPr>
              <a:spLocks/>
            </p:cNvSpPr>
            <p:nvPr/>
          </p:nvSpPr>
          <p:spPr>
            <a:xfrm flipH="1">
              <a:off x="2068920" y="3375947"/>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80" name="Oval 179">
              <a:extLst>
                <a:ext uri="{FF2B5EF4-FFF2-40B4-BE49-F238E27FC236}">
                  <a16:creationId xmlns:a16="http://schemas.microsoft.com/office/drawing/2014/main" id="{9630B6A5-79A2-1552-3DD2-16CDC703D7D7}"/>
                </a:ext>
              </a:extLst>
            </p:cNvPr>
            <p:cNvSpPr>
              <a:spLocks/>
            </p:cNvSpPr>
            <p:nvPr/>
          </p:nvSpPr>
          <p:spPr>
            <a:xfrm flipH="1">
              <a:off x="2741712" y="2940204"/>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81" name="Oval 180">
              <a:extLst>
                <a:ext uri="{FF2B5EF4-FFF2-40B4-BE49-F238E27FC236}">
                  <a16:creationId xmlns:a16="http://schemas.microsoft.com/office/drawing/2014/main" id="{4717B813-650C-D01F-CBA3-168FE204BD4B}"/>
                </a:ext>
              </a:extLst>
            </p:cNvPr>
            <p:cNvSpPr>
              <a:spLocks/>
            </p:cNvSpPr>
            <p:nvPr/>
          </p:nvSpPr>
          <p:spPr>
            <a:xfrm flipH="1">
              <a:off x="2067295" y="3098275"/>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sp>
          <p:nvSpPr>
            <p:cNvPr id="182" name="Oval 181">
              <a:extLst>
                <a:ext uri="{FF2B5EF4-FFF2-40B4-BE49-F238E27FC236}">
                  <a16:creationId xmlns:a16="http://schemas.microsoft.com/office/drawing/2014/main" id="{94DC6FDB-B475-CD97-9E96-3C4EB1558621}"/>
                </a:ext>
              </a:extLst>
            </p:cNvPr>
            <p:cNvSpPr>
              <a:spLocks/>
            </p:cNvSpPr>
            <p:nvPr/>
          </p:nvSpPr>
          <p:spPr>
            <a:xfrm flipH="1">
              <a:off x="2221321" y="2566078"/>
              <a:ext cx="158071" cy="158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C000"/>
                </a:solidFill>
                <a:latin typeface="Garamond" panose="02020404030301010803"/>
              </a:endParaRPr>
            </a:p>
          </p:txBody>
        </p:sp>
      </p:grpSp>
      <p:sp>
        <p:nvSpPr>
          <p:cNvPr id="185" name="Oval 184">
            <a:extLst>
              <a:ext uri="{FF2B5EF4-FFF2-40B4-BE49-F238E27FC236}">
                <a16:creationId xmlns:a16="http://schemas.microsoft.com/office/drawing/2014/main" id="{7087D0D1-E636-EB3B-5FC2-5357362BC148}"/>
              </a:ext>
            </a:extLst>
          </p:cNvPr>
          <p:cNvSpPr/>
          <p:nvPr/>
        </p:nvSpPr>
        <p:spPr>
          <a:xfrm>
            <a:off x="796431" y="2171486"/>
            <a:ext cx="152909" cy="15290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1F546316-975F-63AE-7B4E-FB70A52FB5EA}"/>
              </a:ext>
            </a:extLst>
          </p:cNvPr>
          <p:cNvSpPr/>
          <p:nvPr/>
        </p:nvSpPr>
        <p:spPr>
          <a:xfrm>
            <a:off x="796431" y="2622748"/>
            <a:ext cx="152909" cy="15290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2593A7C9-C71B-6A5F-1B7C-1FCB8FDEA90B}"/>
              </a:ext>
            </a:extLst>
          </p:cNvPr>
          <p:cNvSpPr/>
          <p:nvPr/>
        </p:nvSpPr>
        <p:spPr>
          <a:xfrm>
            <a:off x="796431" y="3050260"/>
            <a:ext cx="152909" cy="152909"/>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4D0BCCD0-9E01-7462-4585-1A59603F464D}"/>
              </a:ext>
            </a:extLst>
          </p:cNvPr>
          <p:cNvSpPr/>
          <p:nvPr/>
        </p:nvSpPr>
        <p:spPr>
          <a:xfrm>
            <a:off x="796431" y="3477772"/>
            <a:ext cx="152909" cy="152909"/>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6">
            <a:extLst>
              <a:ext uri="{FF2B5EF4-FFF2-40B4-BE49-F238E27FC236}">
                <a16:creationId xmlns:a16="http://schemas.microsoft.com/office/drawing/2014/main" id="{70740C87-9313-F83D-C813-8B6447E587F3}"/>
              </a:ext>
            </a:extLst>
          </p:cNvPr>
          <p:cNvSpPr txBox="1">
            <a:spLocks/>
          </p:cNvSpPr>
          <p:nvPr/>
        </p:nvSpPr>
        <p:spPr>
          <a:xfrm>
            <a:off x="1087738" y="3360119"/>
            <a:ext cx="4926342" cy="358002"/>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In sexual/drug-using network, do not have HIV</a:t>
            </a:r>
          </a:p>
          <a:p>
            <a:endParaRPr lang="en-US"/>
          </a:p>
          <a:p>
            <a:endParaRPr lang="en-US"/>
          </a:p>
        </p:txBody>
      </p:sp>
      <p:sp>
        <p:nvSpPr>
          <p:cNvPr id="3" name="Text Placeholder 6">
            <a:extLst>
              <a:ext uri="{FF2B5EF4-FFF2-40B4-BE49-F238E27FC236}">
                <a16:creationId xmlns:a16="http://schemas.microsoft.com/office/drawing/2014/main" id="{3BD15959-11F2-DDDF-FCE2-F35F49B23C74}"/>
              </a:ext>
            </a:extLst>
          </p:cNvPr>
          <p:cNvSpPr txBox="1">
            <a:spLocks/>
          </p:cNvSpPr>
          <p:nvPr/>
        </p:nvSpPr>
        <p:spPr>
          <a:xfrm>
            <a:off x="1087738" y="2519433"/>
            <a:ext cx="4926342" cy="388030"/>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Diagnosed, not detected in cluster</a:t>
            </a:r>
          </a:p>
        </p:txBody>
      </p:sp>
      <p:sp>
        <p:nvSpPr>
          <p:cNvPr id="5" name="Text Placeholder 6">
            <a:extLst>
              <a:ext uri="{FF2B5EF4-FFF2-40B4-BE49-F238E27FC236}">
                <a16:creationId xmlns:a16="http://schemas.microsoft.com/office/drawing/2014/main" id="{3D8E04E5-54DE-109B-1641-CD8C13882603}"/>
              </a:ext>
            </a:extLst>
          </p:cNvPr>
          <p:cNvSpPr txBox="1">
            <a:spLocks/>
          </p:cNvSpPr>
          <p:nvPr/>
        </p:nvSpPr>
        <p:spPr>
          <a:xfrm>
            <a:off x="1087738" y="2932160"/>
            <a:ext cx="4926342" cy="401758"/>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Undiagnosed</a:t>
            </a:r>
          </a:p>
          <a:p>
            <a:endParaRPr lang="en-US"/>
          </a:p>
        </p:txBody>
      </p:sp>
    </p:spTree>
    <p:extLst>
      <p:ext uri="{BB962C8B-B14F-4D97-AF65-F5344CB8AC3E}">
        <p14:creationId xmlns:p14="http://schemas.microsoft.com/office/powerpoint/2010/main" val="18011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fade">
                                      <p:cBhvr>
                                        <p:cTn id="13" dur="500"/>
                                        <p:tgtEl>
                                          <p:spTgt spid="18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fade">
                                      <p:cBhvr>
                                        <p:cTn id="18" dur="500"/>
                                        <p:tgtEl>
                                          <p:spTgt spid="1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6"/>
                                        </p:tgtEl>
                                        <p:attrNameLst>
                                          <p:attrName>style.visibility</p:attrName>
                                        </p:attrNameLst>
                                      </p:cBhvr>
                                      <p:to>
                                        <p:strVal val="visible"/>
                                      </p:to>
                                    </p:set>
                                    <p:animEffect transition="in" filter="fade">
                                      <p:cBhvr>
                                        <p:cTn id="24" dur="500"/>
                                        <p:tgtEl>
                                          <p:spTgt spid="1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7"/>
                                        </p:tgtEl>
                                        <p:attrNameLst>
                                          <p:attrName>style.visibility</p:attrName>
                                        </p:attrNameLst>
                                      </p:cBhvr>
                                      <p:to>
                                        <p:strVal val="visible"/>
                                      </p:to>
                                    </p:set>
                                    <p:animEffect transition="in" filter="fade">
                                      <p:cBhvr>
                                        <p:cTn id="35" dur="500"/>
                                        <p:tgtEl>
                                          <p:spTgt spid="18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8"/>
                                        </p:tgtEl>
                                        <p:attrNameLst>
                                          <p:attrName>style.visibility</p:attrName>
                                        </p:attrNameLst>
                                      </p:cBhvr>
                                      <p:to>
                                        <p:strVal val="visible"/>
                                      </p:to>
                                    </p:set>
                                    <p:animEffect transition="in" filter="fade">
                                      <p:cBhvr>
                                        <p:cTn id="43" dur="500"/>
                                        <p:tgtEl>
                                          <p:spTgt spid="188"/>
                                        </p:tgtEl>
                                      </p:cBhvr>
                                    </p:animEffect>
                                  </p:childTnLst>
                                </p:cTn>
                              </p:par>
                              <p:par>
                                <p:cTn id="44" presetID="10" presetClass="entr" presetSubtype="0" fill="hold" nodeType="with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fade">
                                      <p:cBhvr>
                                        <p:cTn id="4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85" grpId="0" animBg="1"/>
      <p:bldP spid="186" grpId="0" animBg="1"/>
      <p:bldP spid="187" grpId="0" animBg="1"/>
      <p:bldP spid="188" grpId="0" animBg="1"/>
      <p:bldP spid="2" grpId="0"/>
      <p:bldP spid="3"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997D1D-E75F-CB80-802A-A23F5DDCD888}"/>
              </a:ext>
            </a:extLst>
          </p:cNvPr>
          <p:cNvSpPr/>
          <p:nvPr/>
        </p:nvSpPr>
        <p:spPr>
          <a:xfrm>
            <a:off x="5569527" y="0"/>
            <a:ext cx="6576673" cy="6857999"/>
          </a:xfrm>
          <a:prstGeom prst="rect">
            <a:avLst/>
          </a:prstGeom>
          <a:solidFill>
            <a:schemeClr val="bg2">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BFD0B3-7362-3558-A799-3E7020E8AFD3}"/>
              </a:ext>
            </a:extLst>
          </p:cNvPr>
          <p:cNvSpPr/>
          <p:nvPr/>
        </p:nvSpPr>
        <p:spPr>
          <a:xfrm>
            <a:off x="5854113" y="1376238"/>
            <a:ext cx="6111302" cy="711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51859BB-D080-5CD2-8C73-6C3B184B5640}"/>
              </a:ext>
            </a:extLst>
          </p:cNvPr>
          <p:cNvSpPr>
            <a:spLocks noGrp="1"/>
          </p:cNvSpPr>
          <p:nvPr>
            <p:ph type="body" sz="half" idx="2"/>
          </p:nvPr>
        </p:nvSpPr>
        <p:spPr>
          <a:xfrm>
            <a:off x="453602" y="2092674"/>
            <a:ext cx="4935140" cy="383028"/>
          </a:xfrm>
        </p:spPr>
        <p:txBody>
          <a:bodyPr vert="horz" lIns="0" tIns="45720" rIns="91440" bIns="45720" rtlCol="0" anchor="t">
            <a:noAutofit/>
          </a:bodyPr>
          <a:lstStyle/>
          <a:p>
            <a:r>
              <a:rPr lang="en-US" u="sng">
                <a:latin typeface="Corbel"/>
                <a:cs typeface="Arial"/>
              </a:rPr>
              <a:t>How were people in the outbreak identified?</a:t>
            </a:r>
          </a:p>
        </p:txBody>
      </p:sp>
      <p:sp>
        <p:nvSpPr>
          <p:cNvPr id="3" name="Title 2">
            <a:extLst>
              <a:ext uri="{FF2B5EF4-FFF2-40B4-BE49-F238E27FC236}">
                <a16:creationId xmlns:a16="http://schemas.microsoft.com/office/drawing/2014/main" id="{607D15B1-0BCA-31B7-22D7-00097DCCCFD5}"/>
              </a:ext>
            </a:extLst>
          </p:cNvPr>
          <p:cNvSpPr>
            <a:spLocks noGrp="1"/>
          </p:cNvSpPr>
          <p:nvPr>
            <p:ph type="title"/>
          </p:nvPr>
        </p:nvSpPr>
        <p:spPr>
          <a:xfrm>
            <a:off x="453602" y="1104405"/>
            <a:ext cx="4831339" cy="711771"/>
          </a:xfrm>
        </p:spPr>
        <p:txBody>
          <a:bodyPr/>
          <a:lstStyle/>
          <a:p>
            <a:r>
              <a:rPr lang="en-US"/>
              <a:t>Detection: Field and Molecular Data</a:t>
            </a:r>
          </a:p>
        </p:txBody>
      </p:sp>
      <p:sp>
        <p:nvSpPr>
          <p:cNvPr id="4" name="Slide Number Placeholder 3">
            <a:extLst>
              <a:ext uri="{FF2B5EF4-FFF2-40B4-BE49-F238E27FC236}">
                <a16:creationId xmlns:a16="http://schemas.microsoft.com/office/drawing/2014/main" id="{D160D558-9EE5-8D94-135A-7B592DAB47D6}"/>
              </a:ext>
            </a:extLst>
          </p:cNvPr>
          <p:cNvSpPr>
            <a:spLocks noGrp="1"/>
          </p:cNvSpPr>
          <p:nvPr>
            <p:ph type="sldNum" sz="quarter" idx="12"/>
          </p:nvPr>
        </p:nvSpPr>
        <p:spPr/>
        <p:txBody>
          <a:bodyPr/>
          <a:lstStyle/>
          <a:p>
            <a:fld id="{DB15D044-B35F-4A77-B573-9EB4C86BF88C}" type="slidenum">
              <a:rPr lang="en-US" smtClean="0"/>
              <a:pPr/>
              <a:t>49</a:t>
            </a:fld>
            <a:endParaRPr lang="en-US"/>
          </a:p>
        </p:txBody>
      </p:sp>
      <p:pic>
        <p:nvPicPr>
          <p:cNvPr id="5" name="Picture 4">
            <a:extLst>
              <a:ext uri="{FF2B5EF4-FFF2-40B4-BE49-F238E27FC236}">
                <a16:creationId xmlns:a16="http://schemas.microsoft.com/office/drawing/2014/main" id="{5D21AD87-FCD6-ECF6-DFA5-8050941DDC62}"/>
              </a:ext>
            </a:extLst>
          </p:cNvPr>
          <p:cNvPicPr>
            <a:picLocks noChangeAspect="1"/>
          </p:cNvPicPr>
          <p:nvPr/>
        </p:nvPicPr>
        <p:blipFill rotWithShape="1">
          <a:blip r:embed="rId3">
            <a:extLst>
              <a:ext uri="{28A0092B-C50C-407E-A947-70E740481C1C}">
                <a14:useLocalDpi xmlns:a14="http://schemas.microsoft.com/office/drawing/2010/main" val="0"/>
              </a:ext>
            </a:extLst>
          </a:blip>
          <a:srcRect l="5417" t="58369" b="6044"/>
          <a:stretch/>
        </p:blipFill>
        <p:spPr>
          <a:xfrm>
            <a:off x="5854113" y="2088009"/>
            <a:ext cx="6111302" cy="3219547"/>
          </a:xfrm>
          <a:prstGeom prst="rect">
            <a:avLst/>
          </a:prstGeom>
          <a:solidFill>
            <a:schemeClr val="bg1"/>
          </a:solidFill>
        </p:spPr>
      </p:pic>
      <p:sp>
        <p:nvSpPr>
          <p:cNvPr id="6" name="Rectangle 5">
            <a:extLst>
              <a:ext uri="{FF2B5EF4-FFF2-40B4-BE49-F238E27FC236}">
                <a16:creationId xmlns:a16="http://schemas.microsoft.com/office/drawing/2014/main" id="{0DEC4E15-462F-2F98-93AF-A5D981C21200}"/>
              </a:ext>
            </a:extLst>
          </p:cNvPr>
          <p:cNvSpPr/>
          <p:nvPr/>
        </p:nvSpPr>
        <p:spPr>
          <a:xfrm>
            <a:off x="6315186" y="1543009"/>
            <a:ext cx="5239505" cy="58477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effectLst/>
                <a:uLnTx/>
                <a:uFillTx/>
                <a:latin typeface="Corbel" panose="020B0503020204020204" pitchFamily="34" charset="0"/>
              </a:rPr>
              <a:t>HIV Diagnoses Among Persons Who Inject Drugs — Northeastern Massachusetts, 2015–2018</a:t>
            </a:r>
          </a:p>
        </p:txBody>
      </p:sp>
      <p:sp>
        <p:nvSpPr>
          <p:cNvPr id="13" name="Text Placeholder 1">
            <a:extLst>
              <a:ext uri="{FF2B5EF4-FFF2-40B4-BE49-F238E27FC236}">
                <a16:creationId xmlns:a16="http://schemas.microsoft.com/office/drawing/2014/main" id="{5816851B-A39F-E23F-0913-EE5FB249B617}"/>
              </a:ext>
            </a:extLst>
          </p:cNvPr>
          <p:cNvSpPr txBox="1">
            <a:spLocks/>
          </p:cNvSpPr>
          <p:nvPr/>
        </p:nvSpPr>
        <p:spPr>
          <a:xfrm>
            <a:off x="453602" y="4805893"/>
            <a:ext cx="4935140" cy="1003326"/>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ts val="2000"/>
              </a:lnSpc>
            </a:pPr>
            <a:r>
              <a:rPr lang="en-US" sz="1600"/>
              <a:t>*linked to other individuals in the outbreak by behavior (e.g., injected drugs), time, and location– also called time/space clusters</a:t>
            </a:r>
          </a:p>
        </p:txBody>
      </p:sp>
      <p:sp>
        <p:nvSpPr>
          <p:cNvPr id="14" name="Text Placeholder 1">
            <a:extLst>
              <a:ext uri="{FF2B5EF4-FFF2-40B4-BE49-F238E27FC236}">
                <a16:creationId xmlns:a16="http://schemas.microsoft.com/office/drawing/2014/main" id="{064BD104-BFC9-B5DE-3A54-77F222182C9F}"/>
              </a:ext>
            </a:extLst>
          </p:cNvPr>
          <p:cNvSpPr txBox="1">
            <a:spLocks/>
          </p:cNvSpPr>
          <p:nvPr/>
        </p:nvSpPr>
        <p:spPr>
          <a:xfrm>
            <a:off x="453602" y="2609387"/>
            <a:ext cx="4935140" cy="410182"/>
          </a:xfrm>
          <a:prstGeom prst="rect">
            <a:avLst/>
          </a:prstGeom>
        </p:spPr>
        <p:txBody>
          <a:bodyPr vert="horz" lIns="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har char="•"/>
            </a:pPr>
            <a:r>
              <a:rPr lang="en-US" sz="2400" b="1">
                <a:latin typeface="+mn-lt"/>
              </a:rPr>
              <a:t>22% </a:t>
            </a:r>
            <a:r>
              <a:rPr lang="en-US" sz="2400"/>
              <a:t>had epidemiologic links* only</a:t>
            </a:r>
            <a:endParaRPr lang="en-US"/>
          </a:p>
        </p:txBody>
      </p:sp>
      <p:sp>
        <p:nvSpPr>
          <p:cNvPr id="15" name="Text Placeholder 1">
            <a:extLst>
              <a:ext uri="{FF2B5EF4-FFF2-40B4-BE49-F238E27FC236}">
                <a16:creationId xmlns:a16="http://schemas.microsoft.com/office/drawing/2014/main" id="{B67ABE1F-ADDE-0505-B8DF-1C424BB05545}"/>
              </a:ext>
            </a:extLst>
          </p:cNvPr>
          <p:cNvSpPr txBox="1">
            <a:spLocks/>
          </p:cNvSpPr>
          <p:nvPr/>
        </p:nvSpPr>
        <p:spPr>
          <a:xfrm>
            <a:off x="453602" y="3048512"/>
            <a:ext cx="4935140" cy="1133196"/>
          </a:xfrm>
          <a:prstGeom prst="rect">
            <a:avLst/>
          </a:prstGeom>
        </p:spPr>
        <p:txBody>
          <a:bodyPr vert="horz" lIns="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har char="•"/>
            </a:pPr>
            <a:r>
              <a:rPr lang="en-US" sz="2400" b="1">
                <a:solidFill>
                  <a:schemeClr val="accent4"/>
                </a:solidFill>
                <a:latin typeface="+mn-lt"/>
              </a:rPr>
              <a:t>53% </a:t>
            </a:r>
            <a:r>
              <a:rPr lang="en-US" sz="2400">
                <a:solidFill>
                  <a:schemeClr val="accent4"/>
                </a:solidFill>
              </a:rPr>
              <a:t>both molecular and epidemiologic links</a:t>
            </a:r>
            <a:endParaRPr lang="en-US"/>
          </a:p>
          <a:p>
            <a:pPr marL="342900" indent="-342900">
              <a:buChar char="•"/>
            </a:pPr>
            <a:r>
              <a:rPr lang="en-US" sz="2400" b="1">
                <a:latin typeface="+mn-lt"/>
              </a:rPr>
              <a:t>25% </a:t>
            </a:r>
            <a:r>
              <a:rPr lang="en-US" sz="2400"/>
              <a:t>molecular data only</a:t>
            </a:r>
          </a:p>
        </p:txBody>
      </p:sp>
    </p:spTree>
    <p:extLst>
      <p:ext uri="{BB962C8B-B14F-4D97-AF65-F5344CB8AC3E}">
        <p14:creationId xmlns:p14="http://schemas.microsoft.com/office/powerpoint/2010/main" val="39946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fade">
                                      <p:cBhvr>
                                        <p:cTn id="2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iangle 9">
            <a:extLst>
              <a:ext uri="{FF2B5EF4-FFF2-40B4-BE49-F238E27FC236}">
                <a16:creationId xmlns:a16="http://schemas.microsoft.com/office/drawing/2014/main" id="{532D7F81-FCD7-0B14-2D91-3C9728518F6C}"/>
              </a:ext>
            </a:extLst>
          </p:cNvPr>
          <p:cNvSpPr/>
          <p:nvPr/>
        </p:nvSpPr>
        <p:spPr>
          <a:xfrm>
            <a:off x="7603061" y="1388081"/>
            <a:ext cx="3725343" cy="455551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4B5B78C-19BF-026B-F9A7-D4675F424351}"/>
              </a:ext>
            </a:extLst>
          </p:cNvPr>
          <p:cNvSpPr>
            <a:spLocks noGrp="1"/>
          </p:cNvSpPr>
          <p:nvPr>
            <p:ph type="body" sz="half" idx="2"/>
          </p:nvPr>
        </p:nvSpPr>
        <p:spPr>
          <a:xfrm>
            <a:off x="1143000" y="2012601"/>
            <a:ext cx="8322733" cy="840666"/>
          </a:xfrm>
          <a:solidFill>
            <a:schemeClr val="accent1">
              <a:alpha val="49000"/>
            </a:schemeClr>
          </a:solidFill>
        </p:spPr>
        <p:txBody>
          <a:bodyPr lIns="640080" rIns="548640" anchor="ctr" anchorCtr="0"/>
          <a:lstStyle/>
          <a:p>
            <a:r>
              <a:rPr lang="en-US"/>
              <a:t>Public Health Surveillance Basics &amp; Using Surveillance Data to </a:t>
            </a:r>
            <a:r>
              <a:rPr lang="en-US" i="1"/>
              <a:t>Detect</a:t>
            </a:r>
            <a:r>
              <a:rPr lang="en-US"/>
              <a:t> HIV Clusters</a:t>
            </a:r>
          </a:p>
        </p:txBody>
      </p:sp>
      <p:sp>
        <p:nvSpPr>
          <p:cNvPr id="3" name="Title 2">
            <a:extLst>
              <a:ext uri="{FF2B5EF4-FFF2-40B4-BE49-F238E27FC236}">
                <a16:creationId xmlns:a16="http://schemas.microsoft.com/office/drawing/2014/main" id="{D18FE7AC-C622-0062-88DB-02B248E98313}"/>
              </a:ext>
            </a:extLst>
          </p:cNvPr>
          <p:cNvSpPr>
            <a:spLocks noGrp="1"/>
          </p:cNvSpPr>
          <p:nvPr>
            <p:ph type="title"/>
          </p:nvPr>
        </p:nvSpPr>
        <p:spPr/>
        <p:txBody>
          <a:bodyPr/>
          <a:lstStyle/>
          <a:p>
            <a:r>
              <a:rPr lang="en-US"/>
              <a:t>Learning Series</a:t>
            </a:r>
          </a:p>
        </p:txBody>
      </p:sp>
      <p:sp>
        <p:nvSpPr>
          <p:cNvPr id="4" name="Slide Number Placeholder 3">
            <a:extLst>
              <a:ext uri="{FF2B5EF4-FFF2-40B4-BE49-F238E27FC236}">
                <a16:creationId xmlns:a16="http://schemas.microsoft.com/office/drawing/2014/main" id="{167B9542-FA35-833B-4497-9B1D51AEC71C}"/>
              </a:ext>
            </a:extLst>
          </p:cNvPr>
          <p:cNvSpPr>
            <a:spLocks noGrp="1"/>
          </p:cNvSpPr>
          <p:nvPr>
            <p:ph type="sldNum" sz="quarter" idx="12"/>
          </p:nvPr>
        </p:nvSpPr>
        <p:spPr>
          <a:xfrm>
            <a:off x="11648661" y="6472555"/>
            <a:ext cx="409876" cy="210784"/>
          </a:xfrm>
        </p:spPr>
        <p:txBody>
          <a:bodyPr/>
          <a:lstStyle/>
          <a:p>
            <a:fld id="{DB15D044-B35F-4A77-B573-9EB4C86BF88C}" type="slidenum">
              <a:rPr lang="en-US" smtClean="0"/>
              <a:pPr/>
              <a:t>5</a:t>
            </a:fld>
            <a:endParaRPr lang="en-US"/>
          </a:p>
        </p:txBody>
      </p:sp>
      <p:sp>
        <p:nvSpPr>
          <p:cNvPr id="5" name="Oval 4">
            <a:extLst>
              <a:ext uri="{FF2B5EF4-FFF2-40B4-BE49-F238E27FC236}">
                <a16:creationId xmlns:a16="http://schemas.microsoft.com/office/drawing/2014/main" id="{997AA9D9-E933-E9D9-D1EC-B98CC4EC6374}"/>
              </a:ext>
            </a:extLst>
          </p:cNvPr>
          <p:cNvSpPr/>
          <p:nvPr/>
        </p:nvSpPr>
        <p:spPr>
          <a:xfrm>
            <a:off x="648494" y="1923522"/>
            <a:ext cx="989012" cy="9890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spc="300">
                <a:latin typeface="Corbel" panose="020B0503020204020204" pitchFamily="34" charset="0"/>
              </a:rPr>
              <a:t>PART 1</a:t>
            </a:r>
          </a:p>
        </p:txBody>
      </p:sp>
      <p:sp>
        <p:nvSpPr>
          <p:cNvPr id="6" name="Text Placeholder 1">
            <a:extLst>
              <a:ext uri="{FF2B5EF4-FFF2-40B4-BE49-F238E27FC236}">
                <a16:creationId xmlns:a16="http://schemas.microsoft.com/office/drawing/2014/main" id="{E988113F-2BCE-FDB3-84BC-40AAEF7B6FF4}"/>
              </a:ext>
            </a:extLst>
          </p:cNvPr>
          <p:cNvSpPr txBox="1">
            <a:spLocks/>
          </p:cNvSpPr>
          <p:nvPr/>
        </p:nvSpPr>
        <p:spPr>
          <a:xfrm>
            <a:off x="1143000" y="3274134"/>
            <a:ext cx="8322733" cy="840666"/>
          </a:xfrm>
          <a:prstGeom prst="rect">
            <a:avLst/>
          </a:prstGeom>
          <a:solidFill>
            <a:schemeClr val="accent1">
              <a:alpha val="49000"/>
            </a:schemeClr>
          </a:solidFill>
        </p:spPr>
        <p:txBody>
          <a:bodyPr vert="horz" lIns="640080" tIns="45720" rIns="5486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Health Department, Provider, and Community Collaboration to </a:t>
            </a:r>
            <a:r>
              <a:rPr lang="en-US" i="1"/>
              <a:t>Respond</a:t>
            </a:r>
            <a:r>
              <a:rPr lang="en-US"/>
              <a:t> to HIV Clusters</a:t>
            </a:r>
          </a:p>
        </p:txBody>
      </p:sp>
      <p:sp>
        <p:nvSpPr>
          <p:cNvPr id="7" name="Oval 6">
            <a:extLst>
              <a:ext uri="{FF2B5EF4-FFF2-40B4-BE49-F238E27FC236}">
                <a16:creationId xmlns:a16="http://schemas.microsoft.com/office/drawing/2014/main" id="{D45A300E-0405-5DF0-F84B-E2393E56DA9B}"/>
              </a:ext>
            </a:extLst>
          </p:cNvPr>
          <p:cNvSpPr/>
          <p:nvPr/>
        </p:nvSpPr>
        <p:spPr>
          <a:xfrm>
            <a:off x="648494" y="3185055"/>
            <a:ext cx="989012" cy="9890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spc="300">
                <a:latin typeface="Corbel" panose="020B0503020204020204" pitchFamily="34" charset="0"/>
              </a:rPr>
              <a:t>PART 2</a:t>
            </a:r>
          </a:p>
        </p:txBody>
      </p:sp>
      <p:sp>
        <p:nvSpPr>
          <p:cNvPr id="8" name="Text Placeholder 1">
            <a:extLst>
              <a:ext uri="{FF2B5EF4-FFF2-40B4-BE49-F238E27FC236}">
                <a16:creationId xmlns:a16="http://schemas.microsoft.com/office/drawing/2014/main" id="{6B057515-082C-54A8-3DC2-9BFFFB345E93}"/>
              </a:ext>
            </a:extLst>
          </p:cNvPr>
          <p:cNvSpPr txBox="1">
            <a:spLocks/>
          </p:cNvSpPr>
          <p:nvPr/>
        </p:nvSpPr>
        <p:spPr>
          <a:xfrm>
            <a:off x="1143000" y="4679601"/>
            <a:ext cx="8322733" cy="840666"/>
          </a:xfrm>
          <a:prstGeom prst="rect">
            <a:avLst/>
          </a:prstGeom>
          <a:solidFill>
            <a:schemeClr val="accent1">
              <a:alpha val="49000"/>
            </a:schemeClr>
          </a:solidFill>
        </p:spPr>
        <p:txBody>
          <a:bodyPr vert="horz" lIns="640080" tIns="45720" rIns="5486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Addressing Community Concerns: Data Release and HIV Criminalization Considerations &amp; HIV Stigma</a:t>
            </a:r>
          </a:p>
        </p:txBody>
      </p:sp>
      <p:sp>
        <p:nvSpPr>
          <p:cNvPr id="9" name="Oval 8">
            <a:extLst>
              <a:ext uri="{FF2B5EF4-FFF2-40B4-BE49-F238E27FC236}">
                <a16:creationId xmlns:a16="http://schemas.microsoft.com/office/drawing/2014/main" id="{46EB255B-CCC0-30FA-F7EA-2BB78377CB7C}"/>
              </a:ext>
            </a:extLst>
          </p:cNvPr>
          <p:cNvSpPr/>
          <p:nvPr/>
        </p:nvSpPr>
        <p:spPr>
          <a:xfrm>
            <a:off x="648494" y="4590522"/>
            <a:ext cx="989012" cy="9890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spc="300">
                <a:latin typeface="Corbel" panose="020B0503020204020204" pitchFamily="34" charset="0"/>
              </a:rPr>
              <a:t>PART 3</a:t>
            </a:r>
          </a:p>
        </p:txBody>
      </p:sp>
    </p:spTree>
    <p:extLst>
      <p:ext uri="{BB962C8B-B14F-4D97-AF65-F5344CB8AC3E}">
        <p14:creationId xmlns:p14="http://schemas.microsoft.com/office/powerpoint/2010/main" val="339732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630E65-1B64-2AD2-EBEF-6EB586A52A31}"/>
              </a:ext>
            </a:extLst>
          </p:cNvPr>
          <p:cNvSpPr>
            <a:spLocks noGrp="1"/>
          </p:cNvSpPr>
          <p:nvPr>
            <p:ph type="body" sz="half" idx="2"/>
          </p:nvPr>
        </p:nvSpPr>
        <p:spPr>
          <a:xfrm>
            <a:off x="4857790" y="1712420"/>
            <a:ext cx="6790871" cy="4355581"/>
          </a:xfrm>
        </p:spPr>
        <p:txBody>
          <a:bodyPr vert="horz" lIns="0" tIns="45720" rIns="91440" bIns="45720" rtlCol="0" anchor="t">
            <a:noAutofit/>
          </a:bodyPr>
          <a:lstStyle/>
          <a:p>
            <a:pPr marL="342900" indent="-342900">
              <a:buChar char="•"/>
            </a:pPr>
            <a:r>
              <a:rPr lang="en-US">
                <a:latin typeface="Corbel"/>
                <a:cs typeface="Arial"/>
              </a:rPr>
              <a:t>HIV surveillance data are the backbone on which effective and targeted HIV prevention and care programs are designed, planned and evaluated</a:t>
            </a:r>
          </a:p>
          <a:p>
            <a:pPr marL="342900" indent="-342900">
              <a:buChar char="•"/>
            </a:pPr>
            <a:r>
              <a:rPr lang="en-US">
                <a:latin typeface="Corbel"/>
                <a:cs typeface="Arial"/>
              </a:rPr>
              <a:t>Data protections are strong and must be maintained to prevent harm to individuals</a:t>
            </a:r>
          </a:p>
          <a:p>
            <a:pPr marL="342900" indent="-342900">
              <a:buChar char="•"/>
            </a:pPr>
            <a:r>
              <a:rPr lang="en-US"/>
              <a:t>Cluster detection and response:</a:t>
            </a:r>
          </a:p>
          <a:p>
            <a:pPr marL="860425" lvl="1" indent="-225425">
              <a:buFont typeface="Courier New" panose="020B0604020202020204" pitchFamily="34" charset="0"/>
              <a:buChar char="o"/>
            </a:pPr>
            <a:r>
              <a:rPr lang="en-US" sz="2000">
                <a:solidFill>
                  <a:srgbClr val="FFFFFF"/>
                </a:solidFill>
                <a:latin typeface="Corbel"/>
                <a:cs typeface="Arial"/>
              </a:rPr>
              <a:t>Allows limited resources to focus on those at highest risk in communities where HIV spread is ongoing </a:t>
            </a:r>
            <a:endParaRPr lang="en-US" sz="2000">
              <a:solidFill>
                <a:srgbClr val="FFFFFF"/>
              </a:solidFill>
            </a:endParaRPr>
          </a:p>
          <a:p>
            <a:pPr marL="860425" lvl="1" indent="-225425">
              <a:buFont typeface="Courier New" panose="020B0604020202020204" pitchFamily="34" charset="0"/>
              <a:buChar char="o"/>
            </a:pPr>
            <a:r>
              <a:rPr lang="en-US" sz="2000">
                <a:solidFill>
                  <a:srgbClr val="FFFFFF"/>
                </a:solidFill>
                <a:latin typeface="Corbel"/>
                <a:cs typeface="Arial"/>
              </a:rPr>
              <a:t>Has the potential to</a:t>
            </a:r>
          </a:p>
          <a:p>
            <a:pPr marL="1204595" lvl="1" indent="-226695">
              <a:buFont typeface="Courier New" panose="020B0604020202020204" pitchFamily="34" charset="0"/>
              <a:buChar char="o"/>
            </a:pPr>
            <a:r>
              <a:rPr lang="en-US" sz="2000">
                <a:solidFill>
                  <a:srgbClr val="FFFFFF"/>
                </a:solidFill>
                <a:latin typeface="Corbel"/>
                <a:cs typeface="Arial"/>
              </a:rPr>
              <a:t>Interrupt rapid spread of HIV </a:t>
            </a:r>
            <a:endParaRPr lang="en-US" sz="2000">
              <a:solidFill>
                <a:srgbClr val="FFFFFF"/>
              </a:solidFill>
            </a:endParaRPr>
          </a:p>
          <a:p>
            <a:pPr marL="1204595" lvl="1" indent="-226695">
              <a:buFont typeface="Courier New" panose="020B0604020202020204" pitchFamily="34" charset="0"/>
              <a:buChar char="o"/>
            </a:pPr>
            <a:r>
              <a:rPr lang="en-US" sz="2000">
                <a:solidFill>
                  <a:srgbClr val="FFFFFF"/>
                </a:solidFill>
                <a:latin typeface="Corbel"/>
                <a:cs typeface="Arial"/>
              </a:rPr>
              <a:t>Identify and offer linkage to care and prevention services to individuals</a:t>
            </a:r>
          </a:p>
        </p:txBody>
      </p:sp>
      <p:sp>
        <p:nvSpPr>
          <p:cNvPr id="3" name="Title 2">
            <a:extLst>
              <a:ext uri="{FF2B5EF4-FFF2-40B4-BE49-F238E27FC236}">
                <a16:creationId xmlns:a16="http://schemas.microsoft.com/office/drawing/2014/main" id="{F3BA397B-4DA0-CFC0-C4D6-D1363034FD33}"/>
              </a:ext>
            </a:extLst>
          </p:cNvPr>
          <p:cNvSpPr>
            <a:spLocks noGrp="1"/>
          </p:cNvSpPr>
          <p:nvPr>
            <p:ph type="title"/>
          </p:nvPr>
        </p:nvSpPr>
        <p:spPr>
          <a:xfrm>
            <a:off x="655061" y="1712420"/>
            <a:ext cx="3186112" cy="3148679"/>
          </a:xfrm>
        </p:spPr>
        <p:txBody>
          <a:bodyPr/>
          <a:lstStyle/>
          <a:p>
            <a:r>
              <a:rPr lang="en-US"/>
              <a:t>HIV Surveillance: Conclusions</a:t>
            </a:r>
          </a:p>
        </p:txBody>
      </p:sp>
      <p:sp>
        <p:nvSpPr>
          <p:cNvPr id="4" name="Slide Number Placeholder 3">
            <a:extLst>
              <a:ext uri="{FF2B5EF4-FFF2-40B4-BE49-F238E27FC236}">
                <a16:creationId xmlns:a16="http://schemas.microsoft.com/office/drawing/2014/main" id="{2799FD9B-4894-26CE-271E-A919703B51F4}"/>
              </a:ext>
            </a:extLst>
          </p:cNvPr>
          <p:cNvSpPr>
            <a:spLocks noGrp="1"/>
          </p:cNvSpPr>
          <p:nvPr>
            <p:ph type="sldNum" sz="quarter" idx="12"/>
          </p:nvPr>
        </p:nvSpPr>
        <p:spPr/>
        <p:txBody>
          <a:bodyPr/>
          <a:lstStyle/>
          <a:p>
            <a:fld id="{DB15D044-B35F-4A77-B573-9EB4C86BF88C}" type="slidenum">
              <a:rPr lang="en-US" smtClean="0"/>
              <a:pPr/>
              <a:t>50</a:t>
            </a:fld>
            <a:endParaRPr lang="en-US"/>
          </a:p>
        </p:txBody>
      </p:sp>
    </p:spTree>
    <p:extLst>
      <p:ext uri="{BB962C8B-B14F-4D97-AF65-F5344CB8AC3E}">
        <p14:creationId xmlns:p14="http://schemas.microsoft.com/office/powerpoint/2010/main" val="3024816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D7C0-87FB-6BC0-1C08-7131C13A8043}"/>
              </a:ext>
            </a:extLst>
          </p:cNvPr>
          <p:cNvSpPr>
            <a:spLocks noGrp="1"/>
          </p:cNvSpPr>
          <p:nvPr>
            <p:ph type="ctrTitle"/>
          </p:nvPr>
        </p:nvSpPr>
        <p:spPr/>
        <p:txBody>
          <a:bodyPr/>
          <a:lstStyle/>
          <a:p>
            <a:r>
              <a:rPr lang="en-US"/>
              <a:t>Surveillance </a:t>
            </a:r>
            <a:br>
              <a:rPr lang="en-US"/>
            </a:br>
            <a:r>
              <a:rPr lang="en-US"/>
              <a:t>Questions &amp; Concerns</a:t>
            </a:r>
          </a:p>
        </p:txBody>
      </p:sp>
      <p:sp>
        <p:nvSpPr>
          <p:cNvPr id="3" name="Slide Number Placeholder 2">
            <a:extLst>
              <a:ext uri="{FF2B5EF4-FFF2-40B4-BE49-F238E27FC236}">
                <a16:creationId xmlns:a16="http://schemas.microsoft.com/office/drawing/2014/main" id="{9AE5E93E-1AEF-4696-7C3B-187FC614597F}"/>
              </a:ext>
            </a:extLst>
          </p:cNvPr>
          <p:cNvSpPr>
            <a:spLocks noGrp="1"/>
          </p:cNvSpPr>
          <p:nvPr>
            <p:ph type="sldNum" sz="quarter" idx="12"/>
          </p:nvPr>
        </p:nvSpPr>
        <p:spPr/>
        <p:txBody>
          <a:bodyPr/>
          <a:lstStyle/>
          <a:p>
            <a:fld id="{DB15D044-B35F-4A77-B573-9EB4C86BF88C}" type="slidenum">
              <a:rPr lang="en-US" smtClean="0"/>
              <a:pPr/>
              <a:t>51</a:t>
            </a:fld>
            <a:endParaRPr lang="en-US"/>
          </a:p>
        </p:txBody>
      </p:sp>
    </p:spTree>
    <p:extLst>
      <p:ext uri="{BB962C8B-B14F-4D97-AF65-F5344CB8AC3E}">
        <p14:creationId xmlns:p14="http://schemas.microsoft.com/office/powerpoint/2010/main" val="2772494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257B1D-6BFE-2CA4-29DD-895421E74523}"/>
              </a:ext>
            </a:extLst>
          </p:cNvPr>
          <p:cNvSpPr>
            <a:spLocks noGrp="1"/>
          </p:cNvSpPr>
          <p:nvPr>
            <p:ph type="body" sz="half" idx="2"/>
          </p:nvPr>
        </p:nvSpPr>
        <p:spPr>
          <a:xfrm>
            <a:off x="738188" y="2494784"/>
            <a:ext cx="10556140" cy="481217"/>
          </a:xfrm>
        </p:spPr>
        <p:txBody>
          <a:bodyPr vert="horz" lIns="0" tIns="45720" rIns="91440" bIns="45720" rtlCol="0" anchor="t">
            <a:noAutofit/>
          </a:bodyPr>
          <a:lstStyle/>
          <a:p>
            <a:pPr algn="ctr"/>
            <a:r>
              <a:rPr lang="en-US" sz="2400" u="sng">
                <a:latin typeface="Corbel"/>
                <a:cs typeface="Arial"/>
              </a:rPr>
              <a:t>Surveillance drives our response and informs prevention and care activities</a:t>
            </a:r>
          </a:p>
        </p:txBody>
      </p:sp>
      <p:sp>
        <p:nvSpPr>
          <p:cNvPr id="5" name="Slide Number Placeholder 4">
            <a:extLst>
              <a:ext uri="{FF2B5EF4-FFF2-40B4-BE49-F238E27FC236}">
                <a16:creationId xmlns:a16="http://schemas.microsoft.com/office/drawing/2014/main" id="{9CBCA22C-0355-1985-9961-254FA1FBEAD7}"/>
              </a:ext>
            </a:extLst>
          </p:cNvPr>
          <p:cNvSpPr>
            <a:spLocks noGrp="1"/>
          </p:cNvSpPr>
          <p:nvPr>
            <p:ph type="sldNum" sz="quarter" idx="12"/>
          </p:nvPr>
        </p:nvSpPr>
        <p:spPr/>
        <p:txBody>
          <a:bodyPr/>
          <a:lstStyle/>
          <a:p>
            <a:fld id="{DB15D044-B35F-4A77-B573-9EB4C86BF88C}" type="slidenum">
              <a:rPr lang="en-US" smtClean="0"/>
              <a:pPr/>
              <a:t>52</a:t>
            </a:fld>
            <a:endParaRPr lang="en-US"/>
          </a:p>
        </p:txBody>
      </p:sp>
      <p:pic>
        <p:nvPicPr>
          <p:cNvPr id="1026" name="Picture 2" descr="Mentimeter Assistance – KPU Share">
            <a:extLst>
              <a:ext uri="{FF2B5EF4-FFF2-40B4-BE49-F238E27FC236}">
                <a16:creationId xmlns:a16="http://schemas.microsoft.com/office/drawing/2014/main" id="{624D7C10-CBFE-04A9-BA59-7B88EB7A24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3396" y="565207"/>
            <a:ext cx="3942608" cy="1515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
            <a:extLst>
              <a:ext uri="{FF2B5EF4-FFF2-40B4-BE49-F238E27FC236}">
                <a16:creationId xmlns:a16="http://schemas.microsoft.com/office/drawing/2014/main" id="{DF2B118D-5A61-EC7E-8721-1A5DC1BAF5E2}"/>
              </a:ext>
            </a:extLst>
          </p:cNvPr>
          <p:cNvSpPr txBox="1">
            <a:spLocks/>
          </p:cNvSpPr>
          <p:nvPr/>
        </p:nvSpPr>
        <p:spPr>
          <a:xfrm>
            <a:off x="1406205" y="3279194"/>
            <a:ext cx="9379589" cy="1205612"/>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4000"/>
              <a:t>“Surveillance? Sounds like someone is monitoring me like Big Brother.”</a:t>
            </a:r>
          </a:p>
        </p:txBody>
      </p:sp>
      <p:sp>
        <p:nvSpPr>
          <p:cNvPr id="10" name="Text Placeholder 5">
            <a:extLst>
              <a:ext uri="{FF2B5EF4-FFF2-40B4-BE49-F238E27FC236}">
                <a16:creationId xmlns:a16="http://schemas.microsoft.com/office/drawing/2014/main" id="{1019C25E-AF24-A355-C402-7494BD7341CC}"/>
              </a:ext>
            </a:extLst>
          </p:cNvPr>
          <p:cNvSpPr txBox="1">
            <a:spLocks/>
          </p:cNvSpPr>
          <p:nvPr/>
        </p:nvSpPr>
        <p:spPr>
          <a:xfrm>
            <a:off x="738188" y="449168"/>
            <a:ext cx="10556140" cy="481217"/>
          </a:xfrm>
          <a:prstGeom prst="rect">
            <a:avLst/>
          </a:prstGeom>
        </p:spPr>
        <p:txBody>
          <a:bodyPr vert="horz" lIns="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spc="300">
                <a:latin typeface="Corbel"/>
                <a:cs typeface="Arial"/>
              </a:rPr>
              <a:t>ACTIVITY</a:t>
            </a:r>
          </a:p>
        </p:txBody>
      </p:sp>
    </p:spTree>
    <p:extLst>
      <p:ext uri="{BB962C8B-B14F-4D97-AF65-F5344CB8AC3E}">
        <p14:creationId xmlns:p14="http://schemas.microsoft.com/office/powerpoint/2010/main" val="443004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69C3A6-2530-2A19-0634-1E03780053FB}"/>
              </a:ext>
            </a:extLst>
          </p:cNvPr>
          <p:cNvSpPr>
            <a:spLocks noGrp="1"/>
          </p:cNvSpPr>
          <p:nvPr>
            <p:ph type="title"/>
          </p:nvPr>
        </p:nvSpPr>
        <p:spPr>
          <a:xfrm>
            <a:off x="3317174" y="4206239"/>
            <a:ext cx="6164186" cy="650770"/>
          </a:xfrm>
        </p:spPr>
        <p:txBody>
          <a:bodyPr/>
          <a:lstStyle/>
          <a:p>
            <a:r>
              <a:rPr lang="en-US"/>
              <a:t>Logistics Questions [Virtual]</a:t>
            </a:r>
          </a:p>
        </p:txBody>
      </p:sp>
      <p:sp>
        <p:nvSpPr>
          <p:cNvPr id="4" name="Slide Number Placeholder 3">
            <a:extLst>
              <a:ext uri="{FF2B5EF4-FFF2-40B4-BE49-F238E27FC236}">
                <a16:creationId xmlns:a16="http://schemas.microsoft.com/office/drawing/2014/main" id="{962E451E-3910-8DC0-93A1-7427AFBA4B7C}"/>
              </a:ext>
            </a:extLst>
          </p:cNvPr>
          <p:cNvSpPr>
            <a:spLocks noGrp="1"/>
          </p:cNvSpPr>
          <p:nvPr>
            <p:ph type="sldNum" sz="quarter" idx="12"/>
          </p:nvPr>
        </p:nvSpPr>
        <p:spPr/>
        <p:txBody>
          <a:bodyPr/>
          <a:lstStyle/>
          <a:p>
            <a:fld id="{DB15D044-B35F-4A77-B573-9EB4C86BF88C}" type="slidenum">
              <a:rPr lang="en-US" smtClean="0"/>
              <a:pPr/>
              <a:t>53</a:t>
            </a:fld>
            <a:endParaRPr lang="en-US"/>
          </a:p>
        </p:txBody>
      </p:sp>
      <p:pic>
        <p:nvPicPr>
          <p:cNvPr id="6" name="Picture 5">
            <a:extLst>
              <a:ext uri="{FF2B5EF4-FFF2-40B4-BE49-F238E27FC236}">
                <a16:creationId xmlns:a16="http://schemas.microsoft.com/office/drawing/2014/main" id="{8676FB24-ABF6-BAA4-40F1-7BC97550EDDF}"/>
              </a:ext>
            </a:extLst>
          </p:cNvPr>
          <p:cNvPicPr>
            <a:picLocks noChangeAspect="1"/>
          </p:cNvPicPr>
          <p:nvPr/>
        </p:nvPicPr>
        <p:blipFill rotWithShape="1">
          <a:blip r:embed="rId3"/>
          <a:srcRect l="2794" t="6489"/>
          <a:stretch/>
        </p:blipFill>
        <p:spPr>
          <a:xfrm>
            <a:off x="0" y="0"/>
            <a:ext cx="3336966" cy="6222669"/>
          </a:xfrm>
          <a:prstGeom prst="rect">
            <a:avLst/>
          </a:prstGeom>
        </p:spPr>
      </p:pic>
    </p:spTree>
    <p:extLst>
      <p:ext uri="{BB962C8B-B14F-4D97-AF65-F5344CB8AC3E}">
        <p14:creationId xmlns:p14="http://schemas.microsoft.com/office/powerpoint/2010/main" val="1790623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97AD-2364-8129-028B-86CD0ECF62D8}"/>
              </a:ext>
            </a:extLst>
          </p:cNvPr>
          <p:cNvSpPr>
            <a:spLocks noGrp="1"/>
          </p:cNvSpPr>
          <p:nvPr>
            <p:ph type="ctrTitle"/>
          </p:nvPr>
        </p:nvSpPr>
        <p:spPr>
          <a:xfrm>
            <a:off x="2405455" y="1665512"/>
            <a:ext cx="7381090" cy="814107"/>
          </a:xfrm>
        </p:spPr>
        <p:txBody>
          <a:bodyPr/>
          <a:lstStyle/>
          <a:p>
            <a:pPr algn="l"/>
            <a:r>
              <a:rPr lang="en-US" sz="6000"/>
              <a:t>Thank You</a:t>
            </a:r>
          </a:p>
        </p:txBody>
      </p:sp>
      <p:sp>
        <p:nvSpPr>
          <p:cNvPr id="3" name="Text Placeholder 2">
            <a:extLst>
              <a:ext uri="{FF2B5EF4-FFF2-40B4-BE49-F238E27FC236}">
                <a16:creationId xmlns:a16="http://schemas.microsoft.com/office/drawing/2014/main" id="{9B10D624-4FBF-26CA-E690-0CA451C52D9C}"/>
              </a:ext>
            </a:extLst>
          </p:cNvPr>
          <p:cNvSpPr txBox="1">
            <a:spLocks/>
          </p:cNvSpPr>
          <p:nvPr/>
        </p:nvSpPr>
        <p:spPr>
          <a:xfrm>
            <a:off x="2545278" y="3123210"/>
            <a:ext cx="5257800" cy="2351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Font typeface="Arial" panose="020B0604020202020204" pitchFamily="34" charset="0"/>
              <a:buNone/>
            </a:pPr>
            <a:r>
              <a:rPr lang="en-US" sz="2000" b="1" spc="300">
                <a:solidFill>
                  <a:schemeClr val="bg1"/>
                </a:solidFill>
              </a:rPr>
              <a:t>FOR QUESTIONS CONTACT</a:t>
            </a:r>
          </a:p>
          <a:p>
            <a:pPr marL="11113" indent="0">
              <a:buFont typeface="Arial" panose="020B0604020202020204" pitchFamily="34" charset="0"/>
              <a:buNone/>
            </a:pPr>
            <a:r>
              <a:rPr lang="en-US">
                <a:solidFill>
                  <a:schemeClr val="bg1"/>
                </a:solidFill>
                <a:cs typeface="Calibri Light"/>
              </a:rPr>
              <a:t>Name</a:t>
            </a:r>
          </a:p>
          <a:p>
            <a:pPr marL="11113" indent="0">
              <a:buFont typeface="Arial" panose="020B0604020202020204" pitchFamily="34" charset="0"/>
              <a:buNone/>
            </a:pPr>
            <a:r>
              <a:rPr lang="en-US">
                <a:solidFill>
                  <a:schemeClr val="bg1"/>
                </a:solidFill>
                <a:cs typeface="Calibri Light"/>
              </a:rPr>
              <a:t>Title</a:t>
            </a:r>
          </a:p>
          <a:p>
            <a:pPr marL="11113" indent="0">
              <a:buFont typeface="Arial" panose="020B0604020202020204" pitchFamily="34" charset="0"/>
              <a:buNone/>
            </a:pPr>
            <a:r>
              <a:rPr lang="en-US">
                <a:solidFill>
                  <a:schemeClr val="bg1"/>
                </a:solidFill>
                <a:cs typeface="Calibri Light"/>
              </a:rPr>
              <a:t>Email</a:t>
            </a:r>
          </a:p>
          <a:p>
            <a:pPr marL="11113" indent="0">
              <a:buFont typeface="Arial" panose="020B0604020202020204" pitchFamily="34" charset="0"/>
              <a:buNone/>
            </a:pPr>
            <a:r>
              <a:rPr lang="en-US">
                <a:solidFill>
                  <a:schemeClr val="bg1"/>
                </a:solidFill>
                <a:cs typeface="Calibri Light"/>
              </a:rPr>
              <a:t>Phone</a:t>
            </a:r>
          </a:p>
          <a:p>
            <a:pPr marL="11113" lvl="1" indent="0">
              <a:spcBef>
                <a:spcPts val="0"/>
              </a:spcBef>
              <a:buFont typeface="Arial" panose="020B0604020202020204" pitchFamily="34" charset="0"/>
              <a:buNone/>
            </a:pPr>
            <a:endParaRPr lang="en-US" sz="2400" b="1">
              <a:solidFill>
                <a:schemeClr val="bg1"/>
              </a:solidFill>
              <a:cs typeface="Calibri Light" panose="020F0302020204030204"/>
            </a:endParaRPr>
          </a:p>
          <a:p>
            <a:pPr marL="11113" indent="0">
              <a:spcBef>
                <a:spcPts val="0"/>
              </a:spcBef>
              <a:buFont typeface="Arial" panose="020B0604020202020204" pitchFamily="34" charset="0"/>
              <a:buNone/>
            </a:pPr>
            <a:endParaRPr lang="en-US">
              <a:solidFill>
                <a:schemeClr val="bg1"/>
              </a:solidFill>
              <a:cs typeface="Calibri Light" panose="020F0302020204030204"/>
            </a:endParaRPr>
          </a:p>
        </p:txBody>
      </p:sp>
      <p:pic>
        <p:nvPicPr>
          <p:cNvPr id="4" name="Picture 3">
            <a:extLst>
              <a:ext uri="{FF2B5EF4-FFF2-40B4-BE49-F238E27FC236}">
                <a16:creationId xmlns:a16="http://schemas.microsoft.com/office/drawing/2014/main" id="{868C6532-242B-27C1-4BB0-E7B2F1DB71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3377" y="294992"/>
            <a:ext cx="1828801" cy="609600"/>
          </a:xfrm>
          <a:prstGeom prst="rect">
            <a:avLst/>
          </a:prstGeom>
        </p:spPr>
      </p:pic>
    </p:spTree>
    <p:extLst>
      <p:ext uri="{BB962C8B-B14F-4D97-AF65-F5344CB8AC3E}">
        <p14:creationId xmlns:p14="http://schemas.microsoft.com/office/powerpoint/2010/main" val="1807129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521" y="2468034"/>
            <a:ext cx="10343745" cy="1346199"/>
          </a:xfrm>
        </p:spPr>
        <p:txBody>
          <a:bodyPr>
            <a:noAutofit/>
          </a:bodyPr>
          <a:lstStyle/>
          <a:p>
            <a:pPr>
              <a:lnSpc>
                <a:spcPts val="5280"/>
              </a:lnSpc>
              <a:spcAft>
                <a:spcPts val="1200"/>
              </a:spcAft>
            </a:pPr>
            <a:r>
              <a:rPr lang="en-US" sz="2400" b="1" spc="300"/>
              <a:t>LEARNING SERIES</a:t>
            </a:r>
            <a:br>
              <a:rPr lang="en-US"/>
            </a:br>
            <a:r>
              <a:rPr lang="en-US" sz="4800"/>
              <a:t>HIV Cluster Response</a:t>
            </a:r>
            <a:endParaRPr lang="en-US"/>
          </a:p>
        </p:txBody>
      </p:sp>
      <p:sp>
        <p:nvSpPr>
          <p:cNvPr id="3" name="Title 1">
            <a:extLst>
              <a:ext uri="{FF2B5EF4-FFF2-40B4-BE49-F238E27FC236}">
                <a16:creationId xmlns:a16="http://schemas.microsoft.com/office/drawing/2014/main" id="{413D872C-F7C1-1CA3-45FE-34CDA9E86A36}"/>
              </a:ext>
            </a:extLst>
          </p:cNvPr>
          <p:cNvSpPr txBox="1">
            <a:spLocks/>
          </p:cNvSpPr>
          <p:nvPr/>
        </p:nvSpPr>
        <p:spPr>
          <a:xfrm>
            <a:off x="2180167" y="4114800"/>
            <a:ext cx="6985000" cy="889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400" b="0" kern="1200" dirty="0">
                <a:solidFill>
                  <a:schemeClr val="bg1"/>
                </a:solidFill>
                <a:latin typeface="Corbel" panose="020B0503020204020204" pitchFamily="34" charset="0"/>
                <a:ea typeface="+mn-ea"/>
                <a:cs typeface="Arial" panose="020B0604020202020204" pitchFamily="34" charset="0"/>
              </a:defRPr>
            </a:lvl1pPr>
          </a:lstStyle>
          <a:p>
            <a:r>
              <a:rPr lang="en-US" sz="2800"/>
              <a:t>Health Department, Provider, and Community Collaboration to </a:t>
            </a:r>
            <a:r>
              <a:rPr lang="en-US" sz="2800" b="1"/>
              <a:t>RESPOND</a:t>
            </a:r>
            <a:r>
              <a:rPr lang="en-US" sz="2800"/>
              <a:t> to HIV Clusters</a:t>
            </a:r>
          </a:p>
        </p:txBody>
      </p:sp>
      <p:sp>
        <p:nvSpPr>
          <p:cNvPr id="4" name="Title 1">
            <a:extLst>
              <a:ext uri="{FF2B5EF4-FFF2-40B4-BE49-F238E27FC236}">
                <a16:creationId xmlns:a16="http://schemas.microsoft.com/office/drawing/2014/main" id="{2CD317B7-BE11-FB94-383E-0C82A862012C}"/>
              </a:ext>
            </a:extLst>
          </p:cNvPr>
          <p:cNvSpPr txBox="1">
            <a:spLocks/>
          </p:cNvSpPr>
          <p:nvPr/>
        </p:nvSpPr>
        <p:spPr>
          <a:xfrm>
            <a:off x="2180167" y="5373584"/>
            <a:ext cx="6985000" cy="445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400" b="0" kern="1200" dirty="0">
                <a:solidFill>
                  <a:schemeClr val="bg1"/>
                </a:solidFill>
                <a:latin typeface="Corbel" panose="020B0503020204020204" pitchFamily="34" charset="0"/>
                <a:ea typeface="+mn-ea"/>
                <a:cs typeface="Arial" panose="020B0604020202020204" pitchFamily="34" charset="0"/>
              </a:defRPr>
            </a:lvl1pPr>
          </a:lstStyle>
          <a:p>
            <a:r>
              <a:rPr lang="en-US" sz="2000" b="1" spc="300">
                <a:solidFill>
                  <a:schemeClr val="accent6"/>
                </a:solidFill>
              </a:rPr>
              <a:t>PART </a:t>
            </a:r>
            <a:r>
              <a:rPr lang="en-US" sz="2000" b="1" spc="300">
                <a:solidFill>
                  <a:schemeClr val="accent6"/>
                </a:solidFill>
                <a:latin typeface="+mn-lt"/>
              </a:rPr>
              <a:t>2</a:t>
            </a:r>
          </a:p>
        </p:txBody>
      </p:sp>
      <p:pic>
        <p:nvPicPr>
          <p:cNvPr id="5" name="Picture 4">
            <a:extLst>
              <a:ext uri="{FF2B5EF4-FFF2-40B4-BE49-F238E27FC236}">
                <a16:creationId xmlns:a16="http://schemas.microsoft.com/office/drawing/2014/main" id="{72AB64FB-6084-DE8F-32A8-B3DFD8E74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30597" y="388941"/>
            <a:ext cx="2480209" cy="826736"/>
          </a:xfrm>
          <a:prstGeom prst="rect">
            <a:avLst/>
          </a:prstGeom>
        </p:spPr>
      </p:pic>
    </p:spTree>
    <p:extLst>
      <p:ext uri="{BB962C8B-B14F-4D97-AF65-F5344CB8AC3E}">
        <p14:creationId xmlns:p14="http://schemas.microsoft.com/office/powerpoint/2010/main" val="2019808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B156BA-9E9F-B6B2-36DD-F751E58EA8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589" t="10704" r="7454" b="588"/>
          <a:stretch/>
        </p:blipFill>
        <p:spPr>
          <a:xfrm>
            <a:off x="7355127" y="965200"/>
            <a:ext cx="4836873" cy="5384800"/>
          </a:xfrm>
          <a:prstGeom prst="rect">
            <a:avLst/>
          </a:prstGeom>
        </p:spPr>
      </p:pic>
      <p:sp>
        <p:nvSpPr>
          <p:cNvPr id="2" name="Text Placeholder 1">
            <a:extLst>
              <a:ext uri="{FF2B5EF4-FFF2-40B4-BE49-F238E27FC236}">
                <a16:creationId xmlns:a16="http://schemas.microsoft.com/office/drawing/2014/main" id="{D0C0B4D8-0939-3D61-01A0-835CDAAEAEE5}"/>
              </a:ext>
            </a:extLst>
          </p:cNvPr>
          <p:cNvSpPr>
            <a:spLocks noGrp="1"/>
          </p:cNvSpPr>
          <p:nvPr>
            <p:ph type="body" sz="half" idx="2"/>
          </p:nvPr>
        </p:nvSpPr>
        <p:spPr>
          <a:xfrm>
            <a:off x="768668" y="1594632"/>
            <a:ext cx="6140132" cy="3433160"/>
          </a:xfrm>
        </p:spPr>
        <p:txBody>
          <a:bodyPr/>
          <a:lstStyle/>
          <a:p>
            <a:r>
              <a:rPr lang="en-US"/>
              <a:t>Participation</a:t>
            </a:r>
          </a:p>
          <a:p>
            <a:pPr marL="465138" indent="-228600">
              <a:spcBef>
                <a:spcPts val="400"/>
              </a:spcBef>
              <a:buFont typeface="Arial" panose="020B0604020202020204" pitchFamily="34" charset="0"/>
              <a:buChar char="•"/>
            </a:pPr>
            <a:r>
              <a:rPr lang="en-US"/>
              <a:t>Participants will be </a:t>
            </a:r>
            <a:r>
              <a:rPr lang="en-US" b="1"/>
              <a:t>muted</a:t>
            </a:r>
            <a:r>
              <a:rPr lang="en-US"/>
              <a:t> to limit background noise, but you may unmute yourself during discussion or Q&amp;A if you want to talk</a:t>
            </a:r>
          </a:p>
          <a:p>
            <a:pPr marL="465138" indent="-228600">
              <a:spcBef>
                <a:spcPts val="400"/>
              </a:spcBef>
              <a:buFont typeface="Arial" panose="020B0604020202020204" pitchFamily="34" charset="0"/>
              <a:buChar char="•"/>
            </a:pPr>
            <a:r>
              <a:rPr lang="en-US"/>
              <a:t>Will have some interactive components during the webinar</a:t>
            </a:r>
          </a:p>
          <a:p>
            <a:r>
              <a:rPr lang="en-US"/>
              <a:t>Asking questions</a:t>
            </a:r>
          </a:p>
          <a:p>
            <a:pPr marL="465138" indent="-185738">
              <a:spcBef>
                <a:spcPts val="400"/>
              </a:spcBef>
              <a:buFont typeface="Arial" panose="020B0604020202020204" pitchFamily="34" charset="0"/>
              <a:buChar char="•"/>
            </a:pPr>
            <a:r>
              <a:rPr lang="en-US"/>
              <a:t>Please submit questions in the chat box </a:t>
            </a:r>
            <a:r>
              <a:rPr lang="en-US" b="1"/>
              <a:t>and/or </a:t>
            </a:r>
            <a:r>
              <a:rPr lang="en-US"/>
              <a:t>can ask verbal questions during Q&amp;A times</a:t>
            </a:r>
          </a:p>
          <a:p>
            <a:r>
              <a:rPr lang="en-US"/>
              <a:t>Maintaining a safe space for discussion</a:t>
            </a:r>
          </a:p>
          <a:p>
            <a:r>
              <a:rPr lang="en-US"/>
              <a:t>Webinar </a:t>
            </a:r>
            <a:r>
              <a:rPr lang="en-US" b="1"/>
              <a:t>will be recorded </a:t>
            </a:r>
            <a:r>
              <a:rPr lang="en-US"/>
              <a:t>for internal reference</a:t>
            </a:r>
          </a:p>
          <a:p>
            <a:r>
              <a:rPr lang="en-US"/>
              <a:t>For IT issues: please email: [insert contact email]</a:t>
            </a:r>
          </a:p>
        </p:txBody>
      </p:sp>
      <p:sp>
        <p:nvSpPr>
          <p:cNvPr id="3" name="Title 2">
            <a:extLst>
              <a:ext uri="{FF2B5EF4-FFF2-40B4-BE49-F238E27FC236}">
                <a16:creationId xmlns:a16="http://schemas.microsoft.com/office/drawing/2014/main" id="{FE69CE95-B672-79A1-476B-49E8AD9C91A2}"/>
              </a:ext>
            </a:extLst>
          </p:cNvPr>
          <p:cNvSpPr>
            <a:spLocks noGrp="1"/>
          </p:cNvSpPr>
          <p:nvPr>
            <p:ph type="title"/>
          </p:nvPr>
        </p:nvSpPr>
        <p:spPr>
          <a:xfrm>
            <a:off x="768668" y="347345"/>
            <a:ext cx="10556140" cy="990600"/>
          </a:xfrm>
        </p:spPr>
        <p:txBody>
          <a:bodyPr/>
          <a:lstStyle/>
          <a:p>
            <a:pPr>
              <a:lnSpc>
                <a:spcPts val="3520"/>
              </a:lnSpc>
            </a:pPr>
            <a:r>
              <a:rPr lang="en-US"/>
              <a:t>Expectations and Logistics </a:t>
            </a:r>
            <a:br>
              <a:rPr lang="en-US"/>
            </a:br>
            <a:r>
              <a:rPr lang="en-US" sz="2000" b="1" spc="300"/>
              <a:t>[VIRTUAL]</a:t>
            </a:r>
            <a:endParaRPr lang="en-US" b="1" spc="300"/>
          </a:p>
        </p:txBody>
      </p:sp>
      <p:sp>
        <p:nvSpPr>
          <p:cNvPr id="4" name="Slide Number Placeholder 3">
            <a:extLst>
              <a:ext uri="{FF2B5EF4-FFF2-40B4-BE49-F238E27FC236}">
                <a16:creationId xmlns:a16="http://schemas.microsoft.com/office/drawing/2014/main" id="{B02176E5-9E80-06CC-4F52-657E64D7B709}"/>
              </a:ext>
            </a:extLst>
          </p:cNvPr>
          <p:cNvSpPr>
            <a:spLocks noGrp="1"/>
          </p:cNvSpPr>
          <p:nvPr>
            <p:ph type="sldNum" sz="quarter" idx="12"/>
          </p:nvPr>
        </p:nvSpPr>
        <p:spPr>
          <a:xfrm>
            <a:off x="11648661" y="6472555"/>
            <a:ext cx="409876" cy="210784"/>
          </a:xfrm>
        </p:spPr>
        <p:txBody>
          <a:bodyPr/>
          <a:lstStyle/>
          <a:p>
            <a:fld id="{DB15D044-B35F-4A77-B573-9EB4C86BF88C}" type="slidenum">
              <a:rPr lang="en-US" smtClean="0"/>
              <a:pPr/>
              <a:t>56</a:t>
            </a:fld>
            <a:endParaRPr lang="en-US"/>
          </a:p>
        </p:txBody>
      </p:sp>
    </p:spTree>
    <p:extLst>
      <p:ext uri="{BB962C8B-B14F-4D97-AF65-F5344CB8AC3E}">
        <p14:creationId xmlns:p14="http://schemas.microsoft.com/office/powerpoint/2010/main" val="1581915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iangle 9">
            <a:extLst>
              <a:ext uri="{FF2B5EF4-FFF2-40B4-BE49-F238E27FC236}">
                <a16:creationId xmlns:a16="http://schemas.microsoft.com/office/drawing/2014/main" id="{532D7F81-FCD7-0B14-2D91-3C9728518F6C}"/>
              </a:ext>
            </a:extLst>
          </p:cNvPr>
          <p:cNvSpPr/>
          <p:nvPr/>
        </p:nvSpPr>
        <p:spPr>
          <a:xfrm>
            <a:off x="7603061" y="1388081"/>
            <a:ext cx="3725343" cy="4555519"/>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4B5B78C-19BF-026B-F9A7-D4675F424351}"/>
              </a:ext>
            </a:extLst>
          </p:cNvPr>
          <p:cNvSpPr>
            <a:spLocks noGrp="1"/>
          </p:cNvSpPr>
          <p:nvPr>
            <p:ph type="body" sz="half" idx="2"/>
          </p:nvPr>
        </p:nvSpPr>
        <p:spPr>
          <a:xfrm>
            <a:off x="1143000" y="2012601"/>
            <a:ext cx="8322733" cy="840666"/>
          </a:xfrm>
          <a:solidFill>
            <a:schemeClr val="accent1">
              <a:alpha val="49000"/>
            </a:schemeClr>
          </a:solidFill>
        </p:spPr>
        <p:txBody>
          <a:bodyPr lIns="640080" rIns="548640" anchor="ctr" anchorCtr="0"/>
          <a:lstStyle/>
          <a:p>
            <a:r>
              <a:rPr lang="en-US"/>
              <a:t>Public Health Surveillance Basics &amp; Using Surveillance Data to </a:t>
            </a:r>
            <a:r>
              <a:rPr lang="en-US" i="1"/>
              <a:t>Detect</a:t>
            </a:r>
            <a:r>
              <a:rPr lang="en-US"/>
              <a:t> HIV Clusters</a:t>
            </a:r>
          </a:p>
        </p:txBody>
      </p:sp>
      <p:sp>
        <p:nvSpPr>
          <p:cNvPr id="3" name="Title 2">
            <a:extLst>
              <a:ext uri="{FF2B5EF4-FFF2-40B4-BE49-F238E27FC236}">
                <a16:creationId xmlns:a16="http://schemas.microsoft.com/office/drawing/2014/main" id="{D18FE7AC-C622-0062-88DB-02B248E98313}"/>
              </a:ext>
            </a:extLst>
          </p:cNvPr>
          <p:cNvSpPr>
            <a:spLocks noGrp="1"/>
          </p:cNvSpPr>
          <p:nvPr>
            <p:ph type="title"/>
          </p:nvPr>
        </p:nvSpPr>
        <p:spPr/>
        <p:txBody>
          <a:bodyPr/>
          <a:lstStyle/>
          <a:p>
            <a:r>
              <a:rPr lang="en-US"/>
              <a:t>Learning Series</a:t>
            </a:r>
          </a:p>
        </p:txBody>
      </p:sp>
      <p:sp>
        <p:nvSpPr>
          <p:cNvPr id="4" name="Slide Number Placeholder 3">
            <a:extLst>
              <a:ext uri="{FF2B5EF4-FFF2-40B4-BE49-F238E27FC236}">
                <a16:creationId xmlns:a16="http://schemas.microsoft.com/office/drawing/2014/main" id="{167B9542-FA35-833B-4497-9B1D51AEC71C}"/>
              </a:ext>
            </a:extLst>
          </p:cNvPr>
          <p:cNvSpPr>
            <a:spLocks noGrp="1"/>
          </p:cNvSpPr>
          <p:nvPr>
            <p:ph type="sldNum" sz="quarter" idx="12"/>
          </p:nvPr>
        </p:nvSpPr>
        <p:spPr>
          <a:xfrm>
            <a:off x="11648661" y="6472555"/>
            <a:ext cx="409876" cy="210784"/>
          </a:xfrm>
        </p:spPr>
        <p:txBody>
          <a:bodyPr/>
          <a:lstStyle/>
          <a:p>
            <a:fld id="{DB15D044-B35F-4A77-B573-9EB4C86BF88C}" type="slidenum">
              <a:rPr lang="en-US" smtClean="0"/>
              <a:pPr/>
              <a:t>57</a:t>
            </a:fld>
            <a:endParaRPr lang="en-US"/>
          </a:p>
        </p:txBody>
      </p:sp>
      <p:sp>
        <p:nvSpPr>
          <p:cNvPr id="5" name="Oval 4">
            <a:extLst>
              <a:ext uri="{FF2B5EF4-FFF2-40B4-BE49-F238E27FC236}">
                <a16:creationId xmlns:a16="http://schemas.microsoft.com/office/drawing/2014/main" id="{997AA9D9-E933-E9D9-D1EC-B98CC4EC6374}"/>
              </a:ext>
            </a:extLst>
          </p:cNvPr>
          <p:cNvSpPr/>
          <p:nvPr/>
        </p:nvSpPr>
        <p:spPr>
          <a:xfrm>
            <a:off x="648494" y="1923522"/>
            <a:ext cx="989012" cy="9890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spc="300">
                <a:latin typeface="Corbel" panose="020B0503020204020204" pitchFamily="34" charset="0"/>
              </a:rPr>
              <a:t>PART 1</a:t>
            </a:r>
          </a:p>
        </p:txBody>
      </p:sp>
      <p:sp>
        <p:nvSpPr>
          <p:cNvPr id="6" name="Text Placeholder 1">
            <a:extLst>
              <a:ext uri="{FF2B5EF4-FFF2-40B4-BE49-F238E27FC236}">
                <a16:creationId xmlns:a16="http://schemas.microsoft.com/office/drawing/2014/main" id="{E988113F-2BCE-FDB3-84BC-40AAEF7B6FF4}"/>
              </a:ext>
            </a:extLst>
          </p:cNvPr>
          <p:cNvSpPr txBox="1">
            <a:spLocks/>
          </p:cNvSpPr>
          <p:nvPr/>
        </p:nvSpPr>
        <p:spPr>
          <a:xfrm>
            <a:off x="1143000" y="3274134"/>
            <a:ext cx="8322733" cy="840666"/>
          </a:xfrm>
          <a:prstGeom prst="rect">
            <a:avLst/>
          </a:prstGeom>
          <a:solidFill>
            <a:schemeClr val="accent1">
              <a:alpha val="49000"/>
            </a:schemeClr>
          </a:solidFill>
        </p:spPr>
        <p:txBody>
          <a:bodyPr vert="horz" lIns="640080" tIns="45720" rIns="5486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Health Department, Provider, and Community Collaboration to </a:t>
            </a:r>
            <a:r>
              <a:rPr lang="en-US" i="1"/>
              <a:t>Respond</a:t>
            </a:r>
            <a:r>
              <a:rPr lang="en-US"/>
              <a:t> to HIV Clusters</a:t>
            </a:r>
          </a:p>
        </p:txBody>
      </p:sp>
      <p:sp>
        <p:nvSpPr>
          <p:cNvPr id="7" name="Oval 6">
            <a:extLst>
              <a:ext uri="{FF2B5EF4-FFF2-40B4-BE49-F238E27FC236}">
                <a16:creationId xmlns:a16="http://schemas.microsoft.com/office/drawing/2014/main" id="{D45A300E-0405-5DF0-F84B-E2393E56DA9B}"/>
              </a:ext>
            </a:extLst>
          </p:cNvPr>
          <p:cNvSpPr/>
          <p:nvPr/>
        </p:nvSpPr>
        <p:spPr>
          <a:xfrm>
            <a:off x="648494" y="3185055"/>
            <a:ext cx="989012" cy="9890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spc="300">
                <a:latin typeface="Corbel" panose="020B0503020204020204" pitchFamily="34" charset="0"/>
              </a:rPr>
              <a:t>PART 2</a:t>
            </a:r>
          </a:p>
        </p:txBody>
      </p:sp>
      <p:sp>
        <p:nvSpPr>
          <p:cNvPr id="8" name="Text Placeholder 1">
            <a:extLst>
              <a:ext uri="{FF2B5EF4-FFF2-40B4-BE49-F238E27FC236}">
                <a16:creationId xmlns:a16="http://schemas.microsoft.com/office/drawing/2014/main" id="{6B057515-082C-54A8-3DC2-9BFFFB345E93}"/>
              </a:ext>
            </a:extLst>
          </p:cNvPr>
          <p:cNvSpPr txBox="1">
            <a:spLocks/>
          </p:cNvSpPr>
          <p:nvPr/>
        </p:nvSpPr>
        <p:spPr>
          <a:xfrm>
            <a:off x="1143000" y="4679601"/>
            <a:ext cx="8322733" cy="840666"/>
          </a:xfrm>
          <a:prstGeom prst="rect">
            <a:avLst/>
          </a:prstGeom>
          <a:solidFill>
            <a:schemeClr val="accent1">
              <a:alpha val="49000"/>
            </a:schemeClr>
          </a:solidFill>
        </p:spPr>
        <p:txBody>
          <a:bodyPr vert="horz" lIns="640080" tIns="45720" rIns="5486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Addressing Community Concerns: Data Release and HIV Criminalization Considerations &amp; HIV Stigma</a:t>
            </a:r>
          </a:p>
        </p:txBody>
      </p:sp>
      <p:sp>
        <p:nvSpPr>
          <p:cNvPr id="9" name="Oval 8">
            <a:extLst>
              <a:ext uri="{FF2B5EF4-FFF2-40B4-BE49-F238E27FC236}">
                <a16:creationId xmlns:a16="http://schemas.microsoft.com/office/drawing/2014/main" id="{46EB255B-CCC0-30FA-F7EA-2BB78377CB7C}"/>
              </a:ext>
            </a:extLst>
          </p:cNvPr>
          <p:cNvSpPr/>
          <p:nvPr/>
        </p:nvSpPr>
        <p:spPr>
          <a:xfrm>
            <a:off x="648494" y="4590522"/>
            <a:ext cx="989012" cy="9890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spc="300">
                <a:latin typeface="Corbel" panose="020B0503020204020204" pitchFamily="34" charset="0"/>
              </a:rPr>
              <a:t>PART 3</a:t>
            </a:r>
          </a:p>
        </p:txBody>
      </p:sp>
    </p:spTree>
    <p:extLst>
      <p:ext uri="{BB962C8B-B14F-4D97-AF65-F5344CB8AC3E}">
        <p14:creationId xmlns:p14="http://schemas.microsoft.com/office/powerpoint/2010/main" val="2055793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7D454-2249-C046-3D73-4DE1A8371C65}"/>
              </a:ext>
            </a:extLst>
          </p:cNvPr>
          <p:cNvSpPr>
            <a:spLocks noGrp="1"/>
          </p:cNvSpPr>
          <p:nvPr>
            <p:ph type="body" sz="half" idx="2"/>
          </p:nvPr>
        </p:nvSpPr>
        <p:spPr>
          <a:xfrm>
            <a:off x="768668" y="2459641"/>
            <a:ext cx="3354599" cy="2205492"/>
          </a:xfrm>
          <a:ln w="12700">
            <a:solidFill>
              <a:schemeClr val="accent6"/>
            </a:solidFill>
          </a:ln>
        </p:spPr>
        <p:txBody>
          <a:bodyPr lIns="182880" tIns="182880" rIns="182880" bIns="182880"/>
          <a:lstStyle/>
          <a:p>
            <a:r>
              <a:rPr lang="en-US"/>
              <a:t>Understand the history and concepts behind public health surveillance including ethics, consent, and data protection for HIV surveillance data </a:t>
            </a:r>
          </a:p>
        </p:txBody>
      </p:sp>
      <p:sp>
        <p:nvSpPr>
          <p:cNvPr id="3" name="Title 2">
            <a:extLst>
              <a:ext uri="{FF2B5EF4-FFF2-40B4-BE49-F238E27FC236}">
                <a16:creationId xmlns:a16="http://schemas.microsoft.com/office/drawing/2014/main" id="{E45C6F3C-3DF7-E467-415D-B6BD41A08022}"/>
              </a:ext>
            </a:extLst>
          </p:cNvPr>
          <p:cNvSpPr>
            <a:spLocks noGrp="1"/>
          </p:cNvSpPr>
          <p:nvPr>
            <p:ph type="title"/>
          </p:nvPr>
        </p:nvSpPr>
        <p:spPr/>
        <p:txBody>
          <a:bodyPr/>
          <a:lstStyle/>
          <a:p>
            <a:r>
              <a:rPr lang="en-US"/>
              <a:t>Three-Part Learning Series Objectives</a:t>
            </a:r>
          </a:p>
        </p:txBody>
      </p:sp>
      <p:sp>
        <p:nvSpPr>
          <p:cNvPr id="4" name="Slide Number Placeholder 3">
            <a:extLst>
              <a:ext uri="{FF2B5EF4-FFF2-40B4-BE49-F238E27FC236}">
                <a16:creationId xmlns:a16="http://schemas.microsoft.com/office/drawing/2014/main" id="{4A8B2B64-5929-15F8-EEF0-D34D163D0E60}"/>
              </a:ext>
            </a:extLst>
          </p:cNvPr>
          <p:cNvSpPr>
            <a:spLocks noGrp="1"/>
          </p:cNvSpPr>
          <p:nvPr>
            <p:ph type="sldNum" sz="quarter" idx="12"/>
          </p:nvPr>
        </p:nvSpPr>
        <p:spPr/>
        <p:txBody>
          <a:bodyPr/>
          <a:lstStyle/>
          <a:p>
            <a:fld id="{DB15D044-B35F-4A77-B573-9EB4C86BF88C}" type="slidenum">
              <a:rPr lang="en-US" smtClean="0"/>
              <a:pPr/>
              <a:t>58</a:t>
            </a:fld>
            <a:endParaRPr lang="en-US"/>
          </a:p>
        </p:txBody>
      </p:sp>
      <p:sp>
        <p:nvSpPr>
          <p:cNvPr id="5" name="Text Placeholder 1">
            <a:extLst>
              <a:ext uri="{FF2B5EF4-FFF2-40B4-BE49-F238E27FC236}">
                <a16:creationId xmlns:a16="http://schemas.microsoft.com/office/drawing/2014/main" id="{63B47A95-E919-68F0-941B-3DF38CED52D7}"/>
              </a:ext>
            </a:extLst>
          </p:cNvPr>
          <p:cNvSpPr txBox="1">
            <a:spLocks/>
          </p:cNvSpPr>
          <p:nvPr/>
        </p:nvSpPr>
        <p:spPr>
          <a:xfrm>
            <a:off x="4417801" y="2459641"/>
            <a:ext cx="3354599" cy="2205492"/>
          </a:xfrm>
          <a:prstGeom prst="rect">
            <a:avLst/>
          </a:prstGeom>
          <a:ln w="12700">
            <a:solidFill>
              <a:schemeClr val="accent6"/>
            </a:solidFill>
          </a:ln>
        </p:spPr>
        <p:txBody>
          <a:bodyPr vert="horz" lIns="182880" tIns="182880" rIns="182880" bIns="18288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Explain the basic process, benefits, and drawbacks of HIV cluster response </a:t>
            </a:r>
          </a:p>
        </p:txBody>
      </p:sp>
      <p:sp>
        <p:nvSpPr>
          <p:cNvPr id="6" name="Text Placeholder 1">
            <a:extLst>
              <a:ext uri="{FF2B5EF4-FFF2-40B4-BE49-F238E27FC236}">
                <a16:creationId xmlns:a16="http://schemas.microsoft.com/office/drawing/2014/main" id="{BB7A0026-4294-A799-434E-A07503D2638F}"/>
              </a:ext>
            </a:extLst>
          </p:cNvPr>
          <p:cNvSpPr txBox="1">
            <a:spLocks/>
          </p:cNvSpPr>
          <p:nvPr/>
        </p:nvSpPr>
        <p:spPr>
          <a:xfrm>
            <a:off x="8066934" y="2459641"/>
            <a:ext cx="3354599" cy="2205492"/>
          </a:xfrm>
          <a:prstGeom prst="rect">
            <a:avLst/>
          </a:prstGeom>
          <a:ln w="12700">
            <a:solidFill>
              <a:schemeClr val="accent6"/>
            </a:solidFill>
          </a:ln>
        </p:spPr>
        <p:txBody>
          <a:bodyPr vert="horz" lIns="182880" tIns="182880" rIns="182880" bIns="18288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Effectively communicate with community members/clients/patients about common cluster response concerns</a:t>
            </a:r>
          </a:p>
        </p:txBody>
      </p:sp>
    </p:spTree>
    <p:extLst>
      <p:ext uri="{BB962C8B-B14F-4D97-AF65-F5344CB8AC3E}">
        <p14:creationId xmlns:p14="http://schemas.microsoft.com/office/powerpoint/2010/main" val="36746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3BD79D-9A4D-67AA-D8B6-72C36FFC1F85}"/>
              </a:ext>
            </a:extLst>
          </p:cNvPr>
          <p:cNvSpPr>
            <a:spLocks noGrp="1"/>
          </p:cNvSpPr>
          <p:nvPr>
            <p:ph type="body" sz="half" idx="2"/>
          </p:nvPr>
        </p:nvSpPr>
        <p:spPr>
          <a:xfrm>
            <a:off x="738187" y="2181114"/>
            <a:ext cx="10556139" cy="3433160"/>
          </a:xfrm>
        </p:spPr>
        <p:txBody>
          <a:bodyPr/>
          <a:lstStyle/>
          <a:p>
            <a:pPr marL="346075" indent="-346075">
              <a:buFont typeface="+mj-lt"/>
              <a:buAutoNum type="arabicPeriod"/>
            </a:pPr>
            <a:r>
              <a:rPr lang="en-US"/>
              <a:t>Understand the range of interventions used to respond to HIV clusters and outbreaks </a:t>
            </a:r>
          </a:p>
          <a:p>
            <a:pPr marL="346075" indent="-346075">
              <a:buFont typeface="+mj-lt"/>
              <a:buAutoNum type="arabicPeriod"/>
            </a:pPr>
            <a:r>
              <a:rPr lang="en-US"/>
              <a:t>Gain examples of how health departments have responded to HIV clusters “on the ground”</a:t>
            </a:r>
          </a:p>
          <a:p>
            <a:pPr marL="346075" indent="-346075">
              <a:buFont typeface="+mj-lt"/>
              <a:buAutoNum type="arabicPeriod"/>
            </a:pPr>
            <a:r>
              <a:rPr lang="en-US"/>
              <a:t>Describe the different roles played by the health department and partners (including providers and community-based organizations) in cluster response activities</a:t>
            </a:r>
          </a:p>
          <a:p>
            <a:pPr marL="346075" indent="-346075">
              <a:buFont typeface="+mj-lt"/>
              <a:buAutoNum type="arabicPeriod"/>
            </a:pPr>
            <a:r>
              <a:rPr lang="en-US"/>
              <a:t>Understand the role of community engagement in cluster response and some benefits and concerns about responding to clusters </a:t>
            </a:r>
          </a:p>
          <a:p>
            <a:pPr marL="346075" indent="-346075">
              <a:buFont typeface="+mj-lt"/>
              <a:buAutoNum type="arabicPeriod"/>
            </a:pPr>
            <a:r>
              <a:rPr lang="en-US"/>
              <a:t>Explore communication to find common ground on HIV cluster detection and response activities </a:t>
            </a:r>
          </a:p>
        </p:txBody>
      </p:sp>
      <p:sp>
        <p:nvSpPr>
          <p:cNvPr id="3" name="Title 2">
            <a:extLst>
              <a:ext uri="{FF2B5EF4-FFF2-40B4-BE49-F238E27FC236}">
                <a16:creationId xmlns:a16="http://schemas.microsoft.com/office/drawing/2014/main" id="{67DF2940-46B6-8ED4-DDEE-857213456701}"/>
              </a:ext>
            </a:extLst>
          </p:cNvPr>
          <p:cNvSpPr>
            <a:spLocks noGrp="1"/>
          </p:cNvSpPr>
          <p:nvPr>
            <p:ph type="title"/>
          </p:nvPr>
        </p:nvSpPr>
        <p:spPr/>
        <p:txBody>
          <a:bodyPr/>
          <a:lstStyle/>
          <a:p>
            <a:r>
              <a:rPr lang="en-US"/>
              <a:t>Objectives for Today</a:t>
            </a:r>
          </a:p>
        </p:txBody>
      </p:sp>
      <p:sp>
        <p:nvSpPr>
          <p:cNvPr id="4" name="Slide Number Placeholder 3">
            <a:extLst>
              <a:ext uri="{FF2B5EF4-FFF2-40B4-BE49-F238E27FC236}">
                <a16:creationId xmlns:a16="http://schemas.microsoft.com/office/drawing/2014/main" id="{59E8E6BD-BA15-9DCB-6BC5-4CA7B5860B0A}"/>
              </a:ext>
            </a:extLst>
          </p:cNvPr>
          <p:cNvSpPr>
            <a:spLocks noGrp="1"/>
          </p:cNvSpPr>
          <p:nvPr>
            <p:ph type="sldNum" sz="quarter" idx="12"/>
          </p:nvPr>
        </p:nvSpPr>
        <p:spPr/>
        <p:txBody>
          <a:bodyPr/>
          <a:lstStyle/>
          <a:p>
            <a:fld id="{DB15D044-B35F-4A77-B573-9EB4C86BF88C}" type="slidenum">
              <a:rPr lang="en-US" smtClean="0"/>
              <a:pPr/>
              <a:t>59</a:t>
            </a:fld>
            <a:endParaRPr lang="en-US"/>
          </a:p>
        </p:txBody>
      </p:sp>
    </p:spTree>
    <p:extLst>
      <p:ext uri="{BB962C8B-B14F-4D97-AF65-F5344CB8AC3E}">
        <p14:creationId xmlns:p14="http://schemas.microsoft.com/office/powerpoint/2010/main" val="1104468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7D454-2249-C046-3D73-4DE1A8371C65}"/>
              </a:ext>
            </a:extLst>
          </p:cNvPr>
          <p:cNvSpPr>
            <a:spLocks noGrp="1"/>
          </p:cNvSpPr>
          <p:nvPr>
            <p:ph type="body" sz="half" idx="2"/>
          </p:nvPr>
        </p:nvSpPr>
        <p:spPr>
          <a:xfrm>
            <a:off x="768668" y="2459641"/>
            <a:ext cx="3354599" cy="2205492"/>
          </a:xfrm>
          <a:ln w="12700">
            <a:solidFill>
              <a:schemeClr val="accent6"/>
            </a:solidFill>
          </a:ln>
        </p:spPr>
        <p:txBody>
          <a:bodyPr lIns="182880" tIns="182880" rIns="182880" bIns="182880"/>
          <a:lstStyle/>
          <a:p>
            <a:r>
              <a:rPr lang="en-US"/>
              <a:t>Understand the history and concepts behind public health surveillance including ethics, consent, and data protection for HIV surveillance data </a:t>
            </a:r>
          </a:p>
        </p:txBody>
      </p:sp>
      <p:sp>
        <p:nvSpPr>
          <p:cNvPr id="3" name="Title 2">
            <a:extLst>
              <a:ext uri="{FF2B5EF4-FFF2-40B4-BE49-F238E27FC236}">
                <a16:creationId xmlns:a16="http://schemas.microsoft.com/office/drawing/2014/main" id="{E45C6F3C-3DF7-E467-415D-B6BD41A08022}"/>
              </a:ext>
            </a:extLst>
          </p:cNvPr>
          <p:cNvSpPr>
            <a:spLocks noGrp="1"/>
          </p:cNvSpPr>
          <p:nvPr>
            <p:ph type="title"/>
          </p:nvPr>
        </p:nvSpPr>
        <p:spPr/>
        <p:txBody>
          <a:bodyPr/>
          <a:lstStyle/>
          <a:p>
            <a:r>
              <a:rPr lang="en-US"/>
              <a:t>Three-Part Learning Series Objectives</a:t>
            </a:r>
          </a:p>
        </p:txBody>
      </p:sp>
      <p:sp>
        <p:nvSpPr>
          <p:cNvPr id="4" name="Slide Number Placeholder 3">
            <a:extLst>
              <a:ext uri="{FF2B5EF4-FFF2-40B4-BE49-F238E27FC236}">
                <a16:creationId xmlns:a16="http://schemas.microsoft.com/office/drawing/2014/main" id="{4A8B2B64-5929-15F8-EEF0-D34D163D0E60}"/>
              </a:ext>
            </a:extLst>
          </p:cNvPr>
          <p:cNvSpPr>
            <a:spLocks noGrp="1"/>
          </p:cNvSpPr>
          <p:nvPr>
            <p:ph type="sldNum" sz="quarter" idx="12"/>
          </p:nvPr>
        </p:nvSpPr>
        <p:spPr/>
        <p:txBody>
          <a:bodyPr/>
          <a:lstStyle/>
          <a:p>
            <a:fld id="{DB15D044-B35F-4A77-B573-9EB4C86BF88C}" type="slidenum">
              <a:rPr lang="en-US" smtClean="0"/>
              <a:pPr/>
              <a:t>6</a:t>
            </a:fld>
            <a:endParaRPr lang="en-US"/>
          </a:p>
        </p:txBody>
      </p:sp>
      <p:sp>
        <p:nvSpPr>
          <p:cNvPr id="5" name="Text Placeholder 1">
            <a:extLst>
              <a:ext uri="{FF2B5EF4-FFF2-40B4-BE49-F238E27FC236}">
                <a16:creationId xmlns:a16="http://schemas.microsoft.com/office/drawing/2014/main" id="{63B47A95-E919-68F0-941B-3DF38CED52D7}"/>
              </a:ext>
            </a:extLst>
          </p:cNvPr>
          <p:cNvSpPr txBox="1">
            <a:spLocks/>
          </p:cNvSpPr>
          <p:nvPr/>
        </p:nvSpPr>
        <p:spPr>
          <a:xfrm>
            <a:off x="4417801" y="2459641"/>
            <a:ext cx="3354599" cy="2205492"/>
          </a:xfrm>
          <a:prstGeom prst="rect">
            <a:avLst/>
          </a:prstGeom>
          <a:ln w="12700">
            <a:solidFill>
              <a:schemeClr val="accent6"/>
            </a:solidFill>
          </a:ln>
        </p:spPr>
        <p:txBody>
          <a:bodyPr vert="horz" lIns="182880" tIns="182880" rIns="182880" bIns="18288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Explain the basic process, benefits, and drawbacks of HIV cluster response </a:t>
            </a:r>
          </a:p>
        </p:txBody>
      </p:sp>
      <p:sp>
        <p:nvSpPr>
          <p:cNvPr id="6" name="Text Placeholder 1">
            <a:extLst>
              <a:ext uri="{FF2B5EF4-FFF2-40B4-BE49-F238E27FC236}">
                <a16:creationId xmlns:a16="http://schemas.microsoft.com/office/drawing/2014/main" id="{BB7A0026-4294-A799-434E-A07503D2638F}"/>
              </a:ext>
            </a:extLst>
          </p:cNvPr>
          <p:cNvSpPr txBox="1">
            <a:spLocks/>
          </p:cNvSpPr>
          <p:nvPr/>
        </p:nvSpPr>
        <p:spPr>
          <a:xfrm>
            <a:off x="8066934" y="2459641"/>
            <a:ext cx="3354599" cy="2205492"/>
          </a:xfrm>
          <a:prstGeom prst="rect">
            <a:avLst/>
          </a:prstGeom>
          <a:ln w="12700">
            <a:solidFill>
              <a:schemeClr val="accent6"/>
            </a:solidFill>
          </a:ln>
        </p:spPr>
        <p:txBody>
          <a:bodyPr vert="horz" lIns="182880" tIns="182880" rIns="182880" bIns="18288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Effectively communicate with community members/clients/patients about common cluster response concerns</a:t>
            </a:r>
          </a:p>
        </p:txBody>
      </p:sp>
    </p:spTree>
    <p:extLst>
      <p:ext uri="{BB962C8B-B14F-4D97-AF65-F5344CB8AC3E}">
        <p14:creationId xmlns:p14="http://schemas.microsoft.com/office/powerpoint/2010/main" val="2648371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6F202-93BB-01D3-16C6-FAC45556836B}"/>
              </a:ext>
            </a:extLst>
          </p:cNvPr>
          <p:cNvSpPr>
            <a:spLocks noGrp="1"/>
          </p:cNvSpPr>
          <p:nvPr>
            <p:ph type="body" sz="half" idx="2"/>
          </p:nvPr>
        </p:nvSpPr>
        <p:spPr>
          <a:xfrm>
            <a:off x="1312334" y="1926990"/>
            <a:ext cx="5737690" cy="3433160"/>
          </a:xfrm>
        </p:spPr>
        <p:txBody>
          <a:bodyPr/>
          <a:lstStyle/>
          <a:p>
            <a:pPr>
              <a:spcAft>
                <a:spcPts val="600"/>
              </a:spcAft>
            </a:pPr>
            <a:r>
              <a:rPr lang="en-US"/>
              <a:t>Responding to HIV Clusters Using Surveillance Data: Health Department and Partner Roles </a:t>
            </a:r>
          </a:p>
          <a:p>
            <a:pPr>
              <a:spcAft>
                <a:spcPts val="600"/>
              </a:spcAft>
            </a:pPr>
            <a:r>
              <a:rPr lang="en-US"/>
              <a:t>Breakout Room #1</a:t>
            </a:r>
          </a:p>
          <a:p>
            <a:pPr>
              <a:spcAft>
                <a:spcPts val="600"/>
              </a:spcAft>
            </a:pPr>
            <a:r>
              <a:rPr lang="en-US"/>
              <a:t>“Real World” Health Department Experiences with Cluster Response</a:t>
            </a:r>
          </a:p>
          <a:p>
            <a:pPr>
              <a:spcAft>
                <a:spcPts val="600"/>
              </a:spcAft>
            </a:pPr>
            <a:r>
              <a:rPr lang="en-US"/>
              <a:t>Community Engagement</a:t>
            </a:r>
          </a:p>
          <a:p>
            <a:pPr>
              <a:spcAft>
                <a:spcPts val="600"/>
              </a:spcAft>
            </a:pPr>
            <a:r>
              <a:rPr lang="en-US"/>
              <a:t>Breakout Room #2</a:t>
            </a:r>
          </a:p>
          <a:p>
            <a:pPr>
              <a:spcAft>
                <a:spcPts val="600"/>
              </a:spcAft>
            </a:pPr>
            <a:r>
              <a:rPr lang="en-US"/>
              <a:t>Q&amp;A and Wrap Up</a:t>
            </a:r>
          </a:p>
        </p:txBody>
      </p:sp>
      <p:sp>
        <p:nvSpPr>
          <p:cNvPr id="3" name="Title 2">
            <a:extLst>
              <a:ext uri="{FF2B5EF4-FFF2-40B4-BE49-F238E27FC236}">
                <a16:creationId xmlns:a16="http://schemas.microsoft.com/office/drawing/2014/main" id="{F60B59CE-90D0-DCC5-B2FC-DF7EEAD6B275}"/>
              </a:ext>
            </a:extLst>
          </p:cNvPr>
          <p:cNvSpPr>
            <a:spLocks noGrp="1"/>
          </p:cNvSpPr>
          <p:nvPr>
            <p:ph type="title"/>
          </p:nvPr>
        </p:nvSpPr>
        <p:spPr>
          <a:xfrm>
            <a:off x="915988" y="959246"/>
            <a:ext cx="10556140" cy="643174"/>
          </a:xfrm>
        </p:spPr>
        <p:txBody>
          <a:bodyPr/>
          <a:lstStyle/>
          <a:p>
            <a:r>
              <a:rPr lang="en-US"/>
              <a:t>Agenda for Today</a:t>
            </a:r>
          </a:p>
        </p:txBody>
      </p:sp>
      <p:sp>
        <p:nvSpPr>
          <p:cNvPr id="4" name="Slide Number Placeholder 3">
            <a:extLst>
              <a:ext uri="{FF2B5EF4-FFF2-40B4-BE49-F238E27FC236}">
                <a16:creationId xmlns:a16="http://schemas.microsoft.com/office/drawing/2014/main" id="{D5F09498-A054-05C6-92F8-13186D8EE324}"/>
              </a:ext>
            </a:extLst>
          </p:cNvPr>
          <p:cNvSpPr>
            <a:spLocks noGrp="1"/>
          </p:cNvSpPr>
          <p:nvPr>
            <p:ph type="sldNum" sz="quarter" idx="12"/>
          </p:nvPr>
        </p:nvSpPr>
        <p:spPr/>
        <p:txBody>
          <a:bodyPr/>
          <a:lstStyle/>
          <a:p>
            <a:fld id="{DB15D044-B35F-4A77-B573-9EB4C86BF88C}" type="slidenum">
              <a:rPr lang="en-US" smtClean="0"/>
              <a:pPr/>
              <a:t>60</a:t>
            </a:fld>
            <a:endParaRPr lang="en-US"/>
          </a:p>
        </p:txBody>
      </p:sp>
      <p:pic>
        <p:nvPicPr>
          <p:cNvPr id="6" name="Picture 5" descr="A blue tick in a yellow circle&#10;&#10;Description automatically generated">
            <a:extLst>
              <a:ext uri="{FF2B5EF4-FFF2-40B4-BE49-F238E27FC236}">
                <a16:creationId xmlns:a16="http://schemas.microsoft.com/office/drawing/2014/main" id="{7D8AF958-E08F-F9F0-5CDA-41F5461D0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1947332"/>
            <a:ext cx="360027" cy="329479"/>
          </a:xfrm>
          <a:prstGeom prst="rect">
            <a:avLst/>
          </a:prstGeom>
        </p:spPr>
      </p:pic>
      <p:pic>
        <p:nvPicPr>
          <p:cNvPr id="8" name="Picture 7" descr="A blue tick in a yellow circle&#10;&#10;Description automatically generated">
            <a:extLst>
              <a:ext uri="{FF2B5EF4-FFF2-40B4-BE49-F238E27FC236}">
                <a16:creationId xmlns:a16="http://schemas.microsoft.com/office/drawing/2014/main" id="{CB04D819-1865-EE97-F3E8-8E718B955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2732363"/>
            <a:ext cx="360027" cy="329479"/>
          </a:xfrm>
          <a:prstGeom prst="rect">
            <a:avLst/>
          </a:prstGeom>
        </p:spPr>
      </p:pic>
      <p:pic>
        <p:nvPicPr>
          <p:cNvPr id="9" name="Picture 8" descr="A blue tick in a yellow circle&#10;&#10;Description automatically generated">
            <a:extLst>
              <a:ext uri="{FF2B5EF4-FFF2-40B4-BE49-F238E27FC236}">
                <a16:creationId xmlns:a16="http://schemas.microsoft.com/office/drawing/2014/main" id="{00FA3D4D-96E3-B587-5A7C-A456A1FDD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3264248"/>
            <a:ext cx="360027" cy="329479"/>
          </a:xfrm>
          <a:prstGeom prst="rect">
            <a:avLst/>
          </a:prstGeom>
        </p:spPr>
      </p:pic>
      <p:pic>
        <p:nvPicPr>
          <p:cNvPr id="10" name="Picture 9" descr="A blue tick in a yellow circle&#10;&#10;Description automatically generated">
            <a:extLst>
              <a:ext uri="{FF2B5EF4-FFF2-40B4-BE49-F238E27FC236}">
                <a16:creationId xmlns:a16="http://schemas.microsoft.com/office/drawing/2014/main" id="{8070F5E0-F83A-6A72-64D7-43684E8F3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4076224"/>
            <a:ext cx="360027" cy="329479"/>
          </a:xfrm>
          <a:prstGeom prst="rect">
            <a:avLst/>
          </a:prstGeom>
        </p:spPr>
      </p:pic>
      <p:pic>
        <p:nvPicPr>
          <p:cNvPr id="11" name="Picture 10" descr="A blue tick in a yellow circle&#10;&#10;Description automatically generated">
            <a:extLst>
              <a:ext uri="{FF2B5EF4-FFF2-40B4-BE49-F238E27FC236}">
                <a16:creationId xmlns:a16="http://schemas.microsoft.com/office/drawing/2014/main" id="{72A0DA5F-538B-2A9C-5243-D4A5E11674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4586448"/>
            <a:ext cx="360027" cy="329479"/>
          </a:xfrm>
          <a:prstGeom prst="rect">
            <a:avLst/>
          </a:prstGeom>
        </p:spPr>
      </p:pic>
      <p:pic>
        <p:nvPicPr>
          <p:cNvPr id="12" name="Picture 11" descr="A blue tick in a yellow circle&#10;&#10;Description automatically generated">
            <a:extLst>
              <a:ext uri="{FF2B5EF4-FFF2-40B4-BE49-F238E27FC236}">
                <a16:creationId xmlns:a16="http://schemas.microsoft.com/office/drawing/2014/main" id="{FC103A30-69F0-1D71-96A1-53DCE17D2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73" y="5096674"/>
            <a:ext cx="360027" cy="329479"/>
          </a:xfrm>
          <a:prstGeom prst="rect">
            <a:avLst/>
          </a:prstGeom>
        </p:spPr>
      </p:pic>
      <p:pic>
        <p:nvPicPr>
          <p:cNvPr id="5" name="Picture 4" descr="A notebook and pen on a desk&#10;&#10;Description automatically generated">
            <a:extLst>
              <a:ext uri="{FF2B5EF4-FFF2-40B4-BE49-F238E27FC236}">
                <a16:creationId xmlns:a16="http://schemas.microsoft.com/office/drawing/2014/main" id="{F671816C-80F1-A7F0-C5E9-AA9DCD4715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2787" r="13336" b="10338"/>
          <a:stretch/>
        </p:blipFill>
        <p:spPr>
          <a:xfrm>
            <a:off x="8423055" y="0"/>
            <a:ext cx="3768945" cy="6858000"/>
          </a:xfrm>
          <a:prstGeom prst="rect">
            <a:avLst/>
          </a:prstGeom>
        </p:spPr>
      </p:pic>
    </p:spTree>
    <p:extLst>
      <p:ext uri="{BB962C8B-B14F-4D97-AF65-F5344CB8AC3E}">
        <p14:creationId xmlns:p14="http://schemas.microsoft.com/office/powerpoint/2010/main" val="625763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147FB-36DA-CDC0-52C4-2B02602B7C76}"/>
              </a:ext>
            </a:extLst>
          </p:cNvPr>
          <p:cNvSpPr>
            <a:spLocks noGrp="1"/>
          </p:cNvSpPr>
          <p:nvPr>
            <p:ph type="ctrTitle"/>
          </p:nvPr>
        </p:nvSpPr>
        <p:spPr/>
        <p:txBody>
          <a:bodyPr/>
          <a:lstStyle/>
          <a:p>
            <a:r>
              <a:rPr lang="en-US" b="1" u="sng"/>
              <a:t>Responding</a:t>
            </a:r>
            <a:r>
              <a:rPr lang="en-US"/>
              <a:t> to HIV Clusters Using Surveillance Data: Health Department and Partner Roles </a:t>
            </a:r>
          </a:p>
        </p:txBody>
      </p:sp>
      <p:sp>
        <p:nvSpPr>
          <p:cNvPr id="3" name="Slide Number Placeholder 2">
            <a:extLst>
              <a:ext uri="{FF2B5EF4-FFF2-40B4-BE49-F238E27FC236}">
                <a16:creationId xmlns:a16="http://schemas.microsoft.com/office/drawing/2014/main" id="{34CC55B1-5AD6-4AB6-BC4E-AA6D62D4242B}"/>
              </a:ext>
            </a:extLst>
          </p:cNvPr>
          <p:cNvSpPr>
            <a:spLocks noGrp="1"/>
          </p:cNvSpPr>
          <p:nvPr>
            <p:ph type="sldNum" sz="quarter" idx="12"/>
          </p:nvPr>
        </p:nvSpPr>
        <p:spPr/>
        <p:txBody>
          <a:bodyPr/>
          <a:lstStyle/>
          <a:p>
            <a:fld id="{DB15D044-B35F-4A77-B573-9EB4C86BF88C}" type="slidenum">
              <a:rPr lang="en-US" smtClean="0"/>
              <a:pPr/>
              <a:t>61</a:t>
            </a:fld>
            <a:endParaRPr lang="en-US"/>
          </a:p>
        </p:txBody>
      </p:sp>
    </p:spTree>
    <p:extLst>
      <p:ext uri="{BB962C8B-B14F-4D97-AF65-F5344CB8AC3E}">
        <p14:creationId xmlns:p14="http://schemas.microsoft.com/office/powerpoint/2010/main" val="3334294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7433A5-6255-9CE6-9D75-181D9DF05FB8}"/>
              </a:ext>
            </a:extLst>
          </p:cNvPr>
          <p:cNvSpPr/>
          <p:nvPr/>
        </p:nvSpPr>
        <p:spPr>
          <a:xfrm>
            <a:off x="738188" y="3324452"/>
            <a:ext cx="6035040" cy="91140"/>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6ABBEF-F748-74E8-4958-D02DFBE8E2B9}"/>
              </a:ext>
            </a:extLst>
          </p:cNvPr>
          <p:cNvSpPr/>
          <p:nvPr/>
        </p:nvSpPr>
        <p:spPr>
          <a:xfrm>
            <a:off x="738188" y="2944368"/>
            <a:ext cx="5479732" cy="91140"/>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9081280-90E8-A0B0-BFFB-817F814CADF0}"/>
              </a:ext>
            </a:extLst>
          </p:cNvPr>
          <p:cNvSpPr/>
          <p:nvPr/>
        </p:nvSpPr>
        <p:spPr>
          <a:xfrm>
            <a:off x="8046720" y="0"/>
            <a:ext cx="41452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6166C40E-7D13-3244-D00C-2DA7EA306B1C}"/>
              </a:ext>
            </a:extLst>
          </p:cNvPr>
          <p:cNvSpPr>
            <a:spLocks noGrp="1"/>
          </p:cNvSpPr>
          <p:nvPr>
            <p:ph type="body" sz="half" idx="2"/>
          </p:nvPr>
        </p:nvSpPr>
        <p:spPr>
          <a:xfrm>
            <a:off x="738188" y="2325243"/>
            <a:ext cx="6992647" cy="344806"/>
          </a:xfrm>
        </p:spPr>
        <p:txBody>
          <a:bodyPr/>
          <a:lstStyle/>
          <a:p>
            <a:pPr>
              <a:lnSpc>
                <a:spcPct val="100000"/>
              </a:lnSpc>
            </a:pPr>
            <a:r>
              <a:rPr lang="en-US"/>
              <a:t>A textbook definition of an outbreak is</a:t>
            </a:r>
          </a:p>
        </p:txBody>
      </p:sp>
      <p:sp>
        <p:nvSpPr>
          <p:cNvPr id="3" name="Title 2">
            <a:extLst>
              <a:ext uri="{FF2B5EF4-FFF2-40B4-BE49-F238E27FC236}">
                <a16:creationId xmlns:a16="http://schemas.microsoft.com/office/drawing/2014/main" id="{9C627C7F-EB29-4CA2-1592-673508EFED21}"/>
              </a:ext>
            </a:extLst>
          </p:cNvPr>
          <p:cNvSpPr>
            <a:spLocks noGrp="1"/>
          </p:cNvSpPr>
          <p:nvPr>
            <p:ph type="title"/>
          </p:nvPr>
        </p:nvSpPr>
        <p:spPr/>
        <p:txBody>
          <a:bodyPr/>
          <a:lstStyle/>
          <a:p>
            <a:r>
              <a:rPr lang="en-US"/>
              <a:t>Cluster vs. Outbreak</a:t>
            </a:r>
          </a:p>
        </p:txBody>
      </p:sp>
      <p:sp>
        <p:nvSpPr>
          <p:cNvPr id="4" name="Slide Number Placeholder 3">
            <a:extLst>
              <a:ext uri="{FF2B5EF4-FFF2-40B4-BE49-F238E27FC236}">
                <a16:creationId xmlns:a16="http://schemas.microsoft.com/office/drawing/2014/main" id="{EDD35190-F947-0677-BAC3-E70DBB0385ED}"/>
              </a:ext>
            </a:extLst>
          </p:cNvPr>
          <p:cNvSpPr>
            <a:spLocks noGrp="1"/>
          </p:cNvSpPr>
          <p:nvPr>
            <p:ph type="sldNum" sz="quarter" idx="12"/>
          </p:nvPr>
        </p:nvSpPr>
        <p:spPr/>
        <p:txBody>
          <a:bodyPr/>
          <a:lstStyle/>
          <a:p>
            <a:fld id="{DB15D044-B35F-4A77-B573-9EB4C86BF88C}" type="slidenum">
              <a:rPr lang="en-US" smtClean="0"/>
              <a:pPr/>
              <a:t>62</a:t>
            </a:fld>
            <a:endParaRPr lang="en-US"/>
          </a:p>
        </p:txBody>
      </p:sp>
      <p:sp>
        <p:nvSpPr>
          <p:cNvPr id="5" name="Text Placeholder 1">
            <a:extLst>
              <a:ext uri="{FF2B5EF4-FFF2-40B4-BE49-F238E27FC236}">
                <a16:creationId xmlns:a16="http://schemas.microsoft.com/office/drawing/2014/main" id="{810838BA-A001-7587-C4B4-F82FB63A3E9C}"/>
              </a:ext>
            </a:extLst>
          </p:cNvPr>
          <p:cNvSpPr txBox="1">
            <a:spLocks/>
          </p:cNvSpPr>
          <p:nvPr/>
        </p:nvSpPr>
        <p:spPr>
          <a:xfrm>
            <a:off x="8321040" y="2418872"/>
            <a:ext cx="3585400" cy="3960818"/>
          </a:xfrm>
          <a:prstGeom prst="rect">
            <a:avLst/>
          </a:prstGeom>
          <a:ln>
            <a:noFill/>
          </a:ln>
        </p:spPr>
        <p:txBody>
          <a:bodyPr vert="horz" lIns="182880" tIns="45720" rIns="914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a:solidFill>
                  <a:schemeClr val="bg1"/>
                </a:solidFill>
              </a:rPr>
              <a:t>Determining whether an increase in HIV diagnoses or the identification of a transmission cluster warrants an escalated response is an iterative process, and multiple factors, including those outlined in CDC’s cluster detection and response guidance and </a:t>
            </a:r>
            <a:r>
              <a:rPr lang="en-US">
                <a:solidFill>
                  <a:schemeClr val="accent1"/>
                </a:solidFill>
                <a:hlinkClick r:id="rId3">
                  <a:extLst>
                    <a:ext uri="{A12FA001-AC4F-418D-AE19-62706E023703}">
                      <ahyp:hlinkClr xmlns:ahyp="http://schemas.microsoft.com/office/drawing/2018/hyperlinkcolor" val="tx"/>
                    </a:ext>
                  </a:extLst>
                </a:hlinkClick>
              </a:rPr>
              <a:t>HIV CDR FAQs</a:t>
            </a:r>
            <a:r>
              <a:rPr lang="en-US">
                <a:solidFill>
                  <a:schemeClr val="bg1"/>
                </a:solidFill>
              </a:rPr>
              <a:t>, should be considered. </a:t>
            </a:r>
          </a:p>
        </p:txBody>
      </p:sp>
      <p:sp>
        <p:nvSpPr>
          <p:cNvPr id="7" name="TextBox 6">
            <a:extLst>
              <a:ext uri="{FF2B5EF4-FFF2-40B4-BE49-F238E27FC236}">
                <a16:creationId xmlns:a16="http://schemas.microsoft.com/office/drawing/2014/main" id="{774350EE-C56C-912D-7495-04FBA53685F9}"/>
              </a:ext>
            </a:extLst>
          </p:cNvPr>
          <p:cNvSpPr txBox="1"/>
          <p:nvPr/>
        </p:nvSpPr>
        <p:spPr>
          <a:xfrm>
            <a:off x="738188" y="5417714"/>
            <a:ext cx="6992646" cy="646331"/>
          </a:xfrm>
          <a:prstGeom prst="rect">
            <a:avLst/>
          </a:prstGeom>
          <a:noFill/>
        </p:spPr>
        <p:txBody>
          <a:bodyPr wrap="square">
            <a:spAutoFit/>
          </a:bodyPr>
          <a:lstStyle/>
          <a:p>
            <a:r>
              <a:rPr lang="en-US" sz="1200"/>
              <a:t>Source: </a:t>
            </a:r>
            <a:r>
              <a:rPr lang="en-US" sz="1200">
                <a:hlinkClick r:id="rId4"/>
              </a:rPr>
              <a:t>https://www.cdc.gov/</a:t>
            </a:r>
            <a:r>
              <a:rPr lang="en-US" sz="1200" err="1">
                <a:hlinkClick r:id="rId4"/>
              </a:rPr>
              <a:t>hiv</a:t>
            </a:r>
            <a:r>
              <a:rPr lang="en-US" sz="1200">
                <a:hlinkClick r:id="rId4"/>
              </a:rPr>
              <a:t>/pdf/funding/announcements/ps18-1802/CDC-HIV-PS18-1802-AttachmentE-Detecting-Investigating-and-Responding-to-HIV-Transmission-clusters.pdf </a:t>
            </a:r>
            <a:endParaRPr lang="en-US" sz="1200"/>
          </a:p>
          <a:p>
            <a:r>
              <a:rPr lang="en-US" sz="1200"/>
              <a:t>Additional resource: </a:t>
            </a:r>
            <a:r>
              <a:rPr lang="en-US" sz="1200">
                <a:hlinkClick r:id="rId3"/>
              </a:rPr>
              <a:t>https://www.cdc.gov/hiv/programresources/guidance/cluster-outbreak/faq.html</a:t>
            </a:r>
            <a:endParaRPr lang="en-US" sz="1200"/>
          </a:p>
        </p:txBody>
      </p:sp>
      <p:sp>
        <p:nvSpPr>
          <p:cNvPr id="8" name="Text Placeholder 1">
            <a:extLst>
              <a:ext uri="{FF2B5EF4-FFF2-40B4-BE49-F238E27FC236}">
                <a16:creationId xmlns:a16="http://schemas.microsoft.com/office/drawing/2014/main" id="{51FB2F7D-9D9A-51BB-B4AF-DE7766B0DB26}"/>
              </a:ext>
            </a:extLst>
          </p:cNvPr>
          <p:cNvSpPr txBox="1">
            <a:spLocks/>
          </p:cNvSpPr>
          <p:nvPr/>
        </p:nvSpPr>
        <p:spPr>
          <a:xfrm>
            <a:off x="738189" y="2635745"/>
            <a:ext cx="6147244" cy="793255"/>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2500"/>
              <a:t>“an increase, often sudden, above what is normally expected in that population or area,”</a:t>
            </a:r>
          </a:p>
        </p:txBody>
      </p:sp>
      <p:sp>
        <p:nvSpPr>
          <p:cNvPr id="9" name="Text Placeholder 1">
            <a:extLst>
              <a:ext uri="{FF2B5EF4-FFF2-40B4-BE49-F238E27FC236}">
                <a16:creationId xmlns:a16="http://schemas.microsoft.com/office/drawing/2014/main" id="{6694C879-E26B-F04F-8F5D-9266203C7DCE}"/>
              </a:ext>
            </a:extLst>
          </p:cNvPr>
          <p:cNvSpPr txBox="1">
            <a:spLocks/>
          </p:cNvSpPr>
          <p:nvPr/>
        </p:nvSpPr>
        <p:spPr>
          <a:xfrm>
            <a:off x="738189" y="3429001"/>
            <a:ext cx="6432804" cy="758952"/>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a:t>the term is often used to describe situations in which an urgent or emergency-level public health response is needed. </a:t>
            </a:r>
          </a:p>
        </p:txBody>
      </p:sp>
      <p:pic>
        <p:nvPicPr>
          <p:cNvPr id="13" name="Picture 12" descr="A blue and white cover&#10;&#10;Description automatically generated">
            <a:extLst>
              <a:ext uri="{FF2B5EF4-FFF2-40B4-BE49-F238E27FC236}">
                <a16:creationId xmlns:a16="http://schemas.microsoft.com/office/drawing/2014/main" id="{3A5AF786-0F81-DACC-514A-9C5A3958C9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047" b="35326"/>
          <a:stretch/>
        </p:blipFill>
        <p:spPr>
          <a:xfrm>
            <a:off x="8046720" y="1"/>
            <a:ext cx="4145968" cy="2458720"/>
          </a:xfrm>
          <a:prstGeom prst="rect">
            <a:avLst/>
          </a:prstGeom>
        </p:spPr>
      </p:pic>
    </p:spTree>
    <p:extLst>
      <p:ext uri="{BB962C8B-B14F-4D97-AF65-F5344CB8AC3E}">
        <p14:creationId xmlns:p14="http://schemas.microsoft.com/office/powerpoint/2010/main" val="345803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ttom">
            <a:extLst>
              <a:ext uri="{FF2B5EF4-FFF2-40B4-BE49-F238E27FC236}">
                <a16:creationId xmlns:a16="http://schemas.microsoft.com/office/drawing/2014/main" id="{85DFD193-C006-A89E-0A3F-F89B5DD113DE}"/>
              </a:ext>
            </a:extLst>
          </p:cNvPr>
          <p:cNvSpPr/>
          <p:nvPr/>
        </p:nvSpPr>
        <p:spPr>
          <a:xfrm>
            <a:off x="1" y="5060362"/>
            <a:ext cx="12191999" cy="1244252"/>
          </a:xfrm>
          <a:custGeom>
            <a:avLst/>
            <a:gdLst>
              <a:gd name="connsiteX0" fmla="*/ 997496 w 8444883"/>
              <a:gd name="connsiteY0" fmla="*/ 0 h 933189"/>
              <a:gd name="connsiteX1" fmla="*/ 7447388 w 8444883"/>
              <a:gd name="connsiteY1" fmla="*/ 0 h 933189"/>
              <a:gd name="connsiteX2" fmla="*/ 8444883 w 8444883"/>
              <a:gd name="connsiteY2" fmla="*/ 933189 h 933189"/>
              <a:gd name="connsiteX3" fmla="*/ 0 w 8444883"/>
              <a:gd name="connsiteY3" fmla="*/ 933189 h 933189"/>
            </a:gdLst>
            <a:ahLst/>
            <a:cxnLst>
              <a:cxn ang="0">
                <a:pos x="connsiteX0" y="connsiteY0"/>
              </a:cxn>
              <a:cxn ang="0">
                <a:pos x="connsiteX1" y="connsiteY1"/>
              </a:cxn>
              <a:cxn ang="0">
                <a:pos x="connsiteX2" y="connsiteY2"/>
              </a:cxn>
              <a:cxn ang="0">
                <a:pos x="connsiteX3" y="connsiteY3"/>
              </a:cxn>
            </a:cxnLst>
            <a:rect l="l" t="t" r="r" b="b"/>
            <a:pathLst>
              <a:path w="8444883" h="933189">
                <a:moveTo>
                  <a:pt x="997496" y="0"/>
                </a:moveTo>
                <a:lnTo>
                  <a:pt x="7447388" y="0"/>
                </a:lnTo>
                <a:lnTo>
                  <a:pt x="8444883" y="933189"/>
                </a:lnTo>
                <a:lnTo>
                  <a:pt x="0" y="933189"/>
                </a:lnTo>
                <a:close/>
              </a:path>
            </a:pathLst>
          </a:custGeom>
          <a:gradFill>
            <a:gsLst>
              <a:gs pos="0">
                <a:schemeClr val="bg1">
                  <a:alpha val="79000"/>
                </a:schemeClr>
              </a:gs>
              <a:gs pos="100000">
                <a:schemeClr val="bg1">
                  <a:alpha val="3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w="22225">
                <a:solidFill>
                  <a:srgbClr val="007D57"/>
                </a:solidFill>
                <a:prstDash val="solid"/>
              </a:ln>
              <a:solidFill>
                <a:srgbClr val="007D57">
                  <a:lumMod val="40000"/>
                  <a:lumOff val="60000"/>
                </a:srgbClr>
              </a:solidFill>
              <a:effectLst/>
              <a:uLnTx/>
              <a:uFillTx/>
              <a:latin typeface="Garamond" panose="02020404030301010803"/>
              <a:ea typeface="+mn-ea"/>
              <a:cs typeface="+mn-cs"/>
            </a:endParaRPr>
          </a:p>
        </p:txBody>
      </p:sp>
      <p:sp>
        <p:nvSpPr>
          <p:cNvPr id="12" name="top">
            <a:extLst>
              <a:ext uri="{FF2B5EF4-FFF2-40B4-BE49-F238E27FC236}">
                <a16:creationId xmlns:a16="http://schemas.microsoft.com/office/drawing/2014/main" id="{D79EC64A-295B-82B4-D9E0-3A6C84AF7CB7}"/>
              </a:ext>
            </a:extLst>
          </p:cNvPr>
          <p:cNvSpPr/>
          <p:nvPr/>
        </p:nvSpPr>
        <p:spPr>
          <a:xfrm>
            <a:off x="317992" y="1037139"/>
            <a:ext cx="11569202" cy="4999442"/>
          </a:xfrm>
          <a:custGeom>
            <a:avLst/>
            <a:gdLst>
              <a:gd name="connsiteX0" fmla="*/ 1 w 8444883"/>
              <a:gd name="connsiteY0" fmla="*/ 3950229 h 3950230"/>
              <a:gd name="connsiteX1" fmla="*/ 8444882 w 8444883"/>
              <a:gd name="connsiteY1" fmla="*/ 3950229 h 3950230"/>
              <a:gd name="connsiteX2" fmla="*/ 8444883 w 8444883"/>
              <a:gd name="connsiteY2" fmla="*/ 3950230 h 3950230"/>
              <a:gd name="connsiteX3" fmla="*/ 0 w 8444883"/>
              <a:gd name="connsiteY3" fmla="*/ 3950230 h 3950230"/>
              <a:gd name="connsiteX4" fmla="*/ 4222442 w 8444883"/>
              <a:gd name="connsiteY4" fmla="*/ 0 h 3950230"/>
              <a:gd name="connsiteX5" fmla="*/ 5355408 w 8444883"/>
              <a:gd name="connsiteY5" fmla="*/ 1059926 h 3950230"/>
              <a:gd name="connsiteX6" fmla="*/ 3089476 w 8444883"/>
              <a:gd name="connsiteY6" fmla="*/ 1059926 h 395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4883" h="3950230">
                <a:moveTo>
                  <a:pt x="1" y="3950229"/>
                </a:moveTo>
                <a:lnTo>
                  <a:pt x="8444882" y="3950229"/>
                </a:lnTo>
                <a:lnTo>
                  <a:pt x="8444883" y="3950230"/>
                </a:lnTo>
                <a:lnTo>
                  <a:pt x="0" y="3950230"/>
                </a:lnTo>
                <a:close/>
                <a:moveTo>
                  <a:pt x="4222442" y="0"/>
                </a:moveTo>
                <a:lnTo>
                  <a:pt x="5355408" y="1059926"/>
                </a:lnTo>
                <a:lnTo>
                  <a:pt x="3089476" y="1059926"/>
                </a:lnTo>
                <a:close/>
              </a:path>
            </a:pathLst>
          </a:custGeom>
          <a:gradFill>
            <a:gsLst>
              <a:gs pos="0">
                <a:schemeClr val="bg1">
                  <a:alpha val="79000"/>
                </a:schemeClr>
              </a:gs>
              <a:gs pos="100000">
                <a:schemeClr val="bg1">
                  <a:alpha val="3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Garamond" panose="02020404030301010803"/>
              <a:ea typeface="+mn-ea"/>
              <a:cs typeface="+mn-cs"/>
            </a:endParaRPr>
          </a:p>
        </p:txBody>
      </p:sp>
      <p:sp>
        <p:nvSpPr>
          <p:cNvPr id="13" name="below top">
            <a:extLst>
              <a:ext uri="{FF2B5EF4-FFF2-40B4-BE49-F238E27FC236}">
                <a16:creationId xmlns:a16="http://schemas.microsoft.com/office/drawing/2014/main" id="{C525C822-88C3-CA96-E272-02BDD92E17FE}"/>
              </a:ext>
            </a:extLst>
          </p:cNvPr>
          <p:cNvSpPr/>
          <p:nvPr/>
        </p:nvSpPr>
        <p:spPr>
          <a:xfrm>
            <a:off x="3001700" y="2386874"/>
            <a:ext cx="6188595" cy="1324253"/>
          </a:xfrm>
          <a:custGeom>
            <a:avLst/>
            <a:gdLst>
              <a:gd name="connsiteX0" fmla="*/ 1061631 w 4286578"/>
              <a:gd name="connsiteY0" fmla="*/ 0 h 993190"/>
              <a:gd name="connsiteX1" fmla="*/ 3224947 w 4286578"/>
              <a:gd name="connsiteY1" fmla="*/ 0 h 993190"/>
              <a:gd name="connsiteX2" fmla="*/ 4286578 w 4286578"/>
              <a:gd name="connsiteY2" fmla="*/ 993190 h 993190"/>
              <a:gd name="connsiteX3" fmla="*/ 0 w 4286578"/>
              <a:gd name="connsiteY3" fmla="*/ 993190 h 993190"/>
            </a:gdLst>
            <a:ahLst/>
            <a:cxnLst>
              <a:cxn ang="0">
                <a:pos x="connsiteX0" y="connsiteY0"/>
              </a:cxn>
              <a:cxn ang="0">
                <a:pos x="connsiteX1" y="connsiteY1"/>
              </a:cxn>
              <a:cxn ang="0">
                <a:pos x="connsiteX2" y="connsiteY2"/>
              </a:cxn>
              <a:cxn ang="0">
                <a:pos x="connsiteX3" y="connsiteY3"/>
              </a:cxn>
            </a:cxnLst>
            <a:rect l="l" t="t" r="r" b="b"/>
            <a:pathLst>
              <a:path w="4286578" h="993190">
                <a:moveTo>
                  <a:pt x="1061631" y="0"/>
                </a:moveTo>
                <a:lnTo>
                  <a:pt x="3224947" y="0"/>
                </a:lnTo>
                <a:lnTo>
                  <a:pt x="4286578" y="993190"/>
                </a:lnTo>
                <a:lnTo>
                  <a:pt x="0" y="993190"/>
                </a:lnTo>
                <a:close/>
              </a:path>
            </a:pathLst>
          </a:custGeom>
          <a:gradFill>
            <a:gsLst>
              <a:gs pos="0">
                <a:schemeClr val="bg1">
                  <a:alpha val="79000"/>
                </a:schemeClr>
              </a:gs>
              <a:gs pos="100000">
                <a:schemeClr val="bg1">
                  <a:alpha val="3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Garamond" panose="02020404030301010803"/>
              <a:ea typeface="+mn-ea"/>
              <a:cs typeface="+mn-cs"/>
            </a:endParaRPr>
          </a:p>
        </p:txBody>
      </p:sp>
      <p:sp>
        <p:nvSpPr>
          <p:cNvPr id="15" name="next to bottom">
            <a:extLst>
              <a:ext uri="{FF2B5EF4-FFF2-40B4-BE49-F238E27FC236}">
                <a16:creationId xmlns:a16="http://schemas.microsoft.com/office/drawing/2014/main" id="{D3C0154A-771E-E570-C092-7BAF70289379}"/>
              </a:ext>
            </a:extLst>
          </p:cNvPr>
          <p:cNvSpPr/>
          <p:nvPr/>
        </p:nvSpPr>
        <p:spPr>
          <a:xfrm>
            <a:off x="1440097" y="3716635"/>
            <a:ext cx="9311804" cy="1343727"/>
          </a:xfrm>
          <a:custGeom>
            <a:avLst/>
            <a:gdLst>
              <a:gd name="connsiteX0" fmla="*/ 1077242 w 6449894"/>
              <a:gd name="connsiteY0" fmla="*/ 0 h 1007795"/>
              <a:gd name="connsiteX1" fmla="*/ 5372652 w 6449894"/>
              <a:gd name="connsiteY1" fmla="*/ 0 h 1007795"/>
              <a:gd name="connsiteX2" fmla="*/ 6449894 w 6449894"/>
              <a:gd name="connsiteY2" fmla="*/ 1007795 h 1007795"/>
              <a:gd name="connsiteX3" fmla="*/ 0 w 6449894"/>
              <a:gd name="connsiteY3" fmla="*/ 1007795 h 1007795"/>
            </a:gdLst>
            <a:ahLst/>
            <a:cxnLst>
              <a:cxn ang="0">
                <a:pos x="connsiteX0" y="connsiteY0"/>
              </a:cxn>
              <a:cxn ang="0">
                <a:pos x="connsiteX1" y="connsiteY1"/>
              </a:cxn>
              <a:cxn ang="0">
                <a:pos x="connsiteX2" y="connsiteY2"/>
              </a:cxn>
              <a:cxn ang="0">
                <a:pos x="connsiteX3" y="connsiteY3"/>
              </a:cxn>
            </a:cxnLst>
            <a:rect l="l" t="t" r="r" b="b"/>
            <a:pathLst>
              <a:path w="6449894" h="1007795">
                <a:moveTo>
                  <a:pt x="1077242" y="0"/>
                </a:moveTo>
                <a:lnTo>
                  <a:pt x="5372652" y="0"/>
                </a:lnTo>
                <a:lnTo>
                  <a:pt x="6449894" y="1007795"/>
                </a:lnTo>
                <a:lnTo>
                  <a:pt x="0" y="1007795"/>
                </a:lnTo>
                <a:close/>
              </a:path>
            </a:pathLst>
          </a:custGeom>
          <a:gradFill>
            <a:gsLst>
              <a:gs pos="0">
                <a:schemeClr val="bg1">
                  <a:alpha val="79000"/>
                </a:schemeClr>
              </a:gs>
              <a:gs pos="100000">
                <a:schemeClr val="bg1">
                  <a:alpha val="3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 name="Text Placeholder 1">
            <a:extLst>
              <a:ext uri="{FF2B5EF4-FFF2-40B4-BE49-F238E27FC236}">
                <a16:creationId xmlns:a16="http://schemas.microsoft.com/office/drawing/2014/main" id="{0359DB0F-8CDD-A6AF-ECC7-C9A633B3EE95}"/>
              </a:ext>
            </a:extLst>
          </p:cNvPr>
          <p:cNvSpPr>
            <a:spLocks noGrp="1"/>
          </p:cNvSpPr>
          <p:nvPr>
            <p:ph type="body" sz="half" idx="2"/>
          </p:nvPr>
        </p:nvSpPr>
        <p:spPr>
          <a:xfrm>
            <a:off x="4899461" y="1389785"/>
            <a:ext cx="2518591" cy="1201629"/>
          </a:xfrm>
        </p:spPr>
        <p:txBody>
          <a:bodyPr/>
          <a:lstStyle/>
          <a:p>
            <a:pPr algn="ctr">
              <a:lnSpc>
                <a:spcPts val="1860"/>
              </a:lnSpc>
              <a:spcBef>
                <a:spcPts val="0"/>
              </a:spcBef>
            </a:pPr>
            <a:r>
              <a:rPr lang="en-US" sz="1600" b="1">
                <a:solidFill>
                  <a:schemeClr val="tx2"/>
                </a:solidFill>
              </a:rPr>
              <a:t>ESCALATED </a:t>
            </a:r>
            <a:br>
              <a:rPr lang="en-US" sz="1600" b="1">
                <a:solidFill>
                  <a:schemeClr val="tx2"/>
                </a:solidFill>
              </a:rPr>
            </a:br>
            <a:r>
              <a:rPr lang="en-US" sz="1600" b="1">
                <a:solidFill>
                  <a:schemeClr val="tx2"/>
                </a:solidFill>
              </a:rPr>
              <a:t>RESPONSE</a:t>
            </a:r>
          </a:p>
          <a:p>
            <a:pPr algn="ctr">
              <a:lnSpc>
                <a:spcPts val="1860"/>
              </a:lnSpc>
              <a:spcBef>
                <a:spcPts val="0"/>
              </a:spcBef>
            </a:pPr>
            <a:r>
              <a:rPr lang="en-US" sz="1800">
                <a:solidFill>
                  <a:schemeClr val="tx2"/>
                </a:solidFill>
              </a:rPr>
              <a:t>Incident command/</a:t>
            </a:r>
          </a:p>
          <a:p>
            <a:pPr algn="ctr">
              <a:lnSpc>
                <a:spcPts val="1860"/>
              </a:lnSpc>
              <a:spcBef>
                <a:spcPts val="0"/>
              </a:spcBef>
            </a:pPr>
            <a:r>
              <a:rPr lang="en-US" sz="1800">
                <a:solidFill>
                  <a:schemeClr val="tx2"/>
                </a:solidFill>
              </a:rPr>
              <a:t>enhanced coordination</a:t>
            </a:r>
          </a:p>
        </p:txBody>
      </p:sp>
      <p:sp>
        <p:nvSpPr>
          <p:cNvPr id="3" name="Title 2">
            <a:extLst>
              <a:ext uri="{FF2B5EF4-FFF2-40B4-BE49-F238E27FC236}">
                <a16:creationId xmlns:a16="http://schemas.microsoft.com/office/drawing/2014/main" id="{404DA660-EBA1-A988-74F8-58A768BB12A0}"/>
              </a:ext>
            </a:extLst>
          </p:cNvPr>
          <p:cNvSpPr>
            <a:spLocks noGrp="1"/>
          </p:cNvSpPr>
          <p:nvPr>
            <p:ph type="title"/>
          </p:nvPr>
        </p:nvSpPr>
        <p:spPr>
          <a:xfrm>
            <a:off x="1165687" y="459577"/>
            <a:ext cx="10556139" cy="650770"/>
          </a:xfrm>
        </p:spPr>
        <p:txBody>
          <a:bodyPr/>
          <a:lstStyle/>
          <a:p>
            <a:r>
              <a:rPr lang="en-US" sz="3200"/>
              <a:t>Larger clusters        more intense response resources needed</a:t>
            </a:r>
          </a:p>
        </p:txBody>
      </p:sp>
      <p:sp>
        <p:nvSpPr>
          <p:cNvPr id="4" name="Slide Number Placeholder 3">
            <a:extLst>
              <a:ext uri="{FF2B5EF4-FFF2-40B4-BE49-F238E27FC236}">
                <a16:creationId xmlns:a16="http://schemas.microsoft.com/office/drawing/2014/main" id="{3680A944-2FF5-468E-9AA2-1F84DD461A42}"/>
              </a:ext>
            </a:extLst>
          </p:cNvPr>
          <p:cNvSpPr>
            <a:spLocks noGrp="1"/>
          </p:cNvSpPr>
          <p:nvPr>
            <p:ph type="sldNum" sz="quarter" idx="12"/>
          </p:nvPr>
        </p:nvSpPr>
        <p:spPr/>
        <p:txBody>
          <a:bodyPr/>
          <a:lstStyle/>
          <a:p>
            <a:fld id="{DB15D044-B35F-4A77-B573-9EB4C86BF88C}" type="slidenum">
              <a:rPr lang="en-US" smtClean="0"/>
              <a:pPr/>
              <a:t>63</a:t>
            </a:fld>
            <a:endParaRPr lang="en-US"/>
          </a:p>
        </p:txBody>
      </p:sp>
      <p:cxnSp>
        <p:nvCxnSpPr>
          <p:cNvPr id="6" name="Straight Arrow Connector 5">
            <a:extLst>
              <a:ext uri="{FF2B5EF4-FFF2-40B4-BE49-F238E27FC236}">
                <a16:creationId xmlns:a16="http://schemas.microsoft.com/office/drawing/2014/main" id="{EBAB69CF-08E3-0FA1-09AE-EDA834828DB8}"/>
              </a:ext>
            </a:extLst>
          </p:cNvPr>
          <p:cNvCxnSpPr>
            <a:cxnSpLocks/>
          </p:cNvCxnSpPr>
          <p:nvPr/>
        </p:nvCxnSpPr>
        <p:spPr>
          <a:xfrm>
            <a:off x="3800094" y="725586"/>
            <a:ext cx="380010" cy="0"/>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4B688AC0-0173-2C94-F4AB-003B40A18791}"/>
              </a:ext>
            </a:extLst>
          </p:cNvPr>
          <p:cNvSpPr txBox="1">
            <a:spLocks/>
          </p:cNvSpPr>
          <p:nvPr/>
        </p:nvSpPr>
        <p:spPr>
          <a:xfrm>
            <a:off x="4324978" y="2601543"/>
            <a:ext cx="3667557" cy="875806"/>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en-US" sz="1600" b="1">
                <a:solidFill>
                  <a:schemeClr val="tx2"/>
                </a:solidFill>
              </a:rPr>
              <a:t>EXPANDED RESPONSE</a:t>
            </a:r>
          </a:p>
          <a:p>
            <a:pPr algn="ctr">
              <a:lnSpc>
                <a:spcPct val="100000"/>
              </a:lnSpc>
              <a:spcBef>
                <a:spcPts val="0"/>
              </a:spcBef>
            </a:pPr>
            <a:r>
              <a:rPr lang="en-US">
                <a:solidFill>
                  <a:schemeClr val="tx2"/>
                </a:solidFill>
              </a:rPr>
              <a:t>Address additional service gaps</a:t>
            </a:r>
          </a:p>
          <a:p>
            <a:pPr algn="ctr">
              <a:lnSpc>
                <a:spcPct val="100000"/>
              </a:lnSpc>
              <a:spcBef>
                <a:spcPts val="0"/>
              </a:spcBef>
            </a:pPr>
            <a:r>
              <a:rPr lang="en-US">
                <a:solidFill>
                  <a:schemeClr val="tx2"/>
                </a:solidFill>
              </a:rPr>
              <a:t>Broaden scope of response</a:t>
            </a:r>
          </a:p>
        </p:txBody>
      </p:sp>
      <p:sp>
        <p:nvSpPr>
          <p:cNvPr id="9" name="Text Placeholder 1">
            <a:extLst>
              <a:ext uri="{FF2B5EF4-FFF2-40B4-BE49-F238E27FC236}">
                <a16:creationId xmlns:a16="http://schemas.microsoft.com/office/drawing/2014/main" id="{5F5BFCAD-9296-A601-04D1-A992FA33E7AC}"/>
              </a:ext>
            </a:extLst>
          </p:cNvPr>
          <p:cNvSpPr txBox="1">
            <a:spLocks/>
          </p:cNvSpPr>
          <p:nvPr/>
        </p:nvSpPr>
        <p:spPr>
          <a:xfrm>
            <a:off x="3201290" y="3910034"/>
            <a:ext cx="5914932" cy="875806"/>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en-US" sz="1600" b="1">
                <a:solidFill>
                  <a:schemeClr val="tx2"/>
                </a:solidFill>
              </a:rPr>
              <a:t>INITIAL RESPONSE</a:t>
            </a:r>
          </a:p>
          <a:p>
            <a:pPr algn="ctr">
              <a:lnSpc>
                <a:spcPct val="100000"/>
              </a:lnSpc>
              <a:spcBef>
                <a:spcPts val="0"/>
              </a:spcBef>
            </a:pPr>
            <a:r>
              <a:rPr lang="en-US">
                <a:solidFill>
                  <a:schemeClr val="tx2"/>
                </a:solidFill>
              </a:rPr>
              <a:t>Early engagement of community partners</a:t>
            </a:r>
          </a:p>
          <a:p>
            <a:pPr algn="ctr">
              <a:lnSpc>
                <a:spcPct val="100000"/>
              </a:lnSpc>
              <a:spcBef>
                <a:spcPts val="0"/>
              </a:spcBef>
            </a:pPr>
            <a:r>
              <a:rPr lang="en-US">
                <a:solidFill>
                  <a:schemeClr val="tx2"/>
                </a:solidFill>
              </a:rPr>
              <a:t>Focused investigation and response activities </a:t>
            </a:r>
          </a:p>
        </p:txBody>
      </p:sp>
      <p:sp>
        <p:nvSpPr>
          <p:cNvPr id="10" name="Text Placeholder 1">
            <a:extLst>
              <a:ext uri="{FF2B5EF4-FFF2-40B4-BE49-F238E27FC236}">
                <a16:creationId xmlns:a16="http://schemas.microsoft.com/office/drawing/2014/main" id="{5C2836AD-2657-0294-2ACA-CAA6085CBA74}"/>
              </a:ext>
            </a:extLst>
          </p:cNvPr>
          <p:cNvSpPr txBox="1">
            <a:spLocks/>
          </p:cNvSpPr>
          <p:nvPr/>
        </p:nvSpPr>
        <p:spPr>
          <a:xfrm>
            <a:off x="3201290" y="5186205"/>
            <a:ext cx="5914932" cy="875806"/>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en-US" sz="1600" b="1">
                <a:solidFill>
                  <a:schemeClr val="tx2"/>
                </a:solidFill>
              </a:rPr>
              <a:t>ROUTINE REVIEW</a:t>
            </a:r>
          </a:p>
          <a:p>
            <a:pPr algn="ctr">
              <a:lnSpc>
                <a:spcPct val="100000"/>
              </a:lnSpc>
              <a:spcBef>
                <a:spcPts val="0"/>
              </a:spcBef>
            </a:pPr>
            <a:r>
              <a:rPr lang="en-US">
                <a:solidFill>
                  <a:schemeClr val="tx2"/>
                </a:solidFill>
              </a:rPr>
              <a:t>Review, discussion and prioritization</a:t>
            </a:r>
          </a:p>
          <a:p>
            <a:pPr algn="ctr">
              <a:lnSpc>
                <a:spcPct val="100000"/>
              </a:lnSpc>
              <a:spcBef>
                <a:spcPts val="0"/>
              </a:spcBef>
            </a:pPr>
            <a:r>
              <a:rPr lang="en-US">
                <a:solidFill>
                  <a:schemeClr val="tx2"/>
                </a:solidFill>
              </a:rPr>
              <a:t> of potential clusters and outbreaks (ongoing) </a:t>
            </a:r>
          </a:p>
        </p:txBody>
      </p:sp>
      <p:cxnSp>
        <p:nvCxnSpPr>
          <p:cNvPr id="17" name="Straight Arrow Connector 16">
            <a:extLst>
              <a:ext uri="{FF2B5EF4-FFF2-40B4-BE49-F238E27FC236}">
                <a16:creationId xmlns:a16="http://schemas.microsoft.com/office/drawing/2014/main" id="{A471F30D-D37D-5CED-1829-99A15351827E}"/>
              </a:ext>
            </a:extLst>
          </p:cNvPr>
          <p:cNvCxnSpPr>
            <a:cxnSpLocks/>
          </p:cNvCxnSpPr>
          <p:nvPr/>
        </p:nvCxnSpPr>
        <p:spPr>
          <a:xfrm flipV="1">
            <a:off x="430318" y="1376356"/>
            <a:ext cx="4842326" cy="4091859"/>
          </a:xfrm>
          <a:prstGeom prst="straightConnector1">
            <a:avLst/>
          </a:prstGeom>
          <a:ln w="47625" cap="sq">
            <a:solidFill>
              <a:schemeClr val="accent6"/>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3ADE908-B365-8591-EFCE-754A8170A770}"/>
              </a:ext>
            </a:extLst>
          </p:cNvPr>
          <p:cNvSpPr txBox="1"/>
          <p:nvPr/>
        </p:nvSpPr>
        <p:spPr>
          <a:xfrm rot="19183597">
            <a:off x="712216" y="3100851"/>
            <a:ext cx="4080156" cy="338554"/>
          </a:xfrm>
          <a:prstGeom prst="rect">
            <a:avLst/>
          </a:prstGeom>
          <a:noFill/>
        </p:spPr>
        <p:txBody>
          <a:bodyPr wrap="none" rtlCol="0">
            <a:spAutoFit/>
          </a:bodyPr>
          <a:lstStyle/>
          <a:p>
            <a:r>
              <a:rPr lang="en-US" sz="1600" b="1" spc="300">
                <a:solidFill>
                  <a:schemeClr val="bg1"/>
                </a:solidFill>
                <a:latin typeface="Corbel" panose="020B0503020204020204" pitchFamily="34" charset="0"/>
              </a:rPr>
              <a:t>ESCALATING RESPONSE NEEDS</a:t>
            </a:r>
          </a:p>
        </p:txBody>
      </p:sp>
    </p:spTree>
    <p:extLst>
      <p:ext uri="{BB962C8B-B14F-4D97-AF65-F5344CB8AC3E}">
        <p14:creationId xmlns:p14="http://schemas.microsoft.com/office/powerpoint/2010/main" val="425869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500"/>
                                        <p:tgtEl>
                                          <p:spTgt spid="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fade">
                                      <p:cBhvr>
                                        <p:cTn id="36" dur="500"/>
                                        <p:tgtEl>
                                          <p:spTgt spid="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fade">
                                      <p:cBhvr>
                                        <p:cTn id="41" dur="500"/>
                                        <p:tgtEl>
                                          <p:spTgt spid="2">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2" grpId="0" build="p"/>
      <p:bldP spid="8" grpId="0"/>
      <p:bldP spid="9" grpId="0"/>
      <p:bldP spid="10" grpId="0"/>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72F13-53FF-F6F0-9562-345B7597A0A1}"/>
              </a:ext>
            </a:extLst>
          </p:cNvPr>
          <p:cNvSpPr>
            <a:spLocks noGrp="1"/>
          </p:cNvSpPr>
          <p:nvPr>
            <p:ph type="title"/>
          </p:nvPr>
        </p:nvSpPr>
        <p:spPr>
          <a:xfrm>
            <a:off x="738188" y="970702"/>
            <a:ext cx="10556140" cy="643174"/>
          </a:xfrm>
        </p:spPr>
        <p:txBody>
          <a:bodyPr/>
          <a:lstStyle/>
          <a:p>
            <a:r>
              <a:rPr lang="en-US">
                <a:latin typeface="Corbel"/>
                <a:cs typeface="Arial"/>
              </a:rPr>
              <a:t>Responding to a cluster could look like…</a:t>
            </a:r>
          </a:p>
        </p:txBody>
      </p:sp>
      <p:sp>
        <p:nvSpPr>
          <p:cNvPr id="4" name="Slide Number Placeholder 3">
            <a:extLst>
              <a:ext uri="{FF2B5EF4-FFF2-40B4-BE49-F238E27FC236}">
                <a16:creationId xmlns:a16="http://schemas.microsoft.com/office/drawing/2014/main" id="{CB3AD52C-E853-21E4-530B-3048B7632B20}"/>
              </a:ext>
            </a:extLst>
          </p:cNvPr>
          <p:cNvSpPr>
            <a:spLocks noGrp="1"/>
          </p:cNvSpPr>
          <p:nvPr>
            <p:ph type="sldNum" sz="quarter" idx="12"/>
          </p:nvPr>
        </p:nvSpPr>
        <p:spPr/>
        <p:txBody>
          <a:bodyPr/>
          <a:lstStyle/>
          <a:p>
            <a:fld id="{DB15D044-B35F-4A77-B573-9EB4C86BF88C}" type="slidenum">
              <a:rPr lang="en-US" smtClean="0"/>
              <a:pPr/>
              <a:t>64</a:t>
            </a:fld>
            <a:endParaRPr lang="en-US"/>
          </a:p>
        </p:txBody>
      </p:sp>
      <p:sp>
        <p:nvSpPr>
          <p:cNvPr id="5" name="Rectangle 4">
            <a:extLst>
              <a:ext uri="{FF2B5EF4-FFF2-40B4-BE49-F238E27FC236}">
                <a16:creationId xmlns:a16="http://schemas.microsoft.com/office/drawing/2014/main" id="{B5F28412-222A-3AFA-EBAB-FB98DDF8AB78}"/>
              </a:ext>
            </a:extLst>
          </p:cNvPr>
          <p:cNvSpPr/>
          <p:nvPr/>
        </p:nvSpPr>
        <p:spPr>
          <a:xfrm>
            <a:off x="7265078" y="1858325"/>
            <a:ext cx="3980329" cy="2675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noAutofit/>
          </a:bodyPr>
          <a:lstStyle/>
          <a:p>
            <a:pPr marL="0" marR="0" lvl="0" indent="0" algn="l" defTabSz="914400" rtl="0" eaLnBrk="1" fontAlgn="auto" latinLnBrk="0" hangingPunct="1">
              <a:lnSpc>
                <a:spcPct val="100000"/>
              </a:lnSpc>
              <a:spcBef>
                <a:spcPts val="0"/>
              </a:spcBef>
              <a:spcAft>
                <a:spcPts val="0"/>
              </a:spcAft>
              <a:buClr>
                <a:srgbClr val="008FC5"/>
              </a:buClr>
              <a:buSzPct val="80000"/>
              <a:buFontTx/>
              <a:buNone/>
              <a:tabLst/>
              <a:defRPr/>
            </a:pPr>
            <a:r>
              <a:rPr kumimoji="0" lang="en-US" sz="2000" i="0" u="none" strike="noStrike" kern="1200" cap="none" spc="0" normalizeH="0" baseline="0" noProof="0">
                <a:ln>
                  <a:noFill/>
                </a:ln>
                <a:solidFill>
                  <a:schemeClr val="tx2"/>
                </a:solidFill>
                <a:effectLst/>
                <a:uLnTx/>
                <a:uFillTx/>
                <a:latin typeface="Corbel" panose="020B0503020204020204" pitchFamily="34" charset="0"/>
              </a:rPr>
              <a:t>Providing HIV testing to individuals linked to a cluster who haven’t been tested for HIV</a:t>
            </a:r>
          </a:p>
          <a:p>
            <a:pPr marL="236538" marR="0" lvl="0" indent="-236538" algn="l" defTabSz="914400" rtl="0" eaLnBrk="1" fontAlgn="auto" latinLnBrk="0" hangingPunct="1">
              <a:lnSpc>
                <a:spcPct val="100000"/>
              </a:lnSpc>
              <a:spcBef>
                <a:spcPts val="0"/>
              </a:spcBef>
              <a:spcAft>
                <a:spcPts val="0"/>
              </a:spcAft>
              <a:buClrTx/>
              <a:buSzPct val="80000"/>
              <a:buFont typeface="Arial" panose="020B0604020202020204" pitchFamily="34" charset="0"/>
              <a:buChar char="•"/>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Linkage to care for new diagnoses</a:t>
            </a:r>
          </a:p>
          <a:p>
            <a:pPr marL="236538" marR="0" lvl="0" indent="-236538" algn="l" defTabSz="914400" rtl="0" eaLnBrk="1" fontAlgn="auto" latinLnBrk="0" hangingPunct="1">
              <a:lnSpc>
                <a:spcPct val="100000"/>
              </a:lnSpc>
              <a:spcBef>
                <a:spcPts val="0"/>
              </a:spcBef>
              <a:spcAft>
                <a:spcPts val="0"/>
              </a:spcAft>
              <a:buClrTx/>
              <a:buSzPct val="80000"/>
              <a:buFont typeface="Arial" panose="020B0604020202020204" pitchFamily="34" charset="0"/>
              <a:buChar char="•"/>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Address viral suppression and barriers</a:t>
            </a:r>
          </a:p>
          <a:p>
            <a:pPr marL="236538" marR="0" lvl="0" indent="-236538" algn="l" defTabSz="914400" rtl="0" eaLnBrk="1" fontAlgn="auto" latinLnBrk="0" hangingPunct="1">
              <a:lnSpc>
                <a:spcPct val="100000"/>
              </a:lnSpc>
              <a:spcBef>
                <a:spcPts val="0"/>
              </a:spcBef>
              <a:spcAft>
                <a:spcPts val="0"/>
              </a:spcAft>
              <a:buClrTx/>
              <a:buSzPct val="80000"/>
              <a:buFont typeface="Arial" panose="020B0604020202020204" pitchFamily="34" charset="0"/>
              <a:buChar char="•"/>
              <a:defRPr/>
            </a:pPr>
            <a:r>
              <a:rPr kumimoji="0" lang="en-US" b="0" i="0" u="none" strike="noStrike" kern="1200" cap="none" spc="0" normalizeH="0" baseline="0" noProof="0">
                <a:ln>
                  <a:noFill/>
                </a:ln>
                <a:solidFill>
                  <a:schemeClr val="tx2"/>
                </a:solidFill>
                <a:effectLst/>
                <a:uLnTx/>
                <a:uFillTx/>
                <a:latin typeface="Corbel" panose="020B0503020204020204" pitchFamily="34" charset="0"/>
              </a:rPr>
              <a:t>Offering </a:t>
            </a:r>
            <a:r>
              <a:rPr kumimoji="0" lang="en-US" b="0" i="0" u="none" strike="noStrike" kern="1200" cap="none" spc="0" normalizeH="0" baseline="0" noProof="0" err="1">
                <a:ln>
                  <a:noFill/>
                </a:ln>
                <a:solidFill>
                  <a:schemeClr val="tx2"/>
                </a:solidFill>
                <a:effectLst/>
                <a:uLnTx/>
                <a:uFillTx/>
                <a:latin typeface="Corbel" panose="020B0503020204020204" pitchFamily="34" charset="0"/>
              </a:rPr>
              <a:t>PrEP</a:t>
            </a:r>
            <a:r>
              <a:rPr kumimoji="0" lang="en-US" b="0" i="0" u="none" strike="noStrike" kern="1200" cap="none" spc="0" normalizeH="0" baseline="0" noProof="0">
                <a:ln>
                  <a:noFill/>
                </a:ln>
                <a:solidFill>
                  <a:schemeClr val="tx2"/>
                </a:solidFill>
                <a:effectLst/>
                <a:uLnTx/>
                <a:uFillTx/>
                <a:latin typeface="Corbel" panose="020B0503020204020204" pitchFamily="34" charset="0"/>
              </a:rPr>
              <a:t> services to individuals who may be at risk</a:t>
            </a:r>
          </a:p>
        </p:txBody>
      </p:sp>
      <p:sp>
        <p:nvSpPr>
          <p:cNvPr id="6" name="TextBox 5">
            <a:extLst>
              <a:ext uri="{FF2B5EF4-FFF2-40B4-BE49-F238E27FC236}">
                <a16:creationId xmlns:a16="http://schemas.microsoft.com/office/drawing/2014/main" id="{F4A24C47-B0A1-ABE4-8CBF-F618831F464B}"/>
              </a:ext>
            </a:extLst>
          </p:cNvPr>
          <p:cNvSpPr txBox="1"/>
          <p:nvPr/>
        </p:nvSpPr>
        <p:spPr>
          <a:xfrm>
            <a:off x="738189" y="3310590"/>
            <a:ext cx="4480183" cy="1015663"/>
          </a:xfrm>
          <a:prstGeom prst="rect">
            <a:avLst/>
          </a:prstGeom>
          <a:solidFill>
            <a:schemeClr val="accent2"/>
          </a:solidFill>
        </p:spPr>
        <p:txBody>
          <a:bodyPr wrap="square" lIns="182880" r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Corbel" panose="020B0503020204020204" pitchFamily="34" charset="0"/>
              </a:rPr>
              <a:t>Increased targeted HIV testing or other prevention services in the community</a:t>
            </a:r>
          </a:p>
        </p:txBody>
      </p:sp>
      <p:sp>
        <p:nvSpPr>
          <p:cNvPr id="7" name="TextBox 6">
            <a:extLst>
              <a:ext uri="{FF2B5EF4-FFF2-40B4-BE49-F238E27FC236}">
                <a16:creationId xmlns:a16="http://schemas.microsoft.com/office/drawing/2014/main" id="{1FD558B6-EDCE-392B-8DC1-BC0A143A903B}"/>
              </a:ext>
            </a:extLst>
          </p:cNvPr>
          <p:cNvSpPr txBox="1"/>
          <p:nvPr/>
        </p:nvSpPr>
        <p:spPr>
          <a:xfrm>
            <a:off x="3616972" y="1858325"/>
            <a:ext cx="3560830" cy="1369603"/>
          </a:xfrm>
          <a:prstGeom prst="rect">
            <a:avLst/>
          </a:prstGeom>
          <a:noFill/>
          <a:ln w="15875">
            <a:solidFill>
              <a:schemeClr val="accent6"/>
            </a:solidFill>
          </a:ln>
        </p:spPr>
        <p:txBody>
          <a:bodyPr wrap="square" lIns="182880" rIns="182880" rtlCol="0" anchor="ctr" anchorCtr="0">
            <a:noAutofit/>
          </a:bodyPr>
          <a:lstStyle/>
          <a:p>
            <a:pPr marL="0" marR="0" lvl="0" indent="0" algn="l" defTabSz="914400" rtl="0" eaLnBrk="1" fontAlgn="auto" latinLnBrk="0" hangingPunct="1">
              <a:lnSpc>
                <a:spcPct val="100000"/>
              </a:lnSpc>
              <a:spcBef>
                <a:spcPts val="0"/>
              </a:spcBef>
              <a:spcAft>
                <a:spcPts val="0"/>
              </a:spcAft>
              <a:buClr>
                <a:srgbClr val="008FC5"/>
              </a:buClr>
              <a:buSzPct val="80000"/>
              <a:buFontTx/>
              <a:buNone/>
              <a:tabLst/>
              <a:defRPr/>
            </a:pPr>
            <a:r>
              <a:rPr kumimoji="0" lang="en-US" sz="2000" i="0" u="none" strike="noStrike" kern="1200" cap="none" spc="0" normalizeH="0" baseline="0" noProof="0">
                <a:ln>
                  <a:noFill/>
                </a:ln>
                <a:solidFill>
                  <a:schemeClr val="tx2"/>
                </a:solidFill>
                <a:effectLst/>
                <a:uLnTx/>
                <a:uFillTx/>
                <a:latin typeface="Corbel" panose="020B0503020204020204" pitchFamily="34" charset="0"/>
              </a:rPr>
              <a:t>Partner services interviewing individuals in the cluster network to gather information </a:t>
            </a:r>
          </a:p>
        </p:txBody>
      </p:sp>
      <p:sp>
        <p:nvSpPr>
          <p:cNvPr id="8" name="TextBox 7">
            <a:extLst>
              <a:ext uri="{FF2B5EF4-FFF2-40B4-BE49-F238E27FC236}">
                <a16:creationId xmlns:a16="http://schemas.microsoft.com/office/drawing/2014/main" id="{5DF91D0E-B5EB-5F68-FC8E-DC039244D06B}"/>
              </a:ext>
            </a:extLst>
          </p:cNvPr>
          <p:cNvSpPr txBox="1"/>
          <p:nvPr/>
        </p:nvSpPr>
        <p:spPr>
          <a:xfrm>
            <a:off x="738188" y="4408915"/>
            <a:ext cx="3172211" cy="1323439"/>
          </a:xfrm>
          <a:prstGeom prst="rect">
            <a:avLst/>
          </a:prstGeom>
          <a:solidFill>
            <a:schemeClr val="accent1"/>
          </a:solidFill>
        </p:spPr>
        <p:txBody>
          <a:bodyPr wrap="square" lIns="182880" r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tx2"/>
                </a:solidFill>
                <a:effectLst/>
                <a:uLnTx/>
                <a:uFillTx/>
                <a:latin typeface="Corbel" panose="020B0503020204020204" pitchFamily="34" charset="0"/>
              </a:rPr>
              <a:t>Increasing harm reduction programs and other substance use services</a:t>
            </a:r>
          </a:p>
        </p:txBody>
      </p:sp>
      <p:sp>
        <p:nvSpPr>
          <p:cNvPr id="9" name="TextBox 8">
            <a:extLst>
              <a:ext uri="{FF2B5EF4-FFF2-40B4-BE49-F238E27FC236}">
                <a16:creationId xmlns:a16="http://schemas.microsoft.com/office/drawing/2014/main" id="{B138A883-7C13-4E0A-2254-67D6A2269F10}"/>
              </a:ext>
            </a:extLst>
          </p:cNvPr>
          <p:cNvSpPr txBox="1"/>
          <p:nvPr/>
        </p:nvSpPr>
        <p:spPr>
          <a:xfrm>
            <a:off x="7265078" y="4630601"/>
            <a:ext cx="3980329" cy="1101753"/>
          </a:xfrm>
          <a:prstGeom prst="rect">
            <a:avLst/>
          </a:prstGeom>
          <a:solidFill>
            <a:srgbClr val="F5DC37"/>
          </a:solidFill>
        </p:spPr>
        <p:txBody>
          <a:bodyPr wrap="square" lIns="182880" r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Corbel" panose="020B0503020204020204" pitchFamily="34" charset="0"/>
              </a:rPr>
              <a:t>Sending a health alert to community/priority populations</a:t>
            </a:r>
          </a:p>
        </p:txBody>
      </p:sp>
      <p:sp>
        <p:nvSpPr>
          <p:cNvPr id="10" name="TextBox 9">
            <a:extLst>
              <a:ext uri="{FF2B5EF4-FFF2-40B4-BE49-F238E27FC236}">
                <a16:creationId xmlns:a16="http://schemas.microsoft.com/office/drawing/2014/main" id="{81879BE6-EA96-E841-472B-3A649C6334AB}"/>
              </a:ext>
            </a:extLst>
          </p:cNvPr>
          <p:cNvSpPr txBox="1"/>
          <p:nvPr/>
        </p:nvSpPr>
        <p:spPr>
          <a:xfrm>
            <a:off x="4001633" y="4424917"/>
            <a:ext cx="3172211" cy="1307438"/>
          </a:xfrm>
          <a:prstGeom prst="rect">
            <a:avLst/>
          </a:prstGeom>
          <a:noFill/>
          <a:ln w="15875">
            <a:solidFill>
              <a:schemeClr val="tx2"/>
            </a:solidFill>
          </a:ln>
        </p:spPr>
        <p:txBody>
          <a:bodyPr wrap="square" lIns="182880" r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tx2"/>
                </a:solidFill>
                <a:effectLst/>
                <a:uLnTx/>
                <a:uFillTx/>
                <a:latin typeface="Corbel" panose="020B0503020204020204" pitchFamily="34" charset="0"/>
              </a:rPr>
              <a:t>Working with neighboring jurisdictions for clusters across states lines</a:t>
            </a:r>
          </a:p>
        </p:txBody>
      </p:sp>
      <p:sp>
        <p:nvSpPr>
          <p:cNvPr id="11" name="TextBox 10">
            <a:extLst>
              <a:ext uri="{FF2B5EF4-FFF2-40B4-BE49-F238E27FC236}">
                <a16:creationId xmlns:a16="http://schemas.microsoft.com/office/drawing/2014/main" id="{63337311-F398-D514-1323-0483B00485A7}"/>
              </a:ext>
            </a:extLst>
          </p:cNvPr>
          <p:cNvSpPr txBox="1"/>
          <p:nvPr/>
        </p:nvSpPr>
        <p:spPr>
          <a:xfrm>
            <a:off x="5360876" y="3310590"/>
            <a:ext cx="1812968" cy="1004564"/>
          </a:xfrm>
          <a:prstGeom prst="rect">
            <a:avLst/>
          </a:prstGeom>
          <a:solidFill>
            <a:schemeClr val="tx2"/>
          </a:solidFill>
        </p:spPr>
        <p:txBody>
          <a:bodyPr wrap="square" lIns="182880" r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Corbel" panose="020B0503020204020204" pitchFamily="34" charset="0"/>
              </a:rPr>
              <a:t>Educating providers on cluster trends</a:t>
            </a:r>
          </a:p>
        </p:txBody>
      </p:sp>
      <p:sp>
        <p:nvSpPr>
          <p:cNvPr id="12" name="TextBox 11">
            <a:extLst>
              <a:ext uri="{FF2B5EF4-FFF2-40B4-BE49-F238E27FC236}">
                <a16:creationId xmlns:a16="http://schemas.microsoft.com/office/drawing/2014/main" id="{7F781E4D-05B8-F8BB-572B-72D11D42418D}"/>
              </a:ext>
            </a:extLst>
          </p:cNvPr>
          <p:cNvSpPr txBox="1"/>
          <p:nvPr/>
        </p:nvSpPr>
        <p:spPr>
          <a:xfrm>
            <a:off x="738189" y="1858325"/>
            <a:ext cx="2741514" cy="1369603"/>
          </a:xfrm>
          <a:prstGeom prst="rect">
            <a:avLst/>
          </a:prstGeom>
          <a:solidFill>
            <a:schemeClr val="tx2"/>
          </a:solidFill>
        </p:spPr>
        <p:txBody>
          <a:bodyPr wrap="square" lIns="182880" r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Corbel" panose="020B0503020204020204" pitchFamily="34" charset="0"/>
              </a:rPr>
              <a:t>Increasing </a:t>
            </a:r>
            <a:r>
              <a:rPr kumimoji="0" lang="en-US" sz="2000" i="0" u="none" strike="noStrike" kern="1200" cap="none" spc="0" normalizeH="0" baseline="0" noProof="0" err="1">
                <a:ln>
                  <a:noFill/>
                </a:ln>
                <a:solidFill>
                  <a:schemeClr val="bg1"/>
                </a:solidFill>
                <a:effectLst/>
                <a:uLnTx/>
                <a:uFillTx/>
                <a:latin typeface="Corbel" panose="020B0503020204020204" pitchFamily="34" charset="0"/>
              </a:rPr>
              <a:t>PrEP</a:t>
            </a:r>
            <a:r>
              <a:rPr kumimoji="0" lang="en-US" sz="2000" i="0" u="none" strike="noStrike" kern="1200" cap="none" spc="0" normalizeH="0" baseline="0" noProof="0">
                <a:ln>
                  <a:noFill/>
                </a:ln>
                <a:solidFill>
                  <a:schemeClr val="bg1"/>
                </a:solidFill>
                <a:effectLst/>
                <a:uLnTx/>
                <a:uFillTx/>
                <a:latin typeface="Corbel" panose="020B0503020204020204" pitchFamily="34" charset="0"/>
              </a:rPr>
              <a:t> outreach and navigation services to community</a:t>
            </a:r>
          </a:p>
        </p:txBody>
      </p:sp>
    </p:spTree>
    <p:extLst>
      <p:ext uri="{BB962C8B-B14F-4D97-AF65-F5344CB8AC3E}">
        <p14:creationId xmlns:p14="http://schemas.microsoft.com/office/powerpoint/2010/main" val="220749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D16B85E-FDF8-DD3A-19B2-B1C6EBDD8FA5}"/>
              </a:ext>
            </a:extLst>
          </p:cNvPr>
          <p:cNvPicPr>
            <a:picLocks noChangeAspect="1"/>
          </p:cNvPicPr>
          <p:nvPr/>
        </p:nvPicPr>
        <p:blipFill>
          <a:blip r:embed="rId3"/>
          <a:stretch>
            <a:fillRect/>
          </a:stretch>
        </p:blipFill>
        <p:spPr>
          <a:xfrm>
            <a:off x="1834551" y="1602420"/>
            <a:ext cx="8537275" cy="4533806"/>
          </a:xfrm>
          <a:prstGeom prst="rect">
            <a:avLst/>
          </a:prstGeom>
        </p:spPr>
      </p:pic>
      <p:sp>
        <p:nvSpPr>
          <p:cNvPr id="3" name="Title 2">
            <a:extLst>
              <a:ext uri="{FF2B5EF4-FFF2-40B4-BE49-F238E27FC236}">
                <a16:creationId xmlns:a16="http://schemas.microsoft.com/office/drawing/2014/main" id="{663A5861-8DC0-3DB0-75AC-166D661E164A}"/>
              </a:ext>
            </a:extLst>
          </p:cNvPr>
          <p:cNvSpPr>
            <a:spLocks noGrp="1"/>
          </p:cNvSpPr>
          <p:nvPr>
            <p:ph type="title"/>
          </p:nvPr>
        </p:nvSpPr>
        <p:spPr>
          <a:xfrm>
            <a:off x="825118" y="614862"/>
            <a:ext cx="10556140" cy="643174"/>
          </a:xfrm>
        </p:spPr>
        <p:txBody>
          <a:bodyPr/>
          <a:lstStyle/>
          <a:p>
            <a:pPr algn="ctr"/>
            <a:r>
              <a:rPr lang="en-US"/>
              <a:t>Spectrum of Response</a:t>
            </a:r>
          </a:p>
        </p:txBody>
      </p:sp>
      <p:sp>
        <p:nvSpPr>
          <p:cNvPr id="4" name="Slide Number Placeholder 3">
            <a:extLst>
              <a:ext uri="{FF2B5EF4-FFF2-40B4-BE49-F238E27FC236}">
                <a16:creationId xmlns:a16="http://schemas.microsoft.com/office/drawing/2014/main" id="{EB1F421C-781C-8E70-1810-98A0B2D180E9}"/>
              </a:ext>
            </a:extLst>
          </p:cNvPr>
          <p:cNvSpPr>
            <a:spLocks noGrp="1"/>
          </p:cNvSpPr>
          <p:nvPr>
            <p:ph type="sldNum" sz="quarter" idx="12"/>
          </p:nvPr>
        </p:nvSpPr>
        <p:spPr/>
        <p:txBody>
          <a:bodyPr/>
          <a:lstStyle/>
          <a:p>
            <a:fld id="{DB15D044-B35F-4A77-B573-9EB4C86BF88C}" type="slidenum">
              <a:rPr lang="en-US" smtClean="0"/>
              <a:pPr/>
              <a:t>65</a:t>
            </a:fld>
            <a:endParaRPr lang="en-US"/>
          </a:p>
        </p:txBody>
      </p:sp>
      <p:grpSp>
        <p:nvGrpSpPr>
          <p:cNvPr id="12" name="Group 11">
            <a:extLst>
              <a:ext uri="{FF2B5EF4-FFF2-40B4-BE49-F238E27FC236}">
                <a16:creationId xmlns:a16="http://schemas.microsoft.com/office/drawing/2014/main" id="{AA942754-B388-364F-2CEA-94A0EAD9B489}"/>
              </a:ext>
            </a:extLst>
          </p:cNvPr>
          <p:cNvGrpSpPr/>
          <p:nvPr/>
        </p:nvGrpSpPr>
        <p:grpSpPr>
          <a:xfrm>
            <a:off x="6543304" y="2125683"/>
            <a:ext cx="4346369" cy="2707575"/>
            <a:chOff x="5878286" y="2125683"/>
            <a:chExt cx="4346369" cy="2707575"/>
          </a:xfrm>
        </p:grpSpPr>
        <p:cxnSp>
          <p:nvCxnSpPr>
            <p:cNvPr id="7" name="Straight Arrow Connector 6">
              <a:extLst>
                <a:ext uri="{FF2B5EF4-FFF2-40B4-BE49-F238E27FC236}">
                  <a16:creationId xmlns:a16="http://schemas.microsoft.com/office/drawing/2014/main" id="{5FBED898-404F-15E3-B0F4-6E81B75484D0}"/>
                </a:ext>
              </a:extLst>
            </p:cNvPr>
            <p:cNvCxnSpPr>
              <a:cxnSpLocks/>
            </p:cNvCxnSpPr>
            <p:nvPr/>
          </p:nvCxnSpPr>
          <p:spPr>
            <a:xfrm flipH="1">
              <a:off x="8651174" y="4833258"/>
              <a:ext cx="1573481" cy="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7C1EDD-A58F-4685-2269-4C4E63087F14}"/>
                </a:ext>
              </a:extLst>
            </p:cNvPr>
            <p:cNvCxnSpPr/>
            <p:nvPr/>
          </p:nvCxnSpPr>
          <p:spPr>
            <a:xfrm flipH="1" flipV="1">
              <a:off x="7077694" y="2125683"/>
              <a:ext cx="3146961" cy="2707575"/>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C4126A-4A19-0136-1988-A55CB571A275}"/>
                </a:ext>
              </a:extLst>
            </p:cNvPr>
            <p:cNvCxnSpPr>
              <a:cxnSpLocks/>
            </p:cNvCxnSpPr>
            <p:nvPr/>
          </p:nvCxnSpPr>
          <p:spPr>
            <a:xfrm flipH="1">
              <a:off x="5878286" y="2125683"/>
              <a:ext cx="1199408"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26B7D062-0050-3FE7-7BB2-F8326A04E1B7}"/>
              </a:ext>
            </a:extLst>
          </p:cNvPr>
          <p:cNvSpPr>
            <a:spLocks noGrp="1"/>
          </p:cNvSpPr>
          <p:nvPr>
            <p:ph type="body" sz="half" idx="2"/>
          </p:nvPr>
        </p:nvSpPr>
        <p:spPr>
          <a:xfrm>
            <a:off x="8587883" y="2605387"/>
            <a:ext cx="3265716" cy="1084870"/>
          </a:xfrm>
          <a:solidFill>
            <a:schemeClr val="bg1"/>
          </a:solidFill>
        </p:spPr>
        <p:txBody>
          <a:bodyPr lIns="91440" anchor="ctr" anchorCtr="0"/>
          <a:lstStyle/>
          <a:p>
            <a:r>
              <a:rPr lang="en-US"/>
              <a:t>Use lessons from escalated response to inform routine CDR implementation</a:t>
            </a:r>
          </a:p>
        </p:txBody>
      </p:sp>
      <p:sp>
        <p:nvSpPr>
          <p:cNvPr id="15" name="Text Placeholder 1">
            <a:extLst>
              <a:ext uri="{FF2B5EF4-FFF2-40B4-BE49-F238E27FC236}">
                <a16:creationId xmlns:a16="http://schemas.microsoft.com/office/drawing/2014/main" id="{55A0A98C-ACE7-DB69-6766-17B20C6F9D58}"/>
              </a:ext>
            </a:extLst>
          </p:cNvPr>
          <p:cNvSpPr txBox="1">
            <a:spLocks/>
          </p:cNvSpPr>
          <p:nvPr/>
        </p:nvSpPr>
        <p:spPr>
          <a:xfrm>
            <a:off x="4707004" y="6347510"/>
            <a:ext cx="6674254" cy="440199"/>
          </a:xfrm>
          <a:prstGeom prst="rect">
            <a:avLst/>
          </a:prstGeom>
        </p:spPr>
        <p:txBody>
          <a:bodyPr vert="horz" lIns="9144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400"/>
              </a:spcBef>
            </a:pPr>
            <a:r>
              <a:rPr lang="en-US" sz="1200">
                <a:solidFill>
                  <a:schemeClr val="tx1"/>
                </a:solidFill>
                <a:ea typeface="+mj-lt"/>
                <a:cs typeface="+mj-lt"/>
              </a:rPr>
              <a:t>Source: Oster AM, </a:t>
            </a:r>
            <a:r>
              <a:rPr lang="en-US" sz="1200" err="1">
                <a:solidFill>
                  <a:schemeClr val="tx1"/>
                </a:solidFill>
                <a:ea typeface="+mj-lt"/>
                <a:cs typeface="+mj-lt"/>
              </a:rPr>
              <a:t>Lyss</a:t>
            </a:r>
            <a:r>
              <a:rPr lang="en-US" sz="1200">
                <a:solidFill>
                  <a:schemeClr val="tx1"/>
                </a:solidFill>
                <a:ea typeface="+mj-lt"/>
                <a:cs typeface="+mj-lt"/>
              </a:rPr>
              <a:t> SB, McClung RP, et al. HIV Cluster and Outbreak Detection and Response: The Science and Experience. </a:t>
            </a:r>
            <a:r>
              <a:rPr lang="en-US" sz="1200" i="1">
                <a:solidFill>
                  <a:schemeClr val="tx1"/>
                </a:solidFill>
                <a:ea typeface="+mj-lt"/>
                <a:cs typeface="+mj-lt"/>
              </a:rPr>
              <a:t>Am J </a:t>
            </a:r>
            <a:r>
              <a:rPr lang="en-US" sz="1200" i="1" err="1">
                <a:solidFill>
                  <a:schemeClr val="tx1"/>
                </a:solidFill>
                <a:ea typeface="+mj-lt"/>
                <a:cs typeface="+mj-lt"/>
              </a:rPr>
              <a:t>Prev</a:t>
            </a:r>
            <a:r>
              <a:rPr lang="en-US" sz="1200" i="1">
                <a:solidFill>
                  <a:schemeClr val="tx1"/>
                </a:solidFill>
                <a:ea typeface="+mj-lt"/>
                <a:cs typeface="+mj-lt"/>
              </a:rPr>
              <a:t> Med</a:t>
            </a:r>
            <a:r>
              <a:rPr lang="en-US" sz="1200">
                <a:solidFill>
                  <a:schemeClr val="tx1"/>
                </a:solidFill>
                <a:ea typeface="+mj-lt"/>
                <a:cs typeface="+mj-lt"/>
              </a:rPr>
              <a:t>. 2021;61(5S1):S130-S142. doi:10.1016/j.amepre.2021.05.029</a:t>
            </a:r>
            <a:endParaRPr lang="en-US" sz="1200">
              <a:solidFill>
                <a:schemeClr val="tx1"/>
              </a:solidFill>
              <a:cs typeface="Calibri Light" panose="020F0302020204030204"/>
            </a:endParaRPr>
          </a:p>
        </p:txBody>
      </p:sp>
    </p:spTree>
    <p:extLst>
      <p:ext uri="{BB962C8B-B14F-4D97-AF65-F5344CB8AC3E}">
        <p14:creationId xmlns:p14="http://schemas.microsoft.com/office/powerpoint/2010/main" val="1971263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A35298-42C1-0884-0A8A-C0A79AE61742}"/>
              </a:ext>
            </a:extLst>
          </p:cNvPr>
          <p:cNvSpPr>
            <a:spLocks noGrp="1"/>
          </p:cNvSpPr>
          <p:nvPr>
            <p:ph type="sldNum" sz="quarter" idx="12"/>
          </p:nvPr>
        </p:nvSpPr>
        <p:spPr/>
        <p:txBody>
          <a:bodyPr/>
          <a:lstStyle/>
          <a:p>
            <a:fld id="{DB15D044-B35F-4A77-B573-9EB4C86BF88C}" type="slidenum">
              <a:rPr lang="en-US" smtClean="0"/>
              <a:pPr/>
              <a:t>66</a:t>
            </a:fld>
            <a:endParaRPr lang="en-US"/>
          </a:p>
        </p:txBody>
      </p:sp>
      <p:sp>
        <p:nvSpPr>
          <p:cNvPr id="16" name="Rectangle 15">
            <a:extLst>
              <a:ext uri="{FF2B5EF4-FFF2-40B4-BE49-F238E27FC236}">
                <a16:creationId xmlns:a16="http://schemas.microsoft.com/office/drawing/2014/main" id="{10F70847-82EF-D045-26CC-93239BE779D4}"/>
              </a:ext>
            </a:extLst>
          </p:cNvPr>
          <p:cNvSpPr/>
          <p:nvPr/>
        </p:nvSpPr>
        <p:spPr>
          <a:xfrm>
            <a:off x="4725479" y="0"/>
            <a:ext cx="758154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E25FC62-49D5-2FA0-AA9F-55DAC1839F27}"/>
              </a:ext>
            </a:extLst>
          </p:cNvPr>
          <p:cNvSpPr/>
          <p:nvPr/>
        </p:nvSpPr>
        <p:spPr>
          <a:xfrm>
            <a:off x="8007927" y="2929430"/>
            <a:ext cx="2893623" cy="2893623"/>
          </a:xfrm>
          <a:prstGeom prst="ellipse">
            <a:avLst/>
          </a:prstGeom>
          <a:solidFill>
            <a:schemeClr val="accent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914B013-1472-1BC7-47BE-76FDC3C0519B}"/>
              </a:ext>
            </a:extLst>
          </p:cNvPr>
          <p:cNvSpPr/>
          <p:nvPr/>
        </p:nvSpPr>
        <p:spPr>
          <a:xfrm>
            <a:off x="7093528" y="963976"/>
            <a:ext cx="2893623" cy="2893623"/>
          </a:xfrm>
          <a:prstGeom prst="ellipse">
            <a:avLst/>
          </a:prstGeom>
          <a:solidFill>
            <a:schemeClr val="accent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E582D5-8794-4531-4483-766E8BCB6180}"/>
              </a:ext>
            </a:extLst>
          </p:cNvPr>
          <p:cNvSpPr/>
          <p:nvPr/>
        </p:nvSpPr>
        <p:spPr>
          <a:xfrm>
            <a:off x="6096000" y="2929430"/>
            <a:ext cx="2893623" cy="2893623"/>
          </a:xfrm>
          <a:prstGeom prst="ellipse">
            <a:avLst/>
          </a:prstGeom>
          <a:solidFill>
            <a:schemeClr val="accent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17FB25-F36A-749A-3B6F-2078B567AFA4}"/>
              </a:ext>
            </a:extLst>
          </p:cNvPr>
          <p:cNvSpPr/>
          <p:nvPr/>
        </p:nvSpPr>
        <p:spPr>
          <a:xfrm>
            <a:off x="7093528" y="1914723"/>
            <a:ext cx="2893623" cy="2893623"/>
          </a:xfrm>
          <a:prstGeom prst="ellipse">
            <a:avLst/>
          </a:prstGeom>
          <a:solidFill>
            <a:schemeClr val="accent2">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189A4548-02D0-6BC3-D7A8-54E0F534C8FF}"/>
              </a:ext>
            </a:extLst>
          </p:cNvPr>
          <p:cNvSpPr>
            <a:spLocks noGrp="1"/>
          </p:cNvSpPr>
          <p:nvPr>
            <p:ph type="body" sz="half" idx="2"/>
          </p:nvPr>
        </p:nvSpPr>
        <p:spPr>
          <a:xfrm>
            <a:off x="7457644" y="3131328"/>
            <a:ext cx="2171267" cy="386215"/>
          </a:xfrm>
        </p:spPr>
        <p:txBody>
          <a:bodyPr rIns="0"/>
          <a:lstStyle/>
          <a:p>
            <a:pPr algn="ctr">
              <a:lnSpc>
                <a:spcPct val="100000"/>
              </a:lnSpc>
              <a:spcBef>
                <a:spcPts val="400"/>
              </a:spcBef>
            </a:pPr>
            <a:r>
              <a:rPr lang="en-US" sz="2400" b="1">
                <a:solidFill>
                  <a:schemeClr val="bg1"/>
                </a:solidFill>
              </a:rPr>
              <a:t>COMMUNITY</a:t>
            </a:r>
          </a:p>
        </p:txBody>
      </p:sp>
      <p:sp>
        <p:nvSpPr>
          <p:cNvPr id="22" name="Title 2">
            <a:extLst>
              <a:ext uri="{FF2B5EF4-FFF2-40B4-BE49-F238E27FC236}">
                <a16:creationId xmlns:a16="http://schemas.microsoft.com/office/drawing/2014/main" id="{C5404D51-AB28-138A-20B6-3E9C70A63A30}"/>
              </a:ext>
            </a:extLst>
          </p:cNvPr>
          <p:cNvSpPr>
            <a:spLocks noGrp="1"/>
          </p:cNvSpPr>
          <p:nvPr>
            <p:ph type="title"/>
          </p:nvPr>
        </p:nvSpPr>
        <p:spPr>
          <a:xfrm>
            <a:off x="785240" y="1234775"/>
            <a:ext cx="2919861" cy="1413422"/>
          </a:xfrm>
        </p:spPr>
        <p:txBody>
          <a:bodyPr/>
          <a:lstStyle/>
          <a:p>
            <a:r>
              <a:rPr lang="en-US"/>
              <a:t>Responding to a Cluster</a:t>
            </a:r>
          </a:p>
        </p:txBody>
      </p:sp>
      <p:sp>
        <p:nvSpPr>
          <p:cNvPr id="23" name="Text Placeholder 1">
            <a:extLst>
              <a:ext uri="{FF2B5EF4-FFF2-40B4-BE49-F238E27FC236}">
                <a16:creationId xmlns:a16="http://schemas.microsoft.com/office/drawing/2014/main" id="{73B4965A-723D-4965-21CF-4D1CEA970B97}"/>
              </a:ext>
            </a:extLst>
          </p:cNvPr>
          <p:cNvSpPr txBox="1">
            <a:spLocks/>
          </p:cNvSpPr>
          <p:nvPr/>
        </p:nvSpPr>
        <p:spPr>
          <a:xfrm>
            <a:off x="6496763" y="4573980"/>
            <a:ext cx="1193530" cy="687991"/>
          </a:xfrm>
          <a:prstGeom prst="rect">
            <a:avLst/>
          </a:prstGeom>
        </p:spPr>
        <p:txBody>
          <a:bodyPr vert="horz" lIns="0" tIns="45720" rIns="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400"/>
              </a:spcBef>
            </a:pPr>
            <a:r>
              <a:rPr lang="en-US" sz="1800" b="1"/>
              <a:t>HIV CARE</a:t>
            </a:r>
          </a:p>
        </p:txBody>
      </p:sp>
      <p:sp>
        <p:nvSpPr>
          <p:cNvPr id="24" name="Text Placeholder 1">
            <a:extLst>
              <a:ext uri="{FF2B5EF4-FFF2-40B4-BE49-F238E27FC236}">
                <a16:creationId xmlns:a16="http://schemas.microsoft.com/office/drawing/2014/main" id="{2081C7D9-C790-62FE-39FD-DF9520C46D11}"/>
              </a:ext>
            </a:extLst>
          </p:cNvPr>
          <p:cNvSpPr txBox="1">
            <a:spLocks/>
          </p:cNvSpPr>
          <p:nvPr/>
        </p:nvSpPr>
        <p:spPr>
          <a:xfrm>
            <a:off x="8892580" y="4328838"/>
            <a:ext cx="1997095" cy="1052482"/>
          </a:xfrm>
          <a:prstGeom prst="rect">
            <a:avLst/>
          </a:prstGeom>
        </p:spPr>
        <p:txBody>
          <a:bodyPr vert="horz" lIns="0" tIns="45720" rIns="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400"/>
              </a:spcBef>
            </a:pPr>
            <a:r>
              <a:rPr lang="en-US" sz="1800" b="1"/>
              <a:t>HIV SURVEILLANCE DATA</a:t>
            </a:r>
          </a:p>
        </p:txBody>
      </p:sp>
      <p:sp>
        <p:nvSpPr>
          <p:cNvPr id="25" name="Text Placeholder 1">
            <a:extLst>
              <a:ext uri="{FF2B5EF4-FFF2-40B4-BE49-F238E27FC236}">
                <a16:creationId xmlns:a16="http://schemas.microsoft.com/office/drawing/2014/main" id="{8E268CBC-E742-4F99-E66D-0232643189B6}"/>
              </a:ext>
            </a:extLst>
          </p:cNvPr>
          <p:cNvSpPr txBox="1">
            <a:spLocks/>
          </p:cNvSpPr>
          <p:nvPr/>
        </p:nvSpPr>
        <p:spPr>
          <a:xfrm>
            <a:off x="7526918" y="1651929"/>
            <a:ext cx="1997095" cy="1052482"/>
          </a:xfrm>
          <a:prstGeom prst="rect">
            <a:avLst/>
          </a:prstGeom>
        </p:spPr>
        <p:txBody>
          <a:bodyPr vert="horz" lIns="0" tIns="45720" rIns="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400"/>
              </a:spcBef>
            </a:pPr>
            <a:r>
              <a:rPr lang="en-US" sz="1800" b="1"/>
              <a:t>HIV PREVENTION &amp; PARTNER SERVICES</a:t>
            </a:r>
          </a:p>
        </p:txBody>
      </p:sp>
    </p:spTree>
    <p:extLst>
      <p:ext uri="{BB962C8B-B14F-4D97-AF65-F5344CB8AC3E}">
        <p14:creationId xmlns:p14="http://schemas.microsoft.com/office/powerpoint/2010/main" val="166747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1D3D21C-2346-B116-34EE-F703DC989E31}"/>
              </a:ext>
            </a:extLst>
          </p:cNvPr>
          <p:cNvSpPr/>
          <p:nvPr/>
        </p:nvSpPr>
        <p:spPr>
          <a:xfrm>
            <a:off x="4199727" y="724395"/>
            <a:ext cx="3681352" cy="5332021"/>
          </a:xfrm>
          <a:prstGeom prst="rect">
            <a:avLst/>
          </a:prstGeom>
          <a:solidFill>
            <a:schemeClr val="tx2">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41CEE0-316F-C6E9-59F9-B71E5CB52674}"/>
              </a:ext>
            </a:extLst>
          </p:cNvPr>
          <p:cNvSpPr/>
          <p:nvPr/>
        </p:nvSpPr>
        <p:spPr>
          <a:xfrm>
            <a:off x="8023582" y="724395"/>
            <a:ext cx="3681352" cy="5332021"/>
          </a:xfrm>
          <a:prstGeom prst="rect">
            <a:avLst/>
          </a:prstGeom>
          <a:solidFill>
            <a:schemeClr val="tx2">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71D2A0-8264-170A-B0EE-9E57FC3813AF}"/>
              </a:ext>
            </a:extLst>
          </p:cNvPr>
          <p:cNvSpPr/>
          <p:nvPr/>
        </p:nvSpPr>
        <p:spPr>
          <a:xfrm>
            <a:off x="363997" y="724395"/>
            <a:ext cx="3681352" cy="5332021"/>
          </a:xfrm>
          <a:prstGeom prst="rect">
            <a:avLst/>
          </a:prstGeom>
          <a:solidFill>
            <a:schemeClr val="tx2">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C2C0D69-EB26-9315-49B5-3FFF03169E1E}"/>
              </a:ext>
            </a:extLst>
          </p:cNvPr>
          <p:cNvSpPr>
            <a:spLocks noGrp="1"/>
          </p:cNvSpPr>
          <p:nvPr>
            <p:ph type="body" sz="half" idx="2"/>
          </p:nvPr>
        </p:nvSpPr>
        <p:spPr>
          <a:xfrm>
            <a:off x="520295" y="2161310"/>
            <a:ext cx="3525054" cy="3705101"/>
          </a:xfrm>
        </p:spPr>
        <p:txBody>
          <a:bodyPr/>
          <a:lstStyle/>
          <a:p>
            <a:pPr>
              <a:lnSpc>
                <a:spcPct val="100000"/>
              </a:lnSpc>
            </a:pPr>
            <a:r>
              <a:rPr lang="en-US" sz="1600"/>
              <a:t>Collaborate with partners, other county and state HDs, or other units within the HD (hepatitis, emergency preparedness)</a:t>
            </a:r>
          </a:p>
          <a:p>
            <a:pPr>
              <a:lnSpc>
                <a:spcPct val="100000"/>
              </a:lnSpc>
            </a:pPr>
            <a:r>
              <a:rPr lang="en-US" sz="1600" b="1"/>
              <a:t>Surveillance: </a:t>
            </a:r>
            <a:r>
              <a:rPr lang="en-US" sz="1600"/>
              <a:t>cluster detection (through time-space and/or genetic sequence data), ongoing routine surveillance monitoring</a:t>
            </a:r>
          </a:p>
          <a:p>
            <a:pPr>
              <a:lnSpc>
                <a:spcPct val="100000"/>
              </a:lnSpc>
            </a:pPr>
            <a:r>
              <a:rPr lang="en-US" sz="1600" b="1"/>
              <a:t>Prevention: </a:t>
            </a:r>
            <a:r>
              <a:rPr lang="en-US" sz="1600"/>
              <a:t>prioritizing and coordinating interventions to respond (testing, </a:t>
            </a:r>
            <a:r>
              <a:rPr lang="en-US" sz="1600" err="1"/>
              <a:t>PrEP</a:t>
            </a:r>
            <a:r>
              <a:rPr lang="en-US" sz="1600"/>
              <a:t> linkage, partner services), community engagement</a:t>
            </a:r>
          </a:p>
          <a:p>
            <a:pPr>
              <a:lnSpc>
                <a:spcPct val="100000"/>
              </a:lnSpc>
            </a:pPr>
            <a:r>
              <a:rPr lang="en-US" sz="1600" b="1"/>
              <a:t>Care: </a:t>
            </a:r>
            <a:r>
              <a:rPr lang="en-US" sz="1600"/>
              <a:t>linkage to care, linkage to RWHAP services such as housing</a:t>
            </a:r>
          </a:p>
        </p:txBody>
      </p:sp>
      <p:sp>
        <p:nvSpPr>
          <p:cNvPr id="4" name="Slide Number Placeholder 3">
            <a:extLst>
              <a:ext uri="{FF2B5EF4-FFF2-40B4-BE49-F238E27FC236}">
                <a16:creationId xmlns:a16="http://schemas.microsoft.com/office/drawing/2014/main" id="{F5D7C1F9-56C6-7777-4747-1A098A5914B2}"/>
              </a:ext>
            </a:extLst>
          </p:cNvPr>
          <p:cNvSpPr>
            <a:spLocks noGrp="1"/>
          </p:cNvSpPr>
          <p:nvPr>
            <p:ph type="sldNum" sz="quarter" idx="12"/>
          </p:nvPr>
        </p:nvSpPr>
        <p:spPr/>
        <p:txBody>
          <a:bodyPr/>
          <a:lstStyle/>
          <a:p>
            <a:fld id="{DB15D044-B35F-4A77-B573-9EB4C86BF88C}" type="slidenum">
              <a:rPr lang="en-US" smtClean="0"/>
              <a:pPr/>
              <a:t>67</a:t>
            </a:fld>
            <a:endParaRPr lang="en-US"/>
          </a:p>
        </p:txBody>
      </p:sp>
      <p:sp>
        <p:nvSpPr>
          <p:cNvPr id="5" name="Text Placeholder 1">
            <a:extLst>
              <a:ext uri="{FF2B5EF4-FFF2-40B4-BE49-F238E27FC236}">
                <a16:creationId xmlns:a16="http://schemas.microsoft.com/office/drawing/2014/main" id="{DA5DE956-8B50-73DC-C5BD-28DEB196CC5F}"/>
              </a:ext>
            </a:extLst>
          </p:cNvPr>
          <p:cNvSpPr txBox="1">
            <a:spLocks/>
          </p:cNvSpPr>
          <p:nvPr/>
        </p:nvSpPr>
        <p:spPr>
          <a:xfrm>
            <a:off x="1066560"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t>HEALTH DEPT.</a:t>
            </a:r>
          </a:p>
        </p:txBody>
      </p:sp>
      <p:sp>
        <p:nvSpPr>
          <p:cNvPr id="6" name="Text Placeholder 1">
            <a:extLst>
              <a:ext uri="{FF2B5EF4-FFF2-40B4-BE49-F238E27FC236}">
                <a16:creationId xmlns:a16="http://schemas.microsoft.com/office/drawing/2014/main" id="{72708852-478A-1DBB-3C6E-5F744CA05468}"/>
              </a:ext>
            </a:extLst>
          </p:cNvPr>
          <p:cNvSpPr txBox="1">
            <a:spLocks/>
          </p:cNvSpPr>
          <p:nvPr/>
        </p:nvSpPr>
        <p:spPr>
          <a:xfrm>
            <a:off x="4467882" y="2161310"/>
            <a:ext cx="3525054" cy="370510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00"/>
              <a:t>HIV testing</a:t>
            </a:r>
          </a:p>
          <a:p>
            <a:pPr>
              <a:lnSpc>
                <a:spcPct val="100000"/>
              </a:lnSpc>
            </a:pPr>
            <a:r>
              <a:rPr lang="en-US" sz="1600"/>
              <a:t>Timely and complete reporting to the health department</a:t>
            </a:r>
          </a:p>
          <a:p>
            <a:pPr>
              <a:lnSpc>
                <a:spcPct val="100000"/>
              </a:lnSpc>
            </a:pPr>
            <a:r>
              <a:rPr lang="en-US" sz="1600"/>
              <a:t>Drug-resistance testing</a:t>
            </a:r>
          </a:p>
          <a:p>
            <a:pPr>
              <a:lnSpc>
                <a:spcPct val="100000"/>
              </a:lnSpc>
            </a:pPr>
            <a:r>
              <a:rPr lang="en-US" sz="1600"/>
              <a:t>Monitoring unusual patterns in new diagnoses</a:t>
            </a:r>
          </a:p>
          <a:p>
            <a:pPr>
              <a:lnSpc>
                <a:spcPct val="100000"/>
              </a:lnSpc>
            </a:pPr>
            <a:r>
              <a:rPr lang="en-US" sz="1600"/>
              <a:t>Modifying care models to respond to needs of PLWH</a:t>
            </a:r>
          </a:p>
        </p:txBody>
      </p:sp>
      <p:sp>
        <p:nvSpPr>
          <p:cNvPr id="7" name="Text Placeholder 1">
            <a:extLst>
              <a:ext uri="{FF2B5EF4-FFF2-40B4-BE49-F238E27FC236}">
                <a16:creationId xmlns:a16="http://schemas.microsoft.com/office/drawing/2014/main" id="{F3FD4A5A-C592-583E-83DB-1F6E2911E822}"/>
              </a:ext>
            </a:extLst>
          </p:cNvPr>
          <p:cNvSpPr txBox="1">
            <a:spLocks/>
          </p:cNvSpPr>
          <p:nvPr/>
        </p:nvSpPr>
        <p:spPr>
          <a:xfrm>
            <a:off x="4954771"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t>PROVIDERS</a:t>
            </a:r>
          </a:p>
        </p:txBody>
      </p:sp>
      <p:sp>
        <p:nvSpPr>
          <p:cNvPr id="8" name="Text Placeholder 1">
            <a:extLst>
              <a:ext uri="{FF2B5EF4-FFF2-40B4-BE49-F238E27FC236}">
                <a16:creationId xmlns:a16="http://schemas.microsoft.com/office/drawing/2014/main" id="{BFC6195D-2B61-8550-2E78-D642AA690349}"/>
              </a:ext>
            </a:extLst>
          </p:cNvPr>
          <p:cNvSpPr txBox="1">
            <a:spLocks/>
          </p:cNvSpPr>
          <p:nvPr/>
        </p:nvSpPr>
        <p:spPr>
          <a:xfrm>
            <a:off x="8249215" y="2161310"/>
            <a:ext cx="3382550" cy="370510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00"/>
              <a:t>HIV testing and timely reporting to HD</a:t>
            </a:r>
          </a:p>
          <a:p>
            <a:pPr>
              <a:lnSpc>
                <a:spcPct val="100000"/>
              </a:lnSpc>
            </a:pPr>
            <a:r>
              <a:rPr lang="en-US" sz="1600"/>
              <a:t>Implement interventions to respond to cluster (e.g., venue-based testing, risk-based communication, access to </a:t>
            </a:r>
            <a:r>
              <a:rPr lang="en-US" sz="1600" err="1"/>
              <a:t>PrEP</a:t>
            </a:r>
            <a:r>
              <a:rPr lang="en-US" sz="1600"/>
              <a:t>, housing assistance, health insurance assistance)</a:t>
            </a:r>
          </a:p>
          <a:p>
            <a:pPr>
              <a:lnSpc>
                <a:spcPct val="100000"/>
              </a:lnSpc>
            </a:pPr>
            <a:r>
              <a:rPr lang="en-US" sz="1600"/>
              <a:t>Educating community and providers</a:t>
            </a:r>
          </a:p>
        </p:txBody>
      </p:sp>
      <p:sp>
        <p:nvSpPr>
          <p:cNvPr id="9" name="Text Placeholder 1">
            <a:extLst>
              <a:ext uri="{FF2B5EF4-FFF2-40B4-BE49-F238E27FC236}">
                <a16:creationId xmlns:a16="http://schemas.microsoft.com/office/drawing/2014/main" id="{67C04961-2968-774A-8E11-15CAA7F36B19}"/>
              </a:ext>
            </a:extLst>
          </p:cNvPr>
          <p:cNvSpPr txBox="1">
            <a:spLocks/>
          </p:cNvSpPr>
          <p:nvPr/>
        </p:nvSpPr>
        <p:spPr>
          <a:xfrm>
            <a:off x="8795480"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t>CBO</a:t>
            </a:r>
          </a:p>
        </p:txBody>
      </p:sp>
      <p:sp>
        <p:nvSpPr>
          <p:cNvPr id="13" name="Up-Down Arrow 12">
            <a:extLst>
              <a:ext uri="{FF2B5EF4-FFF2-40B4-BE49-F238E27FC236}">
                <a16:creationId xmlns:a16="http://schemas.microsoft.com/office/drawing/2014/main" id="{8E8777BE-4273-5340-718A-A2E09CBFC4C2}"/>
              </a:ext>
            </a:extLst>
          </p:cNvPr>
          <p:cNvSpPr/>
          <p:nvPr/>
        </p:nvSpPr>
        <p:spPr>
          <a:xfrm rot="5400000">
            <a:off x="5749460" y="-3810056"/>
            <a:ext cx="653143" cy="11111472"/>
          </a:xfrm>
          <a:prstGeom prst="up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B5E1861-FE5F-ADDD-E003-A87640880541}"/>
              </a:ext>
            </a:extLst>
          </p:cNvPr>
          <p:cNvSpPr txBox="1"/>
          <p:nvPr/>
        </p:nvSpPr>
        <p:spPr>
          <a:xfrm>
            <a:off x="3048990" y="1556548"/>
            <a:ext cx="6097978" cy="646331"/>
          </a:xfrm>
          <a:prstGeom prst="rect">
            <a:avLst/>
          </a:prstGeom>
          <a:noFill/>
        </p:spPr>
        <p:txBody>
          <a:bodyPr wrap="square">
            <a:spAutoFit/>
          </a:bodyPr>
          <a:lstStyle/>
          <a:p>
            <a:pPr algn="ctr"/>
            <a:r>
              <a:rPr lang="en-US">
                <a:latin typeface="Corbel" panose="020B0503020204020204" pitchFamily="34" charset="0"/>
              </a:rPr>
              <a:t>Communication with community &amp; HIV care providers</a:t>
            </a:r>
          </a:p>
          <a:p>
            <a:endParaRPr lang="en-US">
              <a:latin typeface="Corbel" panose="020B0503020204020204" pitchFamily="34" charset="0"/>
            </a:endParaRPr>
          </a:p>
        </p:txBody>
      </p:sp>
    </p:spTree>
    <p:extLst>
      <p:ext uri="{BB962C8B-B14F-4D97-AF65-F5344CB8AC3E}">
        <p14:creationId xmlns:p14="http://schemas.microsoft.com/office/powerpoint/2010/main" val="35572084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7C07-625A-F887-7E3C-679402DB13A9}"/>
              </a:ext>
            </a:extLst>
          </p:cNvPr>
          <p:cNvSpPr>
            <a:spLocks noGrp="1"/>
          </p:cNvSpPr>
          <p:nvPr>
            <p:ph type="ctrTitle"/>
          </p:nvPr>
        </p:nvSpPr>
        <p:spPr/>
        <p:txBody>
          <a:bodyPr/>
          <a:lstStyle/>
          <a:p>
            <a:r>
              <a:rPr lang="en-US"/>
              <a:t>Health Department Roles</a:t>
            </a:r>
          </a:p>
        </p:txBody>
      </p:sp>
      <p:sp>
        <p:nvSpPr>
          <p:cNvPr id="3" name="Slide Number Placeholder 2">
            <a:extLst>
              <a:ext uri="{FF2B5EF4-FFF2-40B4-BE49-F238E27FC236}">
                <a16:creationId xmlns:a16="http://schemas.microsoft.com/office/drawing/2014/main" id="{97F4D252-5580-D93C-32AC-5417B8E5699F}"/>
              </a:ext>
            </a:extLst>
          </p:cNvPr>
          <p:cNvSpPr>
            <a:spLocks noGrp="1"/>
          </p:cNvSpPr>
          <p:nvPr>
            <p:ph type="sldNum" sz="quarter" idx="12"/>
          </p:nvPr>
        </p:nvSpPr>
        <p:spPr/>
        <p:txBody>
          <a:bodyPr/>
          <a:lstStyle/>
          <a:p>
            <a:fld id="{DB15D044-B35F-4A77-B573-9EB4C86BF88C}" type="slidenum">
              <a:rPr lang="en-US" smtClean="0"/>
              <a:pPr/>
              <a:t>68</a:t>
            </a:fld>
            <a:endParaRPr lang="en-US"/>
          </a:p>
        </p:txBody>
      </p:sp>
    </p:spTree>
    <p:extLst>
      <p:ext uri="{BB962C8B-B14F-4D97-AF65-F5344CB8AC3E}">
        <p14:creationId xmlns:p14="http://schemas.microsoft.com/office/powerpoint/2010/main" val="1679363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9F48D4-E534-9B9B-8920-62863B2135BB}"/>
              </a:ext>
            </a:extLst>
          </p:cNvPr>
          <p:cNvSpPr/>
          <p:nvPr/>
        </p:nvSpPr>
        <p:spPr>
          <a:xfrm>
            <a:off x="5320145" y="4963885"/>
            <a:ext cx="6472052" cy="855024"/>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26DE72-C3EF-C67C-A22D-94A82D259C52}"/>
              </a:ext>
            </a:extLst>
          </p:cNvPr>
          <p:cNvSpPr/>
          <p:nvPr/>
        </p:nvSpPr>
        <p:spPr>
          <a:xfrm>
            <a:off x="5320145" y="3693225"/>
            <a:ext cx="6472052" cy="855024"/>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1F6B5D-0413-D47E-D204-FBD0CB1F20C4}"/>
              </a:ext>
            </a:extLst>
          </p:cNvPr>
          <p:cNvSpPr/>
          <p:nvPr/>
        </p:nvSpPr>
        <p:spPr>
          <a:xfrm>
            <a:off x="5320145" y="2493818"/>
            <a:ext cx="6472052" cy="855024"/>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D5B9DA0-21C5-437C-2141-32C661D2F7C1}"/>
              </a:ext>
            </a:extLst>
          </p:cNvPr>
          <p:cNvSpPr>
            <a:spLocks noGrp="1"/>
          </p:cNvSpPr>
          <p:nvPr>
            <p:ph type="body" sz="half" idx="2"/>
          </p:nvPr>
        </p:nvSpPr>
        <p:spPr>
          <a:xfrm>
            <a:off x="738188" y="2059575"/>
            <a:ext cx="4261324" cy="4020592"/>
          </a:xfrm>
          <a:ln w="34925">
            <a:solidFill>
              <a:schemeClr val="accent2"/>
            </a:solidFill>
          </a:ln>
        </p:spPr>
        <p:txBody>
          <a:bodyPr lIns="182880" rIns="640080" anchor="ctr" anchorCtr="0"/>
          <a:lstStyle/>
          <a:p>
            <a:pPr>
              <a:lnSpc>
                <a:spcPct val="100000"/>
              </a:lnSpc>
            </a:pPr>
            <a:r>
              <a:rPr lang="en-US" b="1"/>
              <a:t>CDC PS</a:t>
            </a:r>
            <a:r>
              <a:rPr lang="en-US" b="1">
                <a:latin typeface="+mn-lt"/>
              </a:rPr>
              <a:t>18-1802</a:t>
            </a:r>
          </a:p>
          <a:p>
            <a:pPr>
              <a:lnSpc>
                <a:spcPct val="100000"/>
              </a:lnSpc>
            </a:pPr>
            <a:r>
              <a:rPr lang="en-US"/>
              <a:t>Core Required Strategy #</a:t>
            </a:r>
            <a:r>
              <a:rPr lang="en-US">
                <a:latin typeface="+mn-lt"/>
              </a:rPr>
              <a:t>3</a:t>
            </a:r>
            <a:r>
              <a:rPr lang="en-US"/>
              <a:t>: </a:t>
            </a:r>
          </a:p>
          <a:p>
            <a:pPr>
              <a:lnSpc>
                <a:spcPct val="100000"/>
              </a:lnSpc>
            </a:pPr>
            <a:r>
              <a:rPr lang="en-US" sz="2400"/>
              <a:t>“Develop, maintain, and implement a plan to respond to HIV transmission clusters and outbreaks”</a:t>
            </a:r>
          </a:p>
        </p:txBody>
      </p:sp>
      <p:sp>
        <p:nvSpPr>
          <p:cNvPr id="3" name="Title 2">
            <a:extLst>
              <a:ext uri="{FF2B5EF4-FFF2-40B4-BE49-F238E27FC236}">
                <a16:creationId xmlns:a16="http://schemas.microsoft.com/office/drawing/2014/main" id="{ECC1CA5E-4A94-9EC6-74A2-4C8C9AD71E12}"/>
              </a:ext>
            </a:extLst>
          </p:cNvPr>
          <p:cNvSpPr>
            <a:spLocks noGrp="1"/>
          </p:cNvSpPr>
          <p:nvPr>
            <p:ph type="title"/>
          </p:nvPr>
        </p:nvSpPr>
        <p:spPr/>
        <p:txBody>
          <a:bodyPr/>
          <a:lstStyle/>
          <a:p>
            <a:r>
              <a:rPr lang="en-US"/>
              <a:t>HD Funding for Cluster Detection and Response</a:t>
            </a:r>
          </a:p>
        </p:txBody>
      </p:sp>
      <p:sp>
        <p:nvSpPr>
          <p:cNvPr id="4" name="Slide Number Placeholder 3">
            <a:extLst>
              <a:ext uri="{FF2B5EF4-FFF2-40B4-BE49-F238E27FC236}">
                <a16:creationId xmlns:a16="http://schemas.microsoft.com/office/drawing/2014/main" id="{4E9E0978-8E84-1D67-F71F-7E169AA0AE10}"/>
              </a:ext>
            </a:extLst>
          </p:cNvPr>
          <p:cNvSpPr>
            <a:spLocks noGrp="1"/>
          </p:cNvSpPr>
          <p:nvPr>
            <p:ph type="sldNum" sz="quarter" idx="12"/>
          </p:nvPr>
        </p:nvSpPr>
        <p:spPr/>
        <p:txBody>
          <a:bodyPr/>
          <a:lstStyle/>
          <a:p>
            <a:fld id="{DB15D044-B35F-4A77-B573-9EB4C86BF88C}" type="slidenum">
              <a:rPr lang="en-US" smtClean="0"/>
              <a:pPr/>
              <a:t>69</a:t>
            </a:fld>
            <a:endParaRPr lang="en-US"/>
          </a:p>
        </p:txBody>
      </p:sp>
      <p:sp>
        <p:nvSpPr>
          <p:cNvPr id="6" name="Oval 5">
            <a:extLst>
              <a:ext uri="{FF2B5EF4-FFF2-40B4-BE49-F238E27FC236}">
                <a16:creationId xmlns:a16="http://schemas.microsoft.com/office/drawing/2014/main" id="{FFD4226B-0E92-7DBD-3057-DA01FAFEFA3C}"/>
              </a:ext>
            </a:extLst>
          </p:cNvPr>
          <p:cNvSpPr/>
          <p:nvPr/>
        </p:nvSpPr>
        <p:spPr>
          <a:xfrm>
            <a:off x="4465122" y="2280063"/>
            <a:ext cx="1068779" cy="1068779"/>
          </a:xfrm>
          <a:prstGeom prst="ellipse">
            <a:avLst/>
          </a:prstGeom>
          <a:solidFill>
            <a:schemeClr val="bg1"/>
          </a:solidFill>
          <a:ln w="349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2C70D68-38EC-55A9-8D4B-D9088BBC4F10}"/>
              </a:ext>
            </a:extLst>
          </p:cNvPr>
          <p:cNvSpPr/>
          <p:nvPr/>
        </p:nvSpPr>
        <p:spPr>
          <a:xfrm>
            <a:off x="4465122" y="3562599"/>
            <a:ext cx="1068779" cy="1068779"/>
          </a:xfrm>
          <a:prstGeom prst="ellipse">
            <a:avLst/>
          </a:prstGeom>
          <a:solidFill>
            <a:schemeClr val="bg1"/>
          </a:solidFill>
          <a:ln w="349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01DFF3-FA5F-3A8A-4177-1FC428C6D00F}"/>
              </a:ext>
            </a:extLst>
          </p:cNvPr>
          <p:cNvSpPr/>
          <p:nvPr/>
        </p:nvSpPr>
        <p:spPr>
          <a:xfrm>
            <a:off x="4465122" y="4833259"/>
            <a:ext cx="1068779" cy="1068779"/>
          </a:xfrm>
          <a:prstGeom prst="ellipse">
            <a:avLst/>
          </a:prstGeom>
          <a:solidFill>
            <a:schemeClr val="bg1"/>
          </a:solidFill>
          <a:ln w="349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10;&#10;Description automatically generated">
            <a:extLst>
              <a:ext uri="{FF2B5EF4-FFF2-40B4-BE49-F238E27FC236}">
                <a16:creationId xmlns:a16="http://schemas.microsoft.com/office/drawing/2014/main" id="{36F6A541-DC32-1E4E-6F89-18099468AC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3" t="4708" r="53583" b="50000"/>
          <a:stretch/>
        </p:blipFill>
        <p:spPr>
          <a:xfrm>
            <a:off x="4548251" y="2357143"/>
            <a:ext cx="1258784" cy="1325486"/>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67A47BED-480B-347E-D814-9F2DD723C9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841" t="9334" r="9015" b="52626"/>
          <a:stretch/>
        </p:blipFill>
        <p:spPr>
          <a:xfrm>
            <a:off x="4500749" y="3550724"/>
            <a:ext cx="1116281" cy="1113258"/>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EE322561-3F83-CD13-90F8-F558525F05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07" t="51615" r="22207" b="-7050"/>
          <a:stretch/>
        </p:blipFill>
        <p:spPr>
          <a:xfrm>
            <a:off x="4500749" y="4833259"/>
            <a:ext cx="1116281" cy="1113258"/>
          </a:xfrm>
          <a:prstGeom prst="rect">
            <a:avLst/>
          </a:prstGeom>
        </p:spPr>
      </p:pic>
      <p:sp>
        <p:nvSpPr>
          <p:cNvPr id="13" name="TextBox 12">
            <a:extLst>
              <a:ext uri="{FF2B5EF4-FFF2-40B4-BE49-F238E27FC236}">
                <a16:creationId xmlns:a16="http://schemas.microsoft.com/office/drawing/2014/main" id="{06D40F7D-92BD-571D-758B-A3F78E83A5A9}"/>
              </a:ext>
            </a:extLst>
          </p:cNvPr>
          <p:cNvSpPr txBox="1"/>
          <p:nvPr/>
        </p:nvSpPr>
        <p:spPr>
          <a:xfrm>
            <a:off x="5631845" y="2542650"/>
            <a:ext cx="62217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a:ln>
                  <a:noFill/>
                </a:ln>
                <a:solidFill>
                  <a:sysClr val="windowText" lastClr="000000"/>
                </a:solidFill>
                <a:effectLst/>
                <a:uLnTx/>
                <a:uFillTx/>
                <a:latin typeface="Corbel" panose="020B0503020204020204" pitchFamily="34" charset="0"/>
              </a:rPr>
              <a:t>Outcome 1</a:t>
            </a:r>
            <a:r>
              <a:rPr kumimoji="0" lang="en-US" sz="2000" b="0" i="0" u="none" strike="noStrike" kern="0" cap="none" spc="0" normalizeH="0" baseline="0" noProof="0">
                <a:ln>
                  <a:noFill/>
                </a:ln>
                <a:solidFill>
                  <a:sysClr val="windowText" lastClr="000000"/>
                </a:solidFill>
                <a:effectLst/>
                <a:uLnTx/>
                <a:uFillTx/>
                <a:latin typeface="Corbel" panose="020B0503020204020204" pitchFamily="34" charset="0"/>
              </a:rPr>
              <a:t>: Improved </a:t>
            </a:r>
            <a:r>
              <a:rPr kumimoji="0" lang="en-US" sz="2000" b="1" i="0" u="none" strike="noStrike" kern="0" cap="none" spc="0" normalizeH="0" baseline="0" noProof="0">
                <a:ln>
                  <a:noFill/>
                </a:ln>
                <a:solidFill>
                  <a:sysClr val="windowText" lastClr="000000"/>
                </a:solidFill>
                <a:effectLst/>
                <a:uLnTx/>
                <a:uFillTx/>
                <a:latin typeface="Corbel" panose="020B0503020204020204" pitchFamily="34" charset="0"/>
              </a:rPr>
              <a:t>early identification </a:t>
            </a:r>
            <a:r>
              <a:rPr kumimoji="0" lang="en-US" sz="2000" b="0" i="0" u="none" strike="noStrike" kern="0" cap="none" spc="0" normalizeH="0" baseline="0" noProof="0">
                <a:ln>
                  <a:noFill/>
                </a:ln>
                <a:solidFill>
                  <a:sysClr val="windowText" lastClr="000000"/>
                </a:solidFill>
                <a:effectLst/>
                <a:uLnTx/>
                <a:uFillTx/>
                <a:latin typeface="Corbel" panose="020B0503020204020204" pitchFamily="34" charset="0"/>
              </a:rPr>
              <a:t>and investigation of HIV transmission clusters and outbreaks</a:t>
            </a:r>
          </a:p>
        </p:txBody>
      </p:sp>
      <p:sp>
        <p:nvSpPr>
          <p:cNvPr id="14" name="TextBox 13">
            <a:extLst>
              <a:ext uri="{FF2B5EF4-FFF2-40B4-BE49-F238E27FC236}">
                <a16:creationId xmlns:a16="http://schemas.microsoft.com/office/drawing/2014/main" id="{559F682E-E4D4-FB0E-51FF-9904851BD1BD}"/>
              </a:ext>
            </a:extLst>
          </p:cNvPr>
          <p:cNvSpPr txBox="1"/>
          <p:nvPr/>
        </p:nvSpPr>
        <p:spPr>
          <a:xfrm>
            <a:off x="5652656" y="5011385"/>
            <a:ext cx="58011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rPr>
              <a:t>Outcome 3</a:t>
            </a:r>
            <a:r>
              <a:rPr kumimoji="0" lang="en-US" sz="2000" b="0" i="0" u="none" strike="noStrike" kern="1200" cap="none" spc="0" normalizeH="0" baseline="0" noProof="0">
                <a:ln>
                  <a:noFill/>
                </a:ln>
                <a:solidFill>
                  <a:prstClr val="black"/>
                </a:solidFill>
                <a:effectLst/>
                <a:uLnTx/>
                <a:uFillTx/>
                <a:latin typeface="Corbel" panose="020B0503020204020204" pitchFamily="34" charset="0"/>
              </a:rPr>
              <a:t>: </a:t>
            </a:r>
            <a:r>
              <a:rPr kumimoji="0" lang="en-US" sz="2000" b="1" i="0" u="none" strike="noStrike" kern="1200" cap="none" spc="0" normalizeH="0" baseline="0" noProof="0">
                <a:ln>
                  <a:noFill/>
                </a:ln>
                <a:solidFill>
                  <a:prstClr val="black"/>
                </a:solidFill>
                <a:effectLst/>
                <a:uLnTx/>
                <a:uFillTx/>
                <a:latin typeface="Corbel" panose="020B0503020204020204" pitchFamily="34" charset="0"/>
              </a:rPr>
              <a:t>Improved plans and policies </a:t>
            </a:r>
            <a:r>
              <a:rPr kumimoji="0" lang="en-US" sz="2000" b="0" i="0" u="none" strike="noStrike" kern="1200" cap="none" spc="0" normalizeH="0" baseline="0" noProof="0">
                <a:ln>
                  <a:noFill/>
                </a:ln>
                <a:solidFill>
                  <a:prstClr val="black"/>
                </a:solidFill>
                <a:effectLst/>
                <a:uLnTx/>
                <a:uFillTx/>
                <a:latin typeface="Corbel" panose="020B0503020204020204" pitchFamily="34" charset="0"/>
              </a:rPr>
              <a:t>to respond to and contain HIV clusters and outbreaks</a:t>
            </a:r>
          </a:p>
        </p:txBody>
      </p:sp>
      <p:sp>
        <p:nvSpPr>
          <p:cNvPr id="15" name="TextBox 14">
            <a:extLst>
              <a:ext uri="{FF2B5EF4-FFF2-40B4-BE49-F238E27FC236}">
                <a16:creationId xmlns:a16="http://schemas.microsoft.com/office/drawing/2014/main" id="{56ADE32B-EF38-ED54-455C-128A53E59B21}"/>
              </a:ext>
            </a:extLst>
          </p:cNvPr>
          <p:cNvSpPr txBox="1"/>
          <p:nvPr/>
        </p:nvSpPr>
        <p:spPr>
          <a:xfrm>
            <a:off x="5652657" y="3760045"/>
            <a:ext cx="59960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rPr>
              <a:t>Outcome 2</a:t>
            </a:r>
            <a:r>
              <a:rPr kumimoji="0" lang="en-US" sz="2000" b="0" i="0" u="none" strike="noStrike" kern="1200" cap="none" spc="0" normalizeH="0" baseline="0" noProof="0">
                <a:ln>
                  <a:noFill/>
                </a:ln>
                <a:solidFill>
                  <a:prstClr val="black"/>
                </a:solidFill>
                <a:effectLst/>
                <a:uLnTx/>
                <a:uFillTx/>
                <a:latin typeface="Corbel" panose="020B0503020204020204" pitchFamily="34" charset="0"/>
              </a:rPr>
              <a:t>: </a:t>
            </a:r>
            <a:r>
              <a:rPr kumimoji="0" lang="en-US" sz="2000" b="1" i="0" u="none" strike="noStrike" kern="1200" cap="none" spc="0" normalizeH="0" baseline="0" noProof="0">
                <a:ln>
                  <a:noFill/>
                </a:ln>
                <a:solidFill>
                  <a:prstClr val="black"/>
                </a:solidFill>
                <a:effectLst/>
                <a:uLnTx/>
                <a:uFillTx/>
                <a:latin typeface="Corbel" panose="020B0503020204020204" pitchFamily="34" charset="0"/>
              </a:rPr>
              <a:t>Improved response </a:t>
            </a:r>
            <a:r>
              <a:rPr kumimoji="0" lang="en-US" sz="2000" b="0" i="0" u="none" strike="noStrike" kern="1200" cap="none" spc="0" normalizeH="0" baseline="0" noProof="0">
                <a:ln>
                  <a:noFill/>
                </a:ln>
                <a:solidFill>
                  <a:prstClr val="black"/>
                </a:solidFill>
                <a:effectLst/>
                <a:uLnTx/>
                <a:uFillTx/>
                <a:latin typeface="Corbel" panose="020B0503020204020204" pitchFamily="34" charset="0"/>
              </a:rPr>
              <a:t>to HIV transmission clusters and outbreaks</a:t>
            </a:r>
          </a:p>
        </p:txBody>
      </p:sp>
    </p:spTree>
    <p:extLst>
      <p:ext uri="{BB962C8B-B14F-4D97-AF65-F5344CB8AC3E}">
        <p14:creationId xmlns:p14="http://schemas.microsoft.com/office/powerpoint/2010/main" val="295278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6" grpId="0" animBg="1"/>
      <p:bldP spid="6" grpId="0" animBg="1"/>
      <p:bldP spid="7" grpId="0" animBg="1"/>
      <p:bldP spid="8" grpId="0" animBg="1"/>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3BD79D-9A4D-67AA-D8B6-72C36FFC1F85}"/>
              </a:ext>
            </a:extLst>
          </p:cNvPr>
          <p:cNvSpPr>
            <a:spLocks noGrp="1"/>
          </p:cNvSpPr>
          <p:nvPr>
            <p:ph type="body" sz="half" idx="2"/>
          </p:nvPr>
        </p:nvSpPr>
        <p:spPr>
          <a:xfrm>
            <a:off x="738188" y="2181114"/>
            <a:ext cx="10164650" cy="3433160"/>
          </a:xfrm>
        </p:spPr>
        <p:txBody>
          <a:bodyPr vert="horz" lIns="0" tIns="45720" rIns="91440" bIns="45720" rtlCol="0" anchor="t">
            <a:noAutofit/>
          </a:bodyPr>
          <a:lstStyle/>
          <a:p>
            <a:pPr marL="346075" indent="-346075">
              <a:buFont typeface="+mj-lt"/>
              <a:buAutoNum type="arabicPeriod"/>
            </a:pPr>
            <a:r>
              <a:rPr lang="en-US">
                <a:latin typeface="Corbel"/>
                <a:cs typeface="Arial"/>
              </a:rPr>
              <a:t>Understand the history, goals, and basic concepts behind public health surveillance, and specifically HIV surveillance</a:t>
            </a:r>
          </a:p>
          <a:p>
            <a:pPr marL="346075" indent="-346075">
              <a:buFont typeface="+mj-lt"/>
              <a:buAutoNum type="arabicPeriod"/>
            </a:pPr>
            <a:r>
              <a:rPr lang="en-US">
                <a:latin typeface="Corbel"/>
                <a:cs typeface="Arial"/>
              </a:rPr>
              <a:t>Describe the process through which HIV surveillance data are reported to the health department and to the CDC (HIV case reporting data flow) and how the data are protected from release</a:t>
            </a:r>
          </a:p>
          <a:p>
            <a:pPr marL="346075" indent="-346075">
              <a:buFont typeface="+mj-lt"/>
              <a:buAutoNum type="arabicPeriod"/>
            </a:pPr>
            <a:r>
              <a:rPr lang="en-US">
                <a:latin typeface="Corbel"/>
                <a:cs typeface="Arial"/>
              </a:rPr>
              <a:t>Explain how HIV surveillance data are used to guide HIV prevention work and measure progress in meeting prevention goals </a:t>
            </a:r>
          </a:p>
          <a:p>
            <a:pPr marL="346075" indent="-346075">
              <a:buFont typeface="+mj-lt"/>
              <a:buAutoNum type="arabicPeriod"/>
            </a:pPr>
            <a:r>
              <a:rPr lang="en-US">
                <a:latin typeface="Corbel"/>
                <a:cs typeface="Arial"/>
              </a:rPr>
              <a:t>Understand what an HIV cluster is and how health departments use public health data to detect clusters </a:t>
            </a:r>
            <a:endParaRPr lang="en-US"/>
          </a:p>
        </p:txBody>
      </p:sp>
      <p:sp>
        <p:nvSpPr>
          <p:cNvPr id="3" name="Title 2">
            <a:extLst>
              <a:ext uri="{FF2B5EF4-FFF2-40B4-BE49-F238E27FC236}">
                <a16:creationId xmlns:a16="http://schemas.microsoft.com/office/drawing/2014/main" id="{67DF2940-46B6-8ED4-DDEE-857213456701}"/>
              </a:ext>
            </a:extLst>
          </p:cNvPr>
          <p:cNvSpPr>
            <a:spLocks noGrp="1"/>
          </p:cNvSpPr>
          <p:nvPr>
            <p:ph type="title"/>
          </p:nvPr>
        </p:nvSpPr>
        <p:spPr/>
        <p:txBody>
          <a:bodyPr/>
          <a:lstStyle/>
          <a:p>
            <a:r>
              <a:rPr lang="en-US"/>
              <a:t>Objectives for Part 1</a:t>
            </a:r>
          </a:p>
        </p:txBody>
      </p:sp>
      <p:sp>
        <p:nvSpPr>
          <p:cNvPr id="4" name="Slide Number Placeholder 3">
            <a:extLst>
              <a:ext uri="{FF2B5EF4-FFF2-40B4-BE49-F238E27FC236}">
                <a16:creationId xmlns:a16="http://schemas.microsoft.com/office/drawing/2014/main" id="{59E8E6BD-BA15-9DCB-6BC5-4CA7B5860B0A}"/>
              </a:ext>
            </a:extLst>
          </p:cNvPr>
          <p:cNvSpPr>
            <a:spLocks noGrp="1"/>
          </p:cNvSpPr>
          <p:nvPr>
            <p:ph type="sldNum" sz="quarter" idx="12"/>
          </p:nvPr>
        </p:nvSpPr>
        <p:spPr/>
        <p:txBody>
          <a:bodyPr/>
          <a:lstStyle/>
          <a:p>
            <a:fld id="{DB15D044-B35F-4A77-B573-9EB4C86BF88C}" type="slidenum">
              <a:rPr lang="en-US" smtClean="0"/>
              <a:pPr/>
              <a:t>7</a:t>
            </a:fld>
            <a:endParaRPr lang="en-US"/>
          </a:p>
        </p:txBody>
      </p:sp>
    </p:spTree>
    <p:extLst>
      <p:ext uri="{BB962C8B-B14F-4D97-AF65-F5344CB8AC3E}">
        <p14:creationId xmlns:p14="http://schemas.microsoft.com/office/powerpoint/2010/main" val="23097755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23B010-8CFD-90D7-D797-C35E253A021D}"/>
              </a:ext>
            </a:extLst>
          </p:cNvPr>
          <p:cNvSpPr/>
          <p:nvPr/>
        </p:nvSpPr>
        <p:spPr>
          <a:xfrm>
            <a:off x="2818614" y="1924534"/>
            <a:ext cx="7703147" cy="1857391"/>
          </a:xfrm>
          <a:prstGeom prst="rect">
            <a:avLst/>
          </a:prstGeom>
          <a:gradFill>
            <a:gsLst>
              <a:gs pos="0">
                <a:schemeClr val="bg1"/>
              </a:gs>
              <a:gs pos="100000">
                <a:schemeClr val="bg1">
                  <a:alpha val="57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DC8C9E3-B184-4075-3E1A-C8946C184888}"/>
              </a:ext>
            </a:extLst>
          </p:cNvPr>
          <p:cNvSpPr>
            <a:spLocks noGrp="1"/>
          </p:cNvSpPr>
          <p:nvPr>
            <p:ph type="title"/>
          </p:nvPr>
        </p:nvSpPr>
        <p:spPr>
          <a:xfrm>
            <a:off x="738187" y="647193"/>
            <a:ext cx="10556139" cy="650770"/>
          </a:xfrm>
        </p:spPr>
        <p:txBody>
          <a:bodyPr/>
          <a:lstStyle/>
          <a:p>
            <a:r>
              <a:rPr lang="en-US"/>
              <a:t>Health Department Foundational Activities</a:t>
            </a:r>
          </a:p>
        </p:txBody>
      </p:sp>
      <p:sp>
        <p:nvSpPr>
          <p:cNvPr id="4" name="Slide Number Placeholder 3">
            <a:extLst>
              <a:ext uri="{FF2B5EF4-FFF2-40B4-BE49-F238E27FC236}">
                <a16:creationId xmlns:a16="http://schemas.microsoft.com/office/drawing/2014/main" id="{A592CD65-59D5-D3C5-2F65-B40BEB7AD93C}"/>
              </a:ext>
            </a:extLst>
          </p:cNvPr>
          <p:cNvSpPr>
            <a:spLocks noGrp="1"/>
          </p:cNvSpPr>
          <p:nvPr>
            <p:ph type="sldNum" sz="quarter" idx="12"/>
          </p:nvPr>
        </p:nvSpPr>
        <p:spPr/>
        <p:txBody>
          <a:bodyPr/>
          <a:lstStyle/>
          <a:p>
            <a:fld id="{DB15D044-B35F-4A77-B573-9EB4C86BF88C}" type="slidenum">
              <a:rPr lang="en-US" smtClean="0"/>
              <a:pPr/>
              <a:t>70</a:t>
            </a:fld>
            <a:endParaRPr lang="en-US"/>
          </a:p>
        </p:txBody>
      </p:sp>
      <p:sp>
        <p:nvSpPr>
          <p:cNvPr id="5" name="Text Placeholder 1">
            <a:extLst>
              <a:ext uri="{FF2B5EF4-FFF2-40B4-BE49-F238E27FC236}">
                <a16:creationId xmlns:a16="http://schemas.microsoft.com/office/drawing/2014/main" id="{718AA425-0619-F7EA-2137-C6D8041FE38E}"/>
              </a:ext>
            </a:extLst>
          </p:cNvPr>
          <p:cNvSpPr txBox="1">
            <a:spLocks/>
          </p:cNvSpPr>
          <p:nvPr/>
        </p:nvSpPr>
        <p:spPr>
          <a:xfrm>
            <a:off x="738187" y="1924534"/>
            <a:ext cx="2391512" cy="1857391"/>
          </a:xfrm>
          <a:prstGeom prst="rect">
            <a:avLst/>
          </a:prstGeom>
          <a:solidFill>
            <a:schemeClr val="accent6"/>
          </a:solidFill>
        </p:spPr>
        <p:txBody>
          <a:bodyPr vert="horz" lIns="91440" tIns="45720" rIns="914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a:solidFill>
                  <a:schemeClr val="tx2"/>
                </a:solidFill>
              </a:rPr>
              <a:t>ETHICAL IMPLEMENTATION</a:t>
            </a:r>
          </a:p>
        </p:txBody>
      </p:sp>
      <p:sp>
        <p:nvSpPr>
          <p:cNvPr id="6" name="Text Placeholder 1">
            <a:extLst>
              <a:ext uri="{FF2B5EF4-FFF2-40B4-BE49-F238E27FC236}">
                <a16:creationId xmlns:a16="http://schemas.microsoft.com/office/drawing/2014/main" id="{5A6B1C76-E90C-4CEA-6C1B-88D062DEBDE4}"/>
              </a:ext>
            </a:extLst>
          </p:cNvPr>
          <p:cNvSpPr txBox="1">
            <a:spLocks/>
          </p:cNvSpPr>
          <p:nvPr/>
        </p:nvSpPr>
        <p:spPr>
          <a:xfrm>
            <a:off x="3385670" y="1981095"/>
            <a:ext cx="6946107" cy="180083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34950" indent="-234950">
              <a:lnSpc>
                <a:spcPct val="100000"/>
              </a:lnSpc>
              <a:buFont typeface="Arial" panose="020B0604020202020204" pitchFamily="34" charset="0"/>
              <a:buChar char="•"/>
            </a:pPr>
            <a:r>
              <a:rPr lang="en-US" sz="1800">
                <a:solidFill>
                  <a:schemeClr val="tx2"/>
                </a:solidFill>
              </a:rPr>
              <a:t>Engage community, including people with HIV, providers, and community-based organizations</a:t>
            </a:r>
          </a:p>
          <a:p>
            <a:pPr marL="234950" indent="-234950">
              <a:lnSpc>
                <a:spcPct val="100000"/>
              </a:lnSpc>
              <a:buFont typeface="Arial" panose="020B0604020202020204" pitchFamily="34" charset="0"/>
              <a:buChar char="•"/>
            </a:pPr>
            <a:r>
              <a:rPr lang="en-US" sz="1800">
                <a:solidFill>
                  <a:schemeClr val="tx2"/>
                </a:solidFill>
              </a:rPr>
              <a:t>Assess data protections and enhancing related policies and procedures when necessary</a:t>
            </a:r>
          </a:p>
          <a:p>
            <a:pPr marL="234950" indent="-234950">
              <a:lnSpc>
                <a:spcPct val="100000"/>
              </a:lnSpc>
              <a:buFont typeface="Arial" panose="020B0604020202020204" pitchFamily="34" charset="0"/>
              <a:buChar char="•"/>
            </a:pPr>
            <a:r>
              <a:rPr lang="en-US" sz="1800">
                <a:solidFill>
                  <a:schemeClr val="tx2"/>
                </a:solidFill>
              </a:rPr>
              <a:t>Assess implications of criminal exposure laws</a:t>
            </a:r>
          </a:p>
        </p:txBody>
      </p:sp>
      <p:sp>
        <p:nvSpPr>
          <p:cNvPr id="8" name="Rectangle 7">
            <a:extLst>
              <a:ext uri="{FF2B5EF4-FFF2-40B4-BE49-F238E27FC236}">
                <a16:creationId xmlns:a16="http://schemas.microsoft.com/office/drawing/2014/main" id="{A7B81A24-2DD3-5D66-2045-5F71A443BD24}"/>
              </a:ext>
            </a:extLst>
          </p:cNvPr>
          <p:cNvSpPr/>
          <p:nvPr/>
        </p:nvSpPr>
        <p:spPr>
          <a:xfrm>
            <a:off x="2818614" y="4002412"/>
            <a:ext cx="7703147" cy="1440835"/>
          </a:xfrm>
          <a:prstGeom prst="rect">
            <a:avLst/>
          </a:prstGeom>
          <a:gradFill>
            <a:gsLst>
              <a:gs pos="0">
                <a:schemeClr val="bg1"/>
              </a:gs>
              <a:gs pos="100000">
                <a:schemeClr val="bg1">
                  <a:alpha val="57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9EFAD3EB-DB8A-5FA4-25D9-3E8A0CE8EE1A}"/>
              </a:ext>
            </a:extLst>
          </p:cNvPr>
          <p:cNvSpPr txBox="1">
            <a:spLocks/>
          </p:cNvSpPr>
          <p:nvPr/>
        </p:nvSpPr>
        <p:spPr>
          <a:xfrm>
            <a:off x="738187" y="4002412"/>
            <a:ext cx="2391511" cy="1440835"/>
          </a:xfrm>
          <a:prstGeom prst="rect">
            <a:avLst/>
          </a:prstGeom>
          <a:solidFill>
            <a:schemeClr val="accent1"/>
          </a:solidFill>
        </p:spPr>
        <p:txBody>
          <a:bodyPr vert="horz" lIns="91440" tIns="45720" rIns="91440" bIns="45720" rtlCol="0" anchor="ctr" anchorCtr="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a:solidFill>
                  <a:schemeClr val="tx2"/>
                </a:solidFill>
              </a:rPr>
              <a:t>EFFECTIVE IMPLEMENTATION</a:t>
            </a:r>
          </a:p>
        </p:txBody>
      </p:sp>
      <p:sp>
        <p:nvSpPr>
          <p:cNvPr id="10" name="Text Placeholder 1">
            <a:extLst>
              <a:ext uri="{FF2B5EF4-FFF2-40B4-BE49-F238E27FC236}">
                <a16:creationId xmlns:a16="http://schemas.microsoft.com/office/drawing/2014/main" id="{E17B36A6-96A9-4061-11F8-E967847A63BF}"/>
              </a:ext>
            </a:extLst>
          </p:cNvPr>
          <p:cNvSpPr txBox="1">
            <a:spLocks/>
          </p:cNvSpPr>
          <p:nvPr/>
        </p:nvSpPr>
        <p:spPr>
          <a:xfrm>
            <a:off x="3385670" y="4124960"/>
            <a:ext cx="7136091" cy="1038419"/>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34950" indent="-234950">
              <a:lnSpc>
                <a:spcPct val="100000"/>
              </a:lnSpc>
              <a:buFont typeface="Arial" panose="020B0604020202020204" pitchFamily="34" charset="0"/>
              <a:buChar char="•"/>
            </a:pPr>
            <a:r>
              <a:rPr lang="en-US" sz="1800">
                <a:solidFill>
                  <a:schemeClr val="tx2"/>
                </a:solidFill>
              </a:rPr>
              <a:t>Develop internal and external health department collaborations </a:t>
            </a:r>
          </a:p>
          <a:p>
            <a:pPr marL="234950" indent="-234950">
              <a:lnSpc>
                <a:spcPct val="100000"/>
              </a:lnSpc>
              <a:buFont typeface="Arial" panose="020B0604020202020204" pitchFamily="34" charset="0"/>
              <a:buChar char="•"/>
            </a:pPr>
            <a:r>
              <a:rPr lang="en-US" sz="1800">
                <a:solidFill>
                  <a:schemeClr val="tx2"/>
                </a:solidFill>
              </a:rPr>
              <a:t>Develop capacity for cluster detection</a:t>
            </a:r>
          </a:p>
          <a:p>
            <a:pPr marL="234950" indent="-234950">
              <a:lnSpc>
                <a:spcPct val="100000"/>
              </a:lnSpc>
              <a:buFont typeface="Arial" panose="020B0604020202020204" pitchFamily="34" charset="0"/>
              <a:buChar char="•"/>
            </a:pPr>
            <a:r>
              <a:rPr lang="en-US" sz="1800">
                <a:solidFill>
                  <a:schemeClr val="tx2"/>
                </a:solidFill>
              </a:rPr>
              <a:t>Assess prevention portfolio and fiscal mechanisms needed for response</a:t>
            </a:r>
          </a:p>
        </p:txBody>
      </p:sp>
      <p:sp>
        <p:nvSpPr>
          <p:cNvPr id="16" name="Text Placeholder 2">
            <a:extLst>
              <a:ext uri="{FF2B5EF4-FFF2-40B4-BE49-F238E27FC236}">
                <a16:creationId xmlns:a16="http://schemas.microsoft.com/office/drawing/2014/main" id="{81320FB8-E898-F494-FDD2-9C3B6D0AAF6D}"/>
              </a:ext>
            </a:extLst>
          </p:cNvPr>
          <p:cNvSpPr txBox="1">
            <a:spLocks/>
          </p:cNvSpPr>
          <p:nvPr/>
        </p:nvSpPr>
        <p:spPr>
          <a:xfrm>
            <a:off x="6511719" y="6345700"/>
            <a:ext cx="10556140" cy="365125"/>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700"/>
              <a:t>From: Implementation Guidance for PS18-1802 Strategy 3: Cluster Detection and Response, November 2018 (CDC)</a:t>
            </a:r>
          </a:p>
          <a:p>
            <a:endParaRPr lang="en-US" sz="700"/>
          </a:p>
        </p:txBody>
      </p:sp>
    </p:spTree>
    <p:extLst>
      <p:ext uri="{BB962C8B-B14F-4D97-AF65-F5344CB8AC3E}">
        <p14:creationId xmlns:p14="http://schemas.microsoft.com/office/powerpoint/2010/main" val="28606922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1D3D21C-2346-B116-34EE-F703DC989E31}"/>
              </a:ext>
            </a:extLst>
          </p:cNvPr>
          <p:cNvSpPr/>
          <p:nvPr/>
        </p:nvSpPr>
        <p:spPr>
          <a:xfrm>
            <a:off x="4199727" y="724395"/>
            <a:ext cx="3681352" cy="5332021"/>
          </a:xfrm>
          <a:prstGeom prst="rect">
            <a:avLst/>
          </a:prstGeom>
          <a:solidFill>
            <a:schemeClr val="tx2">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41CEE0-316F-C6E9-59F9-B71E5CB52674}"/>
              </a:ext>
            </a:extLst>
          </p:cNvPr>
          <p:cNvSpPr/>
          <p:nvPr/>
        </p:nvSpPr>
        <p:spPr>
          <a:xfrm>
            <a:off x="8023582" y="724395"/>
            <a:ext cx="3681352" cy="5332021"/>
          </a:xfrm>
          <a:prstGeom prst="rect">
            <a:avLst/>
          </a:prstGeom>
          <a:solidFill>
            <a:schemeClr val="tx2">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71D2A0-8264-170A-B0EE-9E57FC3813AF}"/>
              </a:ext>
            </a:extLst>
          </p:cNvPr>
          <p:cNvSpPr/>
          <p:nvPr/>
        </p:nvSpPr>
        <p:spPr>
          <a:xfrm>
            <a:off x="363997" y="724395"/>
            <a:ext cx="3681352" cy="5332021"/>
          </a:xfrm>
          <a:prstGeom prst="rect">
            <a:avLst/>
          </a:prstGeom>
          <a:solidFill>
            <a:schemeClr val="tx2">
              <a:alpha val="56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C2C0D69-EB26-9315-49B5-3FFF03169E1E}"/>
              </a:ext>
            </a:extLst>
          </p:cNvPr>
          <p:cNvSpPr>
            <a:spLocks noGrp="1"/>
          </p:cNvSpPr>
          <p:nvPr>
            <p:ph type="body" sz="half" idx="2"/>
          </p:nvPr>
        </p:nvSpPr>
        <p:spPr>
          <a:xfrm>
            <a:off x="520295" y="2161310"/>
            <a:ext cx="3525054" cy="3705101"/>
          </a:xfrm>
        </p:spPr>
        <p:txBody>
          <a:bodyPr/>
          <a:lstStyle/>
          <a:p>
            <a:pPr>
              <a:lnSpc>
                <a:spcPct val="100000"/>
              </a:lnSpc>
            </a:pPr>
            <a:r>
              <a:rPr lang="en-US" sz="1600"/>
              <a:t>Collaborate with partners, other county and state HDs, or other units within the HD (hepatitis, emergency preparedness)</a:t>
            </a:r>
          </a:p>
          <a:p>
            <a:pPr>
              <a:lnSpc>
                <a:spcPct val="100000"/>
              </a:lnSpc>
            </a:pPr>
            <a:r>
              <a:rPr lang="en-US" sz="1600" b="1"/>
              <a:t>Surveillance: </a:t>
            </a:r>
            <a:r>
              <a:rPr lang="en-US" sz="1600"/>
              <a:t>cluster detection (through time-space and/or genetic sequence data), ongoing routine surveillance monitoring</a:t>
            </a:r>
          </a:p>
          <a:p>
            <a:pPr>
              <a:lnSpc>
                <a:spcPct val="100000"/>
              </a:lnSpc>
            </a:pPr>
            <a:r>
              <a:rPr lang="en-US" sz="1600" b="1"/>
              <a:t>Prevention: </a:t>
            </a:r>
            <a:r>
              <a:rPr lang="en-US" sz="1600"/>
              <a:t>prioritizing and coordinating interventions to respond (testing, </a:t>
            </a:r>
            <a:r>
              <a:rPr lang="en-US" sz="1600" err="1"/>
              <a:t>PrEP</a:t>
            </a:r>
            <a:r>
              <a:rPr lang="en-US" sz="1600"/>
              <a:t> linkage, partner services), community engagement</a:t>
            </a:r>
          </a:p>
          <a:p>
            <a:pPr>
              <a:lnSpc>
                <a:spcPct val="100000"/>
              </a:lnSpc>
            </a:pPr>
            <a:r>
              <a:rPr lang="en-US" sz="1600" b="1"/>
              <a:t>Care: </a:t>
            </a:r>
            <a:r>
              <a:rPr lang="en-US" sz="1600"/>
              <a:t>linkage to care, linkage to RWHAP services such as housing</a:t>
            </a:r>
          </a:p>
        </p:txBody>
      </p:sp>
      <p:sp>
        <p:nvSpPr>
          <p:cNvPr id="4" name="Slide Number Placeholder 3">
            <a:extLst>
              <a:ext uri="{FF2B5EF4-FFF2-40B4-BE49-F238E27FC236}">
                <a16:creationId xmlns:a16="http://schemas.microsoft.com/office/drawing/2014/main" id="{F5D7C1F9-56C6-7777-4747-1A098A5914B2}"/>
              </a:ext>
            </a:extLst>
          </p:cNvPr>
          <p:cNvSpPr>
            <a:spLocks noGrp="1"/>
          </p:cNvSpPr>
          <p:nvPr>
            <p:ph type="sldNum" sz="quarter" idx="12"/>
          </p:nvPr>
        </p:nvSpPr>
        <p:spPr/>
        <p:txBody>
          <a:bodyPr/>
          <a:lstStyle/>
          <a:p>
            <a:fld id="{DB15D044-B35F-4A77-B573-9EB4C86BF88C}" type="slidenum">
              <a:rPr lang="en-US" smtClean="0"/>
              <a:pPr/>
              <a:t>71</a:t>
            </a:fld>
            <a:endParaRPr lang="en-US"/>
          </a:p>
        </p:txBody>
      </p:sp>
      <p:sp>
        <p:nvSpPr>
          <p:cNvPr id="5" name="Text Placeholder 1">
            <a:extLst>
              <a:ext uri="{FF2B5EF4-FFF2-40B4-BE49-F238E27FC236}">
                <a16:creationId xmlns:a16="http://schemas.microsoft.com/office/drawing/2014/main" id="{DA5DE956-8B50-73DC-C5BD-28DEB196CC5F}"/>
              </a:ext>
            </a:extLst>
          </p:cNvPr>
          <p:cNvSpPr txBox="1">
            <a:spLocks/>
          </p:cNvSpPr>
          <p:nvPr/>
        </p:nvSpPr>
        <p:spPr>
          <a:xfrm>
            <a:off x="1066560"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t>HEALTH DEPT.</a:t>
            </a:r>
          </a:p>
        </p:txBody>
      </p:sp>
      <p:sp>
        <p:nvSpPr>
          <p:cNvPr id="6" name="Text Placeholder 1">
            <a:extLst>
              <a:ext uri="{FF2B5EF4-FFF2-40B4-BE49-F238E27FC236}">
                <a16:creationId xmlns:a16="http://schemas.microsoft.com/office/drawing/2014/main" id="{72708852-478A-1DBB-3C6E-5F744CA05468}"/>
              </a:ext>
            </a:extLst>
          </p:cNvPr>
          <p:cNvSpPr txBox="1">
            <a:spLocks/>
          </p:cNvSpPr>
          <p:nvPr/>
        </p:nvSpPr>
        <p:spPr>
          <a:xfrm>
            <a:off x="4467882" y="2161310"/>
            <a:ext cx="3525054" cy="370510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00">
                <a:solidFill>
                  <a:schemeClr val="bg1">
                    <a:alpha val="29000"/>
                  </a:schemeClr>
                </a:solidFill>
              </a:rPr>
              <a:t>HIV testing</a:t>
            </a:r>
          </a:p>
          <a:p>
            <a:pPr>
              <a:lnSpc>
                <a:spcPct val="100000"/>
              </a:lnSpc>
            </a:pPr>
            <a:r>
              <a:rPr lang="en-US" sz="1600">
                <a:solidFill>
                  <a:schemeClr val="bg1">
                    <a:alpha val="29000"/>
                  </a:schemeClr>
                </a:solidFill>
              </a:rPr>
              <a:t>Timely and complete reporting to the health department</a:t>
            </a:r>
          </a:p>
          <a:p>
            <a:pPr>
              <a:lnSpc>
                <a:spcPct val="100000"/>
              </a:lnSpc>
            </a:pPr>
            <a:r>
              <a:rPr lang="en-US" sz="1600">
                <a:solidFill>
                  <a:schemeClr val="bg1">
                    <a:alpha val="29000"/>
                  </a:schemeClr>
                </a:solidFill>
              </a:rPr>
              <a:t>Drug-resistance testing</a:t>
            </a:r>
          </a:p>
          <a:p>
            <a:pPr>
              <a:lnSpc>
                <a:spcPct val="100000"/>
              </a:lnSpc>
            </a:pPr>
            <a:r>
              <a:rPr lang="en-US" sz="1600">
                <a:solidFill>
                  <a:schemeClr val="bg1">
                    <a:alpha val="29000"/>
                  </a:schemeClr>
                </a:solidFill>
              </a:rPr>
              <a:t>Monitoring unusual patterns in new diagnoses</a:t>
            </a:r>
          </a:p>
          <a:p>
            <a:pPr>
              <a:lnSpc>
                <a:spcPct val="100000"/>
              </a:lnSpc>
            </a:pPr>
            <a:r>
              <a:rPr lang="en-US" sz="1600">
                <a:solidFill>
                  <a:schemeClr val="bg1">
                    <a:alpha val="29000"/>
                  </a:schemeClr>
                </a:solidFill>
              </a:rPr>
              <a:t>Modifying care models to respond to needs of PLWH</a:t>
            </a:r>
          </a:p>
        </p:txBody>
      </p:sp>
      <p:sp>
        <p:nvSpPr>
          <p:cNvPr id="7" name="Text Placeholder 1">
            <a:extLst>
              <a:ext uri="{FF2B5EF4-FFF2-40B4-BE49-F238E27FC236}">
                <a16:creationId xmlns:a16="http://schemas.microsoft.com/office/drawing/2014/main" id="{F3FD4A5A-C592-583E-83DB-1F6E2911E822}"/>
              </a:ext>
            </a:extLst>
          </p:cNvPr>
          <p:cNvSpPr txBox="1">
            <a:spLocks/>
          </p:cNvSpPr>
          <p:nvPr/>
        </p:nvSpPr>
        <p:spPr>
          <a:xfrm>
            <a:off x="4954771"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solidFill>
                  <a:schemeClr val="bg1">
                    <a:alpha val="29000"/>
                  </a:schemeClr>
                </a:solidFill>
              </a:rPr>
              <a:t>PROVIDERS</a:t>
            </a:r>
          </a:p>
        </p:txBody>
      </p:sp>
      <p:sp>
        <p:nvSpPr>
          <p:cNvPr id="8" name="Text Placeholder 1">
            <a:extLst>
              <a:ext uri="{FF2B5EF4-FFF2-40B4-BE49-F238E27FC236}">
                <a16:creationId xmlns:a16="http://schemas.microsoft.com/office/drawing/2014/main" id="{BFC6195D-2B61-8550-2E78-D642AA690349}"/>
              </a:ext>
            </a:extLst>
          </p:cNvPr>
          <p:cNvSpPr txBox="1">
            <a:spLocks/>
          </p:cNvSpPr>
          <p:nvPr/>
        </p:nvSpPr>
        <p:spPr>
          <a:xfrm>
            <a:off x="8249215" y="2161310"/>
            <a:ext cx="3382550" cy="370510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00">
                <a:solidFill>
                  <a:schemeClr val="bg1">
                    <a:alpha val="29000"/>
                  </a:schemeClr>
                </a:solidFill>
              </a:rPr>
              <a:t>HIV testing and timely reporting to HD</a:t>
            </a:r>
          </a:p>
          <a:p>
            <a:pPr>
              <a:lnSpc>
                <a:spcPct val="100000"/>
              </a:lnSpc>
            </a:pPr>
            <a:r>
              <a:rPr lang="en-US" sz="1600">
                <a:solidFill>
                  <a:schemeClr val="bg1">
                    <a:alpha val="29000"/>
                  </a:schemeClr>
                </a:solidFill>
              </a:rPr>
              <a:t>Implement interventions to respond to cluster (e.g., venue-based testing, risk-based communication, access to </a:t>
            </a:r>
            <a:r>
              <a:rPr lang="en-US" sz="1600" err="1">
                <a:solidFill>
                  <a:schemeClr val="bg1">
                    <a:alpha val="29000"/>
                  </a:schemeClr>
                </a:solidFill>
              </a:rPr>
              <a:t>PrEP</a:t>
            </a:r>
            <a:r>
              <a:rPr lang="en-US" sz="1600">
                <a:solidFill>
                  <a:schemeClr val="bg1">
                    <a:alpha val="29000"/>
                  </a:schemeClr>
                </a:solidFill>
              </a:rPr>
              <a:t>, housing assistance, health insurance assistance)</a:t>
            </a:r>
          </a:p>
          <a:p>
            <a:pPr>
              <a:lnSpc>
                <a:spcPct val="100000"/>
              </a:lnSpc>
            </a:pPr>
            <a:r>
              <a:rPr lang="en-US" sz="1600">
                <a:solidFill>
                  <a:schemeClr val="bg1">
                    <a:alpha val="29000"/>
                  </a:schemeClr>
                </a:solidFill>
              </a:rPr>
              <a:t>Educating community and providers</a:t>
            </a:r>
          </a:p>
        </p:txBody>
      </p:sp>
      <p:sp>
        <p:nvSpPr>
          <p:cNvPr id="9" name="Text Placeholder 1">
            <a:extLst>
              <a:ext uri="{FF2B5EF4-FFF2-40B4-BE49-F238E27FC236}">
                <a16:creationId xmlns:a16="http://schemas.microsoft.com/office/drawing/2014/main" id="{67C04961-2968-774A-8E11-15CAA7F36B19}"/>
              </a:ext>
            </a:extLst>
          </p:cNvPr>
          <p:cNvSpPr txBox="1">
            <a:spLocks/>
          </p:cNvSpPr>
          <p:nvPr/>
        </p:nvSpPr>
        <p:spPr>
          <a:xfrm>
            <a:off x="8795480"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solidFill>
                  <a:schemeClr val="bg1">
                    <a:alpha val="29000"/>
                  </a:schemeClr>
                </a:solidFill>
              </a:rPr>
              <a:t>CBO</a:t>
            </a:r>
          </a:p>
        </p:txBody>
      </p:sp>
      <p:sp>
        <p:nvSpPr>
          <p:cNvPr id="13" name="Up-Down Arrow 12">
            <a:extLst>
              <a:ext uri="{FF2B5EF4-FFF2-40B4-BE49-F238E27FC236}">
                <a16:creationId xmlns:a16="http://schemas.microsoft.com/office/drawing/2014/main" id="{8E8777BE-4273-5340-718A-A2E09CBFC4C2}"/>
              </a:ext>
            </a:extLst>
          </p:cNvPr>
          <p:cNvSpPr/>
          <p:nvPr/>
        </p:nvSpPr>
        <p:spPr>
          <a:xfrm rot="5400000">
            <a:off x="5749460" y="-3810056"/>
            <a:ext cx="653143" cy="11111472"/>
          </a:xfrm>
          <a:prstGeom prst="up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B5E1861-FE5F-ADDD-E003-A87640880541}"/>
              </a:ext>
            </a:extLst>
          </p:cNvPr>
          <p:cNvSpPr txBox="1"/>
          <p:nvPr/>
        </p:nvSpPr>
        <p:spPr>
          <a:xfrm>
            <a:off x="3048990" y="1556548"/>
            <a:ext cx="6097978" cy="646331"/>
          </a:xfrm>
          <a:prstGeom prst="rect">
            <a:avLst/>
          </a:prstGeom>
          <a:noFill/>
        </p:spPr>
        <p:txBody>
          <a:bodyPr wrap="square">
            <a:spAutoFit/>
          </a:bodyPr>
          <a:lstStyle/>
          <a:p>
            <a:pPr algn="ctr"/>
            <a:r>
              <a:rPr lang="en-US">
                <a:latin typeface="Corbel" panose="020B0503020204020204" pitchFamily="34" charset="0"/>
              </a:rPr>
              <a:t>Communication with community &amp; HIV care providers</a:t>
            </a:r>
          </a:p>
          <a:p>
            <a:endParaRPr lang="en-US">
              <a:latin typeface="Corbel" panose="020B0503020204020204" pitchFamily="34" charset="0"/>
            </a:endParaRPr>
          </a:p>
        </p:txBody>
      </p:sp>
    </p:spTree>
    <p:extLst>
      <p:ext uri="{BB962C8B-B14F-4D97-AF65-F5344CB8AC3E}">
        <p14:creationId xmlns:p14="http://schemas.microsoft.com/office/powerpoint/2010/main" val="2601475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423F4-EFF7-EABF-3EAF-E5C7812E6ED5}"/>
              </a:ext>
            </a:extLst>
          </p:cNvPr>
          <p:cNvSpPr>
            <a:spLocks noGrp="1"/>
          </p:cNvSpPr>
          <p:nvPr>
            <p:ph type="body" sz="half" idx="2"/>
          </p:nvPr>
        </p:nvSpPr>
        <p:spPr>
          <a:xfrm>
            <a:off x="768668" y="2126340"/>
            <a:ext cx="10556140" cy="3433160"/>
          </a:xfrm>
        </p:spPr>
        <p:txBody>
          <a:bodyPr/>
          <a:lstStyle/>
          <a:p>
            <a:r>
              <a:rPr lang="en-US"/>
              <a:t>Surveillance: </a:t>
            </a:r>
            <a:r>
              <a:rPr lang="en-US" b="1"/>
              <a:t>[insert health department here]</a:t>
            </a:r>
          </a:p>
          <a:p>
            <a:pPr marL="461963" indent="-225425">
              <a:buFont typeface="Arial" panose="020B0604020202020204" pitchFamily="34" charset="0"/>
              <a:buChar char="•"/>
            </a:pPr>
            <a:r>
              <a:rPr lang="en-US"/>
              <a:t>Identify groups of related partners using Secure HIV-TRACE</a:t>
            </a:r>
          </a:p>
          <a:p>
            <a:pPr marL="461963" indent="-225425">
              <a:buFont typeface="Arial" panose="020B0604020202020204" pitchFamily="34" charset="0"/>
              <a:buChar char="•"/>
            </a:pPr>
            <a:r>
              <a:rPr lang="en-US"/>
              <a:t>Link partner services, STI surveillance other data to broaden the picture of the cluster and expand the cluster’s transmission and risk networks </a:t>
            </a:r>
          </a:p>
          <a:p>
            <a:pPr marL="461963" indent="-225425">
              <a:buFont typeface="Arial" panose="020B0604020202020204" pitchFamily="34" charset="0"/>
              <a:buChar char="•"/>
            </a:pPr>
            <a:r>
              <a:rPr lang="en-US"/>
              <a:t>Prioritize clusters based on all available data</a:t>
            </a:r>
          </a:p>
          <a:p>
            <a:pPr marL="461963" indent="-225425">
              <a:buFont typeface="Arial" panose="020B0604020202020204" pitchFamily="34" charset="0"/>
              <a:buChar char="•"/>
            </a:pPr>
            <a:r>
              <a:rPr lang="en-US"/>
              <a:t>Monitor existing and new clusters including when to close a cluster response</a:t>
            </a:r>
          </a:p>
          <a:p>
            <a:pPr marL="461963" indent="-225425">
              <a:buFont typeface="Arial" panose="020B0604020202020204" pitchFamily="34" charset="0"/>
              <a:buChar char="•"/>
            </a:pPr>
            <a:r>
              <a:rPr lang="en-US"/>
              <a:t>Decide when to close a cluster response</a:t>
            </a:r>
          </a:p>
        </p:txBody>
      </p:sp>
      <p:sp>
        <p:nvSpPr>
          <p:cNvPr id="3" name="Title 2">
            <a:extLst>
              <a:ext uri="{FF2B5EF4-FFF2-40B4-BE49-F238E27FC236}">
                <a16:creationId xmlns:a16="http://schemas.microsoft.com/office/drawing/2014/main" id="{5986610E-F3CC-015D-F21E-3EC03EB36F7D}"/>
              </a:ext>
            </a:extLst>
          </p:cNvPr>
          <p:cNvSpPr>
            <a:spLocks noGrp="1"/>
          </p:cNvSpPr>
          <p:nvPr>
            <p:ph type="title"/>
          </p:nvPr>
        </p:nvSpPr>
        <p:spPr>
          <a:xfrm>
            <a:off x="768668" y="918606"/>
            <a:ext cx="10556140" cy="910194"/>
          </a:xfrm>
        </p:spPr>
        <p:txBody>
          <a:bodyPr/>
          <a:lstStyle/>
          <a:p>
            <a:r>
              <a:rPr lang="en-US" sz="2800"/>
              <a:t>Health Department HIV Program Roles: </a:t>
            </a:r>
            <a:br>
              <a:rPr lang="en-US"/>
            </a:br>
            <a:r>
              <a:rPr lang="en-US"/>
              <a:t>Surveillance</a:t>
            </a:r>
          </a:p>
        </p:txBody>
      </p:sp>
      <p:sp>
        <p:nvSpPr>
          <p:cNvPr id="4" name="Slide Number Placeholder 3">
            <a:extLst>
              <a:ext uri="{FF2B5EF4-FFF2-40B4-BE49-F238E27FC236}">
                <a16:creationId xmlns:a16="http://schemas.microsoft.com/office/drawing/2014/main" id="{6CD18A91-333C-0CB0-0BFE-2707278359F7}"/>
              </a:ext>
            </a:extLst>
          </p:cNvPr>
          <p:cNvSpPr>
            <a:spLocks noGrp="1"/>
          </p:cNvSpPr>
          <p:nvPr>
            <p:ph type="sldNum" sz="quarter" idx="12"/>
          </p:nvPr>
        </p:nvSpPr>
        <p:spPr/>
        <p:txBody>
          <a:bodyPr/>
          <a:lstStyle/>
          <a:p>
            <a:fld id="{DB15D044-B35F-4A77-B573-9EB4C86BF88C}" type="slidenum">
              <a:rPr lang="en-US" smtClean="0"/>
              <a:pPr/>
              <a:t>72</a:t>
            </a:fld>
            <a:endParaRPr lang="en-US"/>
          </a:p>
        </p:txBody>
      </p:sp>
    </p:spTree>
    <p:extLst>
      <p:ext uri="{BB962C8B-B14F-4D97-AF65-F5344CB8AC3E}">
        <p14:creationId xmlns:p14="http://schemas.microsoft.com/office/powerpoint/2010/main" val="784505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423F4-EFF7-EABF-3EAF-E5C7812E6ED5}"/>
              </a:ext>
            </a:extLst>
          </p:cNvPr>
          <p:cNvSpPr>
            <a:spLocks noGrp="1"/>
          </p:cNvSpPr>
          <p:nvPr>
            <p:ph type="body" sz="half" idx="2"/>
          </p:nvPr>
        </p:nvSpPr>
        <p:spPr>
          <a:xfrm>
            <a:off x="768668" y="2126340"/>
            <a:ext cx="10556140" cy="3433160"/>
          </a:xfrm>
        </p:spPr>
        <p:txBody>
          <a:bodyPr/>
          <a:lstStyle/>
          <a:p>
            <a:pPr>
              <a:lnSpc>
                <a:spcPct val="100000"/>
              </a:lnSpc>
            </a:pPr>
            <a:r>
              <a:rPr lang="en-US"/>
              <a:t>Prevention and Service Linkage: </a:t>
            </a:r>
            <a:r>
              <a:rPr lang="en-US" b="1"/>
              <a:t>[insert HD name here]</a:t>
            </a:r>
          </a:p>
          <a:p>
            <a:pPr marL="581025" indent="-285750">
              <a:lnSpc>
                <a:spcPct val="100000"/>
              </a:lnSpc>
              <a:buFont typeface="Arial" panose="020B0604020202020204" pitchFamily="34" charset="0"/>
              <a:buChar char="•"/>
            </a:pPr>
            <a:r>
              <a:rPr lang="en-US"/>
              <a:t>Initiate additional investigations and decide which services are needed</a:t>
            </a:r>
          </a:p>
          <a:p>
            <a:pPr marL="973138" indent="-285750">
              <a:lnSpc>
                <a:spcPct val="100000"/>
              </a:lnSpc>
              <a:spcBef>
                <a:spcPts val="400"/>
              </a:spcBef>
              <a:buFont typeface="Arial" panose="020B0604020202020204" pitchFamily="34" charset="0"/>
              <a:buChar char="•"/>
            </a:pPr>
            <a:r>
              <a:rPr lang="en-US" sz="1800"/>
              <a:t>Partner services</a:t>
            </a:r>
          </a:p>
          <a:p>
            <a:pPr marL="973138" indent="-285750">
              <a:lnSpc>
                <a:spcPct val="100000"/>
              </a:lnSpc>
              <a:spcBef>
                <a:spcPts val="400"/>
              </a:spcBef>
              <a:buFont typeface="Arial" panose="020B0604020202020204" pitchFamily="34" charset="0"/>
              <a:buChar char="•"/>
            </a:pPr>
            <a:r>
              <a:rPr lang="en-US" sz="1800"/>
              <a:t>Funding CBOs to provide prevention services</a:t>
            </a:r>
          </a:p>
          <a:p>
            <a:pPr marL="973138" indent="-285750">
              <a:lnSpc>
                <a:spcPct val="100000"/>
              </a:lnSpc>
              <a:spcBef>
                <a:spcPts val="400"/>
              </a:spcBef>
              <a:buFont typeface="Arial" panose="020B0604020202020204" pitchFamily="34" charset="0"/>
              <a:buChar char="•"/>
            </a:pPr>
            <a:r>
              <a:rPr lang="en-US" sz="1800"/>
              <a:t>Linkage to HIV care and/or re-engagement in care</a:t>
            </a:r>
          </a:p>
          <a:p>
            <a:pPr marL="973138" indent="-285750">
              <a:lnSpc>
                <a:spcPct val="100000"/>
              </a:lnSpc>
              <a:spcBef>
                <a:spcPts val="400"/>
              </a:spcBef>
              <a:buFont typeface="Arial" panose="020B0604020202020204" pitchFamily="34" charset="0"/>
              <a:buChar char="•"/>
            </a:pPr>
            <a:r>
              <a:rPr lang="en-US" sz="1800"/>
              <a:t>Linkage to other support services</a:t>
            </a:r>
          </a:p>
          <a:p>
            <a:pPr marL="581025" indent="-285750">
              <a:lnSpc>
                <a:spcPct val="100000"/>
              </a:lnSpc>
              <a:buFont typeface="Arial" panose="020B0604020202020204" pitchFamily="34" charset="0"/>
              <a:buChar char="•"/>
            </a:pPr>
            <a:r>
              <a:rPr lang="en-US"/>
              <a:t>Community engagement </a:t>
            </a:r>
          </a:p>
        </p:txBody>
      </p:sp>
      <p:sp>
        <p:nvSpPr>
          <p:cNvPr id="3" name="Title 2">
            <a:extLst>
              <a:ext uri="{FF2B5EF4-FFF2-40B4-BE49-F238E27FC236}">
                <a16:creationId xmlns:a16="http://schemas.microsoft.com/office/drawing/2014/main" id="{5986610E-F3CC-015D-F21E-3EC03EB36F7D}"/>
              </a:ext>
            </a:extLst>
          </p:cNvPr>
          <p:cNvSpPr>
            <a:spLocks noGrp="1"/>
          </p:cNvSpPr>
          <p:nvPr>
            <p:ph type="title"/>
          </p:nvPr>
        </p:nvSpPr>
        <p:spPr>
          <a:xfrm>
            <a:off x="768668" y="918606"/>
            <a:ext cx="10556140" cy="910194"/>
          </a:xfrm>
        </p:spPr>
        <p:txBody>
          <a:bodyPr/>
          <a:lstStyle/>
          <a:p>
            <a:r>
              <a:rPr lang="en-US" sz="2800"/>
              <a:t>Health Department HIV Program Roles: </a:t>
            </a:r>
            <a:br>
              <a:rPr lang="en-US"/>
            </a:br>
            <a:r>
              <a:rPr lang="en-US"/>
              <a:t>Prevention</a:t>
            </a:r>
          </a:p>
        </p:txBody>
      </p:sp>
      <p:sp>
        <p:nvSpPr>
          <p:cNvPr id="4" name="Slide Number Placeholder 3">
            <a:extLst>
              <a:ext uri="{FF2B5EF4-FFF2-40B4-BE49-F238E27FC236}">
                <a16:creationId xmlns:a16="http://schemas.microsoft.com/office/drawing/2014/main" id="{6CD18A91-333C-0CB0-0BFE-2707278359F7}"/>
              </a:ext>
            </a:extLst>
          </p:cNvPr>
          <p:cNvSpPr>
            <a:spLocks noGrp="1"/>
          </p:cNvSpPr>
          <p:nvPr>
            <p:ph type="sldNum" sz="quarter" idx="12"/>
          </p:nvPr>
        </p:nvSpPr>
        <p:spPr/>
        <p:txBody>
          <a:bodyPr/>
          <a:lstStyle/>
          <a:p>
            <a:fld id="{DB15D044-B35F-4A77-B573-9EB4C86BF88C}" type="slidenum">
              <a:rPr lang="en-US" smtClean="0"/>
              <a:pPr/>
              <a:t>73</a:t>
            </a:fld>
            <a:endParaRPr lang="en-US"/>
          </a:p>
        </p:txBody>
      </p:sp>
    </p:spTree>
    <p:extLst>
      <p:ext uri="{BB962C8B-B14F-4D97-AF65-F5344CB8AC3E}">
        <p14:creationId xmlns:p14="http://schemas.microsoft.com/office/powerpoint/2010/main" val="3758261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423F4-EFF7-EABF-3EAF-E5C7812E6ED5}"/>
              </a:ext>
            </a:extLst>
          </p:cNvPr>
          <p:cNvSpPr>
            <a:spLocks noGrp="1"/>
          </p:cNvSpPr>
          <p:nvPr>
            <p:ph type="body" sz="half" idx="2"/>
          </p:nvPr>
        </p:nvSpPr>
        <p:spPr>
          <a:xfrm>
            <a:off x="768668" y="1616927"/>
            <a:ext cx="6617784" cy="3433160"/>
          </a:xfrm>
        </p:spPr>
        <p:txBody>
          <a:bodyPr/>
          <a:lstStyle/>
          <a:p>
            <a:pPr>
              <a:lnSpc>
                <a:spcPct val="100000"/>
              </a:lnSpc>
            </a:pPr>
            <a:r>
              <a:rPr lang="en-US"/>
              <a:t>Prioritization may be based on:</a:t>
            </a:r>
          </a:p>
          <a:p>
            <a:pPr marL="581025" indent="-285750">
              <a:lnSpc>
                <a:spcPct val="100000"/>
              </a:lnSpc>
              <a:buFont typeface="Arial" panose="020B0604020202020204" pitchFamily="34" charset="0"/>
              <a:buChar char="•"/>
            </a:pPr>
            <a:r>
              <a:rPr lang="en-US"/>
              <a:t>Number of people in cluster and number of available response staff</a:t>
            </a:r>
          </a:p>
          <a:p>
            <a:pPr marL="581025" indent="-285750">
              <a:lnSpc>
                <a:spcPct val="100000"/>
              </a:lnSpc>
              <a:buFont typeface="Arial" panose="020B0604020202020204" pitchFamily="34" charset="0"/>
              <a:buChar char="•"/>
            </a:pPr>
            <a:r>
              <a:rPr lang="en-US"/>
              <a:t>Demographics (prioritize groups that are seeing recent increases based on local data on new infections)</a:t>
            </a:r>
          </a:p>
          <a:p>
            <a:pPr marL="581025" indent="-285750">
              <a:lnSpc>
                <a:spcPct val="100000"/>
              </a:lnSpc>
              <a:buFont typeface="Arial" panose="020B0604020202020204" pitchFamily="34" charset="0"/>
              <a:buChar char="•"/>
            </a:pPr>
            <a:r>
              <a:rPr lang="en-US"/>
              <a:t>Networks with characteristics suggesting high potential for ongoing transmission such as injecting drugs</a:t>
            </a:r>
          </a:p>
          <a:p>
            <a:pPr marL="581025" indent="-285750">
              <a:lnSpc>
                <a:spcPct val="100000"/>
              </a:lnSpc>
              <a:buFont typeface="Arial" panose="020B0604020202020204" pitchFamily="34" charset="0"/>
              <a:buChar char="•"/>
            </a:pPr>
            <a:r>
              <a:rPr lang="en-US"/>
              <a:t>Clinical variables related to potential adverse health outcomes:</a:t>
            </a:r>
          </a:p>
          <a:p>
            <a:pPr marL="973138" indent="-285750">
              <a:lnSpc>
                <a:spcPct val="100000"/>
              </a:lnSpc>
              <a:spcBef>
                <a:spcPts val="400"/>
              </a:spcBef>
              <a:buFont typeface="Arial" panose="020B0604020202020204" pitchFamily="34" charset="0"/>
              <a:buChar char="•"/>
            </a:pPr>
            <a:r>
              <a:rPr lang="en-US" sz="1800"/>
              <a:t>Out-of-care</a:t>
            </a:r>
          </a:p>
          <a:p>
            <a:pPr marL="973138" indent="-285750">
              <a:lnSpc>
                <a:spcPct val="100000"/>
              </a:lnSpc>
              <a:spcBef>
                <a:spcPts val="400"/>
              </a:spcBef>
              <a:buFont typeface="Arial" panose="020B0604020202020204" pitchFamily="34" charset="0"/>
              <a:buChar char="•"/>
            </a:pPr>
            <a:r>
              <a:rPr lang="en-US" sz="1800"/>
              <a:t>Unsuppressed viral load</a:t>
            </a:r>
          </a:p>
          <a:p>
            <a:pPr marL="973138" indent="-285750">
              <a:lnSpc>
                <a:spcPct val="100000"/>
              </a:lnSpc>
              <a:spcBef>
                <a:spcPts val="400"/>
              </a:spcBef>
              <a:buFont typeface="Arial" panose="020B0604020202020204" pitchFamily="34" charset="0"/>
              <a:buChar char="•"/>
            </a:pPr>
            <a:r>
              <a:rPr lang="en-US" sz="1800"/>
              <a:t>STI or hepatitis co-infection</a:t>
            </a:r>
          </a:p>
        </p:txBody>
      </p:sp>
      <p:sp>
        <p:nvSpPr>
          <p:cNvPr id="3" name="Title 2">
            <a:extLst>
              <a:ext uri="{FF2B5EF4-FFF2-40B4-BE49-F238E27FC236}">
                <a16:creationId xmlns:a16="http://schemas.microsoft.com/office/drawing/2014/main" id="{5986610E-F3CC-015D-F21E-3EC03EB36F7D}"/>
              </a:ext>
            </a:extLst>
          </p:cNvPr>
          <p:cNvSpPr>
            <a:spLocks noGrp="1"/>
          </p:cNvSpPr>
          <p:nvPr>
            <p:ph type="title"/>
          </p:nvPr>
        </p:nvSpPr>
        <p:spPr>
          <a:xfrm>
            <a:off x="768668" y="504195"/>
            <a:ext cx="10556140" cy="910194"/>
          </a:xfrm>
        </p:spPr>
        <p:txBody>
          <a:bodyPr/>
          <a:lstStyle/>
          <a:p>
            <a:r>
              <a:rPr lang="en-US" sz="2800"/>
              <a:t>Cluster Response: </a:t>
            </a:r>
            <a:br>
              <a:rPr lang="en-US"/>
            </a:br>
            <a:r>
              <a:rPr lang="en-US"/>
              <a:t>Prioritizing Response Activities</a:t>
            </a:r>
          </a:p>
        </p:txBody>
      </p:sp>
      <p:sp>
        <p:nvSpPr>
          <p:cNvPr id="4" name="Slide Number Placeholder 3">
            <a:extLst>
              <a:ext uri="{FF2B5EF4-FFF2-40B4-BE49-F238E27FC236}">
                <a16:creationId xmlns:a16="http://schemas.microsoft.com/office/drawing/2014/main" id="{6CD18A91-333C-0CB0-0BFE-2707278359F7}"/>
              </a:ext>
            </a:extLst>
          </p:cNvPr>
          <p:cNvSpPr>
            <a:spLocks noGrp="1"/>
          </p:cNvSpPr>
          <p:nvPr>
            <p:ph type="sldNum" sz="quarter" idx="12"/>
          </p:nvPr>
        </p:nvSpPr>
        <p:spPr/>
        <p:txBody>
          <a:bodyPr/>
          <a:lstStyle/>
          <a:p>
            <a:fld id="{DB15D044-B35F-4A77-B573-9EB4C86BF88C}" type="slidenum">
              <a:rPr lang="en-US" smtClean="0"/>
              <a:pPr/>
              <a:t>74</a:t>
            </a:fld>
            <a:endParaRPr lang="en-US"/>
          </a:p>
        </p:txBody>
      </p:sp>
      <p:pic>
        <p:nvPicPr>
          <p:cNvPr id="6" name="Picture 5" descr="A group of people walking on a street&#10;&#10;Description automatically generated">
            <a:extLst>
              <a:ext uri="{FF2B5EF4-FFF2-40B4-BE49-F238E27FC236}">
                <a16:creationId xmlns:a16="http://schemas.microsoft.com/office/drawing/2014/main" id="{3F5D2144-E7AA-2645-65C8-2D13BAFCF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47" t="12379"/>
          <a:stretch/>
        </p:blipFill>
        <p:spPr>
          <a:xfrm rot="5400000">
            <a:off x="7145487" y="1307294"/>
            <a:ext cx="5553947" cy="4539078"/>
          </a:xfrm>
          <a:prstGeom prst="rect">
            <a:avLst/>
          </a:prstGeom>
        </p:spPr>
      </p:pic>
    </p:spTree>
    <p:extLst>
      <p:ext uri="{BB962C8B-B14F-4D97-AF65-F5344CB8AC3E}">
        <p14:creationId xmlns:p14="http://schemas.microsoft.com/office/powerpoint/2010/main" val="7650356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423F4-EFF7-EABF-3EAF-E5C7812E6ED5}"/>
              </a:ext>
            </a:extLst>
          </p:cNvPr>
          <p:cNvSpPr>
            <a:spLocks noGrp="1"/>
          </p:cNvSpPr>
          <p:nvPr>
            <p:ph type="body" sz="half" idx="2"/>
          </p:nvPr>
        </p:nvSpPr>
        <p:spPr>
          <a:xfrm>
            <a:off x="768668" y="2126340"/>
            <a:ext cx="10556140" cy="3433160"/>
          </a:xfrm>
        </p:spPr>
        <p:txBody>
          <a:bodyPr/>
          <a:lstStyle/>
          <a:p>
            <a:pPr>
              <a:lnSpc>
                <a:spcPct val="100000"/>
              </a:lnSpc>
            </a:pPr>
            <a:r>
              <a:rPr lang="en-US"/>
              <a:t>Care Administration: [insert correct RW program name]</a:t>
            </a:r>
          </a:p>
          <a:p>
            <a:pPr marL="581025" indent="-285750">
              <a:lnSpc>
                <a:spcPct val="100000"/>
              </a:lnSpc>
              <a:buFont typeface="Arial" panose="020B0604020202020204" pitchFamily="34" charset="0"/>
              <a:buChar char="•"/>
            </a:pPr>
            <a:r>
              <a:rPr lang="en-US"/>
              <a:t>Administers Ryan White Program funding to agencies for care services and service linkage</a:t>
            </a:r>
          </a:p>
        </p:txBody>
      </p:sp>
      <p:sp>
        <p:nvSpPr>
          <p:cNvPr id="3" name="Title 2">
            <a:extLst>
              <a:ext uri="{FF2B5EF4-FFF2-40B4-BE49-F238E27FC236}">
                <a16:creationId xmlns:a16="http://schemas.microsoft.com/office/drawing/2014/main" id="{5986610E-F3CC-015D-F21E-3EC03EB36F7D}"/>
              </a:ext>
            </a:extLst>
          </p:cNvPr>
          <p:cNvSpPr>
            <a:spLocks noGrp="1"/>
          </p:cNvSpPr>
          <p:nvPr>
            <p:ph type="title"/>
          </p:nvPr>
        </p:nvSpPr>
        <p:spPr>
          <a:xfrm>
            <a:off x="768668" y="918606"/>
            <a:ext cx="10556140" cy="910194"/>
          </a:xfrm>
        </p:spPr>
        <p:txBody>
          <a:bodyPr/>
          <a:lstStyle/>
          <a:p>
            <a:r>
              <a:rPr lang="en-US" sz="2800"/>
              <a:t>HIV Health Department Roles: </a:t>
            </a:r>
            <a:br>
              <a:rPr lang="en-US"/>
            </a:br>
            <a:r>
              <a:rPr lang="en-US"/>
              <a:t>Care</a:t>
            </a:r>
          </a:p>
        </p:txBody>
      </p:sp>
      <p:sp>
        <p:nvSpPr>
          <p:cNvPr id="4" name="Slide Number Placeholder 3">
            <a:extLst>
              <a:ext uri="{FF2B5EF4-FFF2-40B4-BE49-F238E27FC236}">
                <a16:creationId xmlns:a16="http://schemas.microsoft.com/office/drawing/2014/main" id="{6CD18A91-333C-0CB0-0BFE-2707278359F7}"/>
              </a:ext>
            </a:extLst>
          </p:cNvPr>
          <p:cNvSpPr>
            <a:spLocks noGrp="1"/>
          </p:cNvSpPr>
          <p:nvPr>
            <p:ph type="sldNum" sz="quarter" idx="12"/>
          </p:nvPr>
        </p:nvSpPr>
        <p:spPr/>
        <p:txBody>
          <a:bodyPr/>
          <a:lstStyle/>
          <a:p>
            <a:fld id="{DB15D044-B35F-4A77-B573-9EB4C86BF88C}" type="slidenum">
              <a:rPr lang="en-US" smtClean="0"/>
              <a:pPr/>
              <a:t>75</a:t>
            </a:fld>
            <a:endParaRPr lang="en-US"/>
          </a:p>
        </p:txBody>
      </p:sp>
    </p:spTree>
    <p:extLst>
      <p:ext uri="{BB962C8B-B14F-4D97-AF65-F5344CB8AC3E}">
        <p14:creationId xmlns:p14="http://schemas.microsoft.com/office/powerpoint/2010/main" val="839854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423F4-EFF7-EABF-3EAF-E5C7812E6ED5}"/>
              </a:ext>
            </a:extLst>
          </p:cNvPr>
          <p:cNvSpPr>
            <a:spLocks noGrp="1"/>
          </p:cNvSpPr>
          <p:nvPr>
            <p:ph type="body" sz="half" idx="2"/>
          </p:nvPr>
        </p:nvSpPr>
        <p:spPr>
          <a:xfrm>
            <a:off x="768668" y="2126340"/>
            <a:ext cx="10556140" cy="3433160"/>
          </a:xfrm>
        </p:spPr>
        <p:txBody>
          <a:bodyPr/>
          <a:lstStyle/>
          <a:p>
            <a:pPr>
              <a:lnSpc>
                <a:spcPct val="100000"/>
              </a:lnSpc>
            </a:pPr>
            <a:r>
              <a:rPr lang="en-US"/>
              <a:t>Additional staff training needs and retention</a:t>
            </a:r>
          </a:p>
          <a:p>
            <a:pPr>
              <a:lnSpc>
                <a:spcPct val="100000"/>
              </a:lnSpc>
            </a:pPr>
            <a:r>
              <a:rPr lang="en-US"/>
              <a:t>Maintaining “core” support areas while resources are being drawn to respond to clusters</a:t>
            </a:r>
          </a:p>
          <a:p>
            <a:pPr marL="461963" indent="-225425">
              <a:lnSpc>
                <a:spcPct val="100000"/>
              </a:lnSpc>
              <a:buFont typeface="Arial" panose="020B0604020202020204" pitchFamily="34" charset="0"/>
              <a:buChar char="•"/>
            </a:pPr>
            <a:r>
              <a:rPr lang="en-US"/>
              <a:t>Shifting current staff</a:t>
            </a:r>
          </a:p>
          <a:p>
            <a:pPr>
              <a:lnSpc>
                <a:spcPct val="100000"/>
              </a:lnSpc>
            </a:pPr>
            <a:r>
              <a:rPr lang="en-US"/>
              <a:t>Requesting additional assistance from state or federal government for significant clusters/outbreaks</a:t>
            </a:r>
          </a:p>
          <a:p>
            <a:pPr>
              <a:lnSpc>
                <a:spcPct val="100000"/>
              </a:lnSpc>
            </a:pPr>
            <a:r>
              <a:rPr lang="en-US"/>
              <a:t>Assess flexibility of existing funding mechanisms to shift activities (e.g., testing) to other venues or locations in the event of a cluster or outbreak</a:t>
            </a:r>
          </a:p>
        </p:txBody>
      </p:sp>
      <p:sp>
        <p:nvSpPr>
          <p:cNvPr id="3" name="Title 2">
            <a:extLst>
              <a:ext uri="{FF2B5EF4-FFF2-40B4-BE49-F238E27FC236}">
                <a16:creationId xmlns:a16="http://schemas.microsoft.com/office/drawing/2014/main" id="{5986610E-F3CC-015D-F21E-3EC03EB36F7D}"/>
              </a:ext>
            </a:extLst>
          </p:cNvPr>
          <p:cNvSpPr>
            <a:spLocks noGrp="1"/>
          </p:cNvSpPr>
          <p:nvPr>
            <p:ph type="title"/>
          </p:nvPr>
        </p:nvSpPr>
        <p:spPr>
          <a:xfrm>
            <a:off x="768668" y="918606"/>
            <a:ext cx="10556140" cy="910194"/>
          </a:xfrm>
        </p:spPr>
        <p:txBody>
          <a:bodyPr/>
          <a:lstStyle/>
          <a:p>
            <a:r>
              <a:rPr lang="en-US" sz="2800"/>
              <a:t>Cluster Response: </a:t>
            </a:r>
            <a:br>
              <a:rPr lang="en-US"/>
            </a:br>
            <a:r>
              <a:rPr lang="en-US"/>
              <a:t>Capacity</a:t>
            </a:r>
          </a:p>
        </p:txBody>
      </p:sp>
      <p:sp>
        <p:nvSpPr>
          <p:cNvPr id="4" name="Slide Number Placeholder 3">
            <a:extLst>
              <a:ext uri="{FF2B5EF4-FFF2-40B4-BE49-F238E27FC236}">
                <a16:creationId xmlns:a16="http://schemas.microsoft.com/office/drawing/2014/main" id="{6CD18A91-333C-0CB0-0BFE-2707278359F7}"/>
              </a:ext>
            </a:extLst>
          </p:cNvPr>
          <p:cNvSpPr>
            <a:spLocks noGrp="1"/>
          </p:cNvSpPr>
          <p:nvPr>
            <p:ph type="sldNum" sz="quarter" idx="12"/>
          </p:nvPr>
        </p:nvSpPr>
        <p:spPr/>
        <p:txBody>
          <a:bodyPr/>
          <a:lstStyle/>
          <a:p>
            <a:fld id="{DB15D044-B35F-4A77-B573-9EB4C86BF88C}" type="slidenum">
              <a:rPr lang="en-US" smtClean="0"/>
              <a:pPr/>
              <a:t>76</a:t>
            </a:fld>
            <a:endParaRPr lang="en-US"/>
          </a:p>
        </p:txBody>
      </p:sp>
    </p:spTree>
    <p:extLst>
      <p:ext uri="{BB962C8B-B14F-4D97-AF65-F5344CB8AC3E}">
        <p14:creationId xmlns:p14="http://schemas.microsoft.com/office/powerpoint/2010/main" val="225703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423F4-EFF7-EABF-3EAF-E5C7812E6ED5}"/>
              </a:ext>
            </a:extLst>
          </p:cNvPr>
          <p:cNvSpPr>
            <a:spLocks noGrp="1"/>
          </p:cNvSpPr>
          <p:nvPr>
            <p:ph type="body" sz="half" idx="2"/>
          </p:nvPr>
        </p:nvSpPr>
        <p:spPr>
          <a:xfrm>
            <a:off x="768668" y="2126340"/>
            <a:ext cx="5810262" cy="3433160"/>
          </a:xfrm>
        </p:spPr>
        <p:txBody>
          <a:bodyPr/>
          <a:lstStyle/>
          <a:p>
            <a:pPr>
              <a:lnSpc>
                <a:spcPct val="100000"/>
              </a:lnSpc>
            </a:pPr>
            <a:r>
              <a:rPr lang="en-US"/>
              <a:t>This has been an ongoing problem since the start of the COVID pandemic</a:t>
            </a:r>
          </a:p>
          <a:p>
            <a:pPr>
              <a:lnSpc>
                <a:spcPct val="100000"/>
              </a:lnSpc>
            </a:pPr>
            <a:r>
              <a:rPr lang="en-US"/>
              <a:t>To minimize challenges from this, document cluster detection and response policies and procedures for future hires</a:t>
            </a:r>
          </a:p>
          <a:p>
            <a:pPr>
              <a:lnSpc>
                <a:spcPct val="100000"/>
              </a:lnSpc>
            </a:pPr>
            <a:r>
              <a:rPr lang="en-US"/>
              <a:t>CDC required HIV Cluster and Outbreak Detection and Response Plan</a:t>
            </a:r>
          </a:p>
          <a:p>
            <a:pPr marL="581025" indent="-331788">
              <a:lnSpc>
                <a:spcPct val="100000"/>
              </a:lnSpc>
              <a:buFont typeface="Arial" panose="020B0604020202020204" pitchFamily="34" charset="0"/>
              <a:buChar char="•"/>
            </a:pPr>
            <a:r>
              <a:rPr lang="en-US"/>
              <a:t>Update this regularly to ensure staff always have access to latest information</a:t>
            </a:r>
          </a:p>
        </p:txBody>
      </p:sp>
      <p:sp>
        <p:nvSpPr>
          <p:cNvPr id="3" name="Title 2">
            <a:extLst>
              <a:ext uri="{FF2B5EF4-FFF2-40B4-BE49-F238E27FC236}">
                <a16:creationId xmlns:a16="http://schemas.microsoft.com/office/drawing/2014/main" id="{5986610E-F3CC-015D-F21E-3EC03EB36F7D}"/>
              </a:ext>
            </a:extLst>
          </p:cNvPr>
          <p:cNvSpPr>
            <a:spLocks noGrp="1"/>
          </p:cNvSpPr>
          <p:nvPr>
            <p:ph type="title"/>
          </p:nvPr>
        </p:nvSpPr>
        <p:spPr>
          <a:xfrm>
            <a:off x="768668" y="918606"/>
            <a:ext cx="10556140" cy="910194"/>
          </a:xfrm>
        </p:spPr>
        <p:txBody>
          <a:bodyPr/>
          <a:lstStyle/>
          <a:p>
            <a:r>
              <a:rPr lang="en-US" sz="2800"/>
              <a:t>Cluster Response: </a:t>
            </a:r>
            <a:br>
              <a:rPr lang="en-US"/>
            </a:br>
            <a:r>
              <a:rPr lang="en-US"/>
              <a:t>Staff Turnover</a:t>
            </a:r>
          </a:p>
        </p:txBody>
      </p:sp>
      <p:sp>
        <p:nvSpPr>
          <p:cNvPr id="4" name="Slide Number Placeholder 3">
            <a:extLst>
              <a:ext uri="{FF2B5EF4-FFF2-40B4-BE49-F238E27FC236}">
                <a16:creationId xmlns:a16="http://schemas.microsoft.com/office/drawing/2014/main" id="{6CD18A91-333C-0CB0-0BFE-2707278359F7}"/>
              </a:ext>
            </a:extLst>
          </p:cNvPr>
          <p:cNvSpPr>
            <a:spLocks noGrp="1"/>
          </p:cNvSpPr>
          <p:nvPr>
            <p:ph type="sldNum" sz="quarter" idx="12"/>
          </p:nvPr>
        </p:nvSpPr>
        <p:spPr/>
        <p:txBody>
          <a:bodyPr/>
          <a:lstStyle/>
          <a:p>
            <a:fld id="{DB15D044-B35F-4A77-B573-9EB4C86BF88C}" type="slidenum">
              <a:rPr lang="en-US" smtClean="0"/>
              <a:pPr/>
              <a:t>77</a:t>
            </a:fld>
            <a:endParaRPr lang="en-US"/>
          </a:p>
        </p:txBody>
      </p:sp>
      <p:pic>
        <p:nvPicPr>
          <p:cNvPr id="6" name="Picture 5">
            <a:extLst>
              <a:ext uri="{FF2B5EF4-FFF2-40B4-BE49-F238E27FC236}">
                <a16:creationId xmlns:a16="http://schemas.microsoft.com/office/drawing/2014/main" id="{554940B5-2A9D-EA43-2F28-15C61FF20E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8" r="45182"/>
          <a:stretch/>
        </p:blipFill>
        <p:spPr>
          <a:xfrm>
            <a:off x="7294959" y="918606"/>
            <a:ext cx="4897041" cy="5553949"/>
          </a:xfrm>
          <a:prstGeom prst="rect">
            <a:avLst/>
          </a:prstGeom>
        </p:spPr>
      </p:pic>
    </p:spTree>
    <p:extLst>
      <p:ext uri="{BB962C8B-B14F-4D97-AF65-F5344CB8AC3E}">
        <p14:creationId xmlns:p14="http://schemas.microsoft.com/office/powerpoint/2010/main" val="1338626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307894-30C5-5823-73A6-1CF8117B1549}"/>
              </a:ext>
            </a:extLst>
          </p:cNvPr>
          <p:cNvSpPr>
            <a:spLocks noGrp="1"/>
          </p:cNvSpPr>
          <p:nvPr>
            <p:ph sz="half" idx="1"/>
          </p:nvPr>
        </p:nvSpPr>
        <p:spPr>
          <a:xfrm>
            <a:off x="673099" y="2588821"/>
            <a:ext cx="8945913" cy="3393316"/>
          </a:xfrm>
        </p:spPr>
        <p:txBody>
          <a:bodyPr vert="horz" lIns="91440" tIns="45720" rIns="91440" bIns="45720" rtlCol="0" anchor="t">
            <a:noAutofit/>
          </a:bodyPr>
          <a:lstStyle/>
          <a:p>
            <a:pPr>
              <a:lnSpc>
                <a:spcPct val="100000"/>
              </a:lnSpc>
              <a:spcAft>
                <a:spcPts val="600"/>
              </a:spcAft>
            </a:pPr>
            <a:r>
              <a:rPr lang="en-US" sz="2200"/>
              <a:t>Learn from STD, hepatitis, tuberculosis, emergency outbreak response experiences in same health department</a:t>
            </a:r>
            <a:endParaRPr lang="en-US"/>
          </a:p>
          <a:p>
            <a:pPr>
              <a:lnSpc>
                <a:spcPct val="100000"/>
              </a:lnSpc>
              <a:spcAft>
                <a:spcPts val="600"/>
              </a:spcAft>
            </a:pPr>
            <a:r>
              <a:rPr lang="en-US" sz="2200"/>
              <a:t>Field staff </a:t>
            </a:r>
          </a:p>
          <a:p>
            <a:pPr>
              <a:lnSpc>
                <a:spcPct val="100000"/>
              </a:lnSpc>
              <a:spcAft>
                <a:spcPts val="600"/>
              </a:spcAft>
            </a:pPr>
            <a:r>
              <a:rPr lang="en-US" sz="2200"/>
              <a:t>Developing pre-emptive data sharing agreements with bordering jurisdictions will expedite an effective response</a:t>
            </a:r>
          </a:p>
        </p:txBody>
      </p:sp>
      <p:sp>
        <p:nvSpPr>
          <p:cNvPr id="3" name="Title 2">
            <a:extLst>
              <a:ext uri="{FF2B5EF4-FFF2-40B4-BE49-F238E27FC236}">
                <a16:creationId xmlns:a16="http://schemas.microsoft.com/office/drawing/2014/main" id="{B8342463-8979-339F-4D3F-3492BD322AB1}"/>
              </a:ext>
            </a:extLst>
          </p:cNvPr>
          <p:cNvSpPr>
            <a:spLocks noGrp="1"/>
          </p:cNvSpPr>
          <p:nvPr>
            <p:ph type="title"/>
          </p:nvPr>
        </p:nvSpPr>
        <p:spPr>
          <a:xfrm>
            <a:off x="673100" y="1610885"/>
            <a:ext cx="10256095" cy="643174"/>
          </a:xfrm>
        </p:spPr>
        <p:txBody>
          <a:bodyPr/>
          <a:lstStyle/>
          <a:p>
            <a:r>
              <a:rPr lang="en-US"/>
              <a:t>Coordinating with Health Department Partners</a:t>
            </a:r>
          </a:p>
        </p:txBody>
      </p:sp>
      <p:sp>
        <p:nvSpPr>
          <p:cNvPr id="4" name="Slide Number Placeholder 3">
            <a:extLst>
              <a:ext uri="{FF2B5EF4-FFF2-40B4-BE49-F238E27FC236}">
                <a16:creationId xmlns:a16="http://schemas.microsoft.com/office/drawing/2014/main" id="{8FA96359-A741-7E62-C76F-68B7AD96F78E}"/>
              </a:ext>
            </a:extLst>
          </p:cNvPr>
          <p:cNvSpPr>
            <a:spLocks noGrp="1"/>
          </p:cNvSpPr>
          <p:nvPr>
            <p:ph type="sldNum" sz="quarter" idx="12"/>
          </p:nvPr>
        </p:nvSpPr>
        <p:spPr/>
        <p:txBody>
          <a:bodyPr/>
          <a:lstStyle/>
          <a:p>
            <a:fld id="{DB15D044-B35F-4A77-B573-9EB4C86BF88C}" type="slidenum">
              <a:rPr lang="en-US" smtClean="0"/>
              <a:pPr/>
              <a:t>78</a:t>
            </a:fld>
            <a:endParaRPr lang="en-US"/>
          </a:p>
        </p:txBody>
      </p:sp>
    </p:spTree>
    <p:extLst>
      <p:ext uri="{BB962C8B-B14F-4D97-AF65-F5344CB8AC3E}">
        <p14:creationId xmlns:p14="http://schemas.microsoft.com/office/powerpoint/2010/main" val="6008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C0C3B-3508-3F62-3FA3-B471ECA41194}"/>
              </a:ext>
            </a:extLst>
          </p:cNvPr>
          <p:cNvSpPr>
            <a:spLocks noGrp="1"/>
          </p:cNvSpPr>
          <p:nvPr>
            <p:ph type="title"/>
          </p:nvPr>
        </p:nvSpPr>
        <p:spPr>
          <a:xfrm>
            <a:off x="738187" y="821772"/>
            <a:ext cx="10556139" cy="650770"/>
          </a:xfrm>
        </p:spPr>
        <p:txBody>
          <a:bodyPr/>
          <a:lstStyle/>
          <a:p>
            <a:pPr algn="ctr"/>
            <a:r>
              <a:rPr lang="en-US"/>
              <a:t>Evolving Roles of Field Staff &amp; Service Linkage Workers</a:t>
            </a:r>
          </a:p>
        </p:txBody>
      </p:sp>
      <p:sp>
        <p:nvSpPr>
          <p:cNvPr id="4" name="Slide Number Placeholder 3">
            <a:extLst>
              <a:ext uri="{FF2B5EF4-FFF2-40B4-BE49-F238E27FC236}">
                <a16:creationId xmlns:a16="http://schemas.microsoft.com/office/drawing/2014/main" id="{C93F8132-17C2-CF4A-3C2E-523348D0777C}"/>
              </a:ext>
            </a:extLst>
          </p:cNvPr>
          <p:cNvSpPr>
            <a:spLocks noGrp="1"/>
          </p:cNvSpPr>
          <p:nvPr>
            <p:ph type="sldNum" sz="quarter" idx="12"/>
          </p:nvPr>
        </p:nvSpPr>
        <p:spPr/>
        <p:txBody>
          <a:bodyPr/>
          <a:lstStyle/>
          <a:p>
            <a:fld id="{DB15D044-B35F-4A77-B573-9EB4C86BF88C}" type="slidenum">
              <a:rPr lang="en-US" smtClean="0"/>
              <a:pPr/>
              <a:t>79</a:t>
            </a:fld>
            <a:endParaRPr lang="en-US"/>
          </a:p>
        </p:txBody>
      </p:sp>
      <p:sp>
        <p:nvSpPr>
          <p:cNvPr id="5" name="Rectangle: Rounded Corners 5">
            <a:extLst>
              <a:ext uri="{FF2B5EF4-FFF2-40B4-BE49-F238E27FC236}">
                <a16:creationId xmlns:a16="http://schemas.microsoft.com/office/drawing/2014/main" id="{DE603233-F8E0-54FA-8348-BBAE9806666B}"/>
              </a:ext>
            </a:extLst>
          </p:cNvPr>
          <p:cNvSpPr/>
          <p:nvPr/>
        </p:nvSpPr>
        <p:spPr>
          <a:xfrm>
            <a:off x="3665394" y="2036428"/>
            <a:ext cx="2198325" cy="1221857"/>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2"/>
                </a:solidFill>
                <a:effectLst/>
                <a:uLnTx/>
                <a:uFillTx/>
                <a:latin typeface="Corbel" panose="020B0503020204020204" pitchFamily="34" charset="0"/>
              </a:rPr>
              <a:t>Re-engagement in care</a:t>
            </a:r>
          </a:p>
        </p:txBody>
      </p:sp>
      <p:sp>
        <p:nvSpPr>
          <p:cNvPr id="6" name="Rectangle: Rounded Corners 6">
            <a:extLst>
              <a:ext uri="{FF2B5EF4-FFF2-40B4-BE49-F238E27FC236}">
                <a16:creationId xmlns:a16="http://schemas.microsoft.com/office/drawing/2014/main" id="{7AC89312-AFA3-2C84-FE62-362393AE2623}"/>
              </a:ext>
            </a:extLst>
          </p:cNvPr>
          <p:cNvSpPr/>
          <p:nvPr/>
        </p:nvSpPr>
        <p:spPr>
          <a:xfrm>
            <a:off x="6204419" y="4601772"/>
            <a:ext cx="2198325" cy="1006713"/>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2"/>
                </a:solidFill>
                <a:effectLst/>
                <a:uLnTx/>
                <a:uFillTx/>
                <a:latin typeface="Corbel" panose="020B0503020204020204" pitchFamily="34" charset="0"/>
              </a:rPr>
              <a:t>Data to Care (D2C)</a:t>
            </a:r>
          </a:p>
        </p:txBody>
      </p:sp>
      <p:sp>
        <p:nvSpPr>
          <p:cNvPr id="7" name="Rectangle: Rounded Corners 7">
            <a:extLst>
              <a:ext uri="{FF2B5EF4-FFF2-40B4-BE49-F238E27FC236}">
                <a16:creationId xmlns:a16="http://schemas.microsoft.com/office/drawing/2014/main" id="{C9013EBB-D6A2-7E52-C95E-C46CDFF19FDB}"/>
              </a:ext>
            </a:extLst>
          </p:cNvPr>
          <p:cNvSpPr/>
          <p:nvPr/>
        </p:nvSpPr>
        <p:spPr>
          <a:xfrm>
            <a:off x="3665393" y="3409713"/>
            <a:ext cx="2198325" cy="1006713"/>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2"/>
                </a:solidFill>
                <a:effectLst/>
                <a:uLnTx/>
                <a:uFillTx/>
                <a:latin typeface="Corbel" panose="020B0503020204020204" pitchFamily="34" charset="0"/>
              </a:rPr>
              <a:t>Pre-exposure Prophylaxis (</a:t>
            </a:r>
            <a:r>
              <a:rPr kumimoji="0" lang="en-US" sz="2000" b="0" i="0" u="none" strike="noStrike" kern="1200" cap="none" spc="0" normalizeH="0" baseline="0" noProof="0" err="1">
                <a:ln>
                  <a:noFill/>
                </a:ln>
                <a:solidFill>
                  <a:schemeClr val="tx2"/>
                </a:solidFill>
                <a:effectLst/>
                <a:uLnTx/>
                <a:uFillTx/>
                <a:latin typeface="Corbel" panose="020B0503020204020204" pitchFamily="34" charset="0"/>
              </a:rPr>
              <a:t>PrEP</a:t>
            </a:r>
            <a:r>
              <a:rPr kumimoji="0" lang="en-US" sz="2000" b="0" i="0" u="none" strike="noStrike" kern="1200" cap="none" spc="0" normalizeH="0" baseline="0" noProof="0">
                <a:ln>
                  <a:noFill/>
                </a:ln>
                <a:solidFill>
                  <a:schemeClr val="tx2"/>
                </a:solidFill>
                <a:effectLst/>
                <a:uLnTx/>
                <a:uFillTx/>
                <a:latin typeface="Corbel" panose="020B0503020204020204" pitchFamily="34" charset="0"/>
              </a:rPr>
              <a:t>)</a:t>
            </a:r>
          </a:p>
        </p:txBody>
      </p:sp>
      <p:sp>
        <p:nvSpPr>
          <p:cNvPr id="8" name="Rectangle: Rounded Corners 8">
            <a:extLst>
              <a:ext uri="{FF2B5EF4-FFF2-40B4-BE49-F238E27FC236}">
                <a16:creationId xmlns:a16="http://schemas.microsoft.com/office/drawing/2014/main" id="{429232A1-934F-D4A0-1796-506AB2DB30D7}"/>
              </a:ext>
            </a:extLst>
          </p:cNvPr>
          <p:cNvSpPr/>
          <p:nvPr/>
        </p:nvSpPr>
        <p:spPr>
          <a:xfrm>
            <a:off x="3692301" y="4601773"/>
            <a:ext cx="2198326" cy="1006713"/>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2"/>
                </a:solidFill>
                <a:effectLst/>
                <a:uLnTx/>
                <a:uFillTx/>
                <a:latin typeface="Corbel" panose="020B0503020204020204" pitchFamily="34" charset="0"/>
              </a:rPr>
              <a:t>Insurance Navigation</a:t>
            </a:r>
          </a:p>
        </p:txBody>
      </p:sp>
      <p:sp>
        <p:nvSpPr>
          <p:cNvPr id="9" name="Rectangle: Rounded Corners 9">
            <a:extLst>
              <a:ext uri="{FF2B5EF4-FFF2-40B4-BE49-F238E27FC236}">
                <a16:creationId xmlns:a16="http://schemas.microsoft.com/office/drawing/2014/main" id="{A364529D-BC66-66CB-6D45-4DE962B36C4C}"/>
              </a:ext>
            </a:extLst>
          </p:cNvPr>
          <p:cNvSpPr/>
          <p:nvPr/>
        </p:nvSpPr>
        <p:spPr>
          <a:xfrm>
            <a:off x="6204419" y="2036428"/>
            <a:ext cx="2198325" cy="1187938"/>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2"/>
                </a:solidFill>
                <a:effectLst/>
                <a:uLnTx/>
                <a:uFillTx/>
                <a:latin typeface="Corbel" panose="020B0503020204020204" pitchFamily="34" charset="0"/>
              </a:rPr>
              <a:t>Integrated Services (HIV, Hepatitis, STDs)</a:t>
            </a:r>
          </a:p>
        </p:txBody>
      </p:sp>
      <p:sp>
        <p:nvSpPr>
          <p:cNvPr id="10" name="Rectangle: Rounded Corners 10">
            <a:extLst>
              <a:ext uri="{FF2B5EF4-FFF2-40B4-BE49-F238E27FC236}">
                <a16:creationId xmlns:a16="http://schemas.microsoft.com/office/drawing/2014/main" id="{14C2DDE0-8C5B-F49C-9205-35BAEAE992D3}"/>
              </a:ext>
            </a:extLst>
          </p:cNvPr>
          <p:cNvSpPr/>
          <p:nvPr/>
        </p:nvSpPr>
        <p:spPr>
          <a:xfrm>
            <a:off x="6204419" y="3409713"/>
            <a:ext cx="2198325" cy="1006713"/>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2"/>
                </a:solidFill>
                <a:effectLst/>
                <a:uLnTx/>
                <a:uFillTx/>
                <a:latin typeface="Corbel" panose="020B0503020204020204" pitchFamily="34" charset="0"/>
              </a:rPr>
              <a:t>Overdose Prevention</a:t>
            </a:r>
          </a:p>
        </p:txBody>
      </p:sp>
      <p:sp>
        <p:nvSpPr>
          <p:cNvPr id="11" name="TextBox 10">
            <a:extLst>
              <a:ext uri="{FF2B5EF4-FFF2-40B4-BE49-F238E27FC236}">
                <a16:creationId xmlns:a16="http://schemas.microsoft.com/office/drawing/2014/main" id="{97831055-2916-14A0-7D70-CFF61F0E02F0}"/>
              </a:ext>
            </a:extLst>
          </p:cNvPr>
          <p:cNvSpPr txBox="1"/>
          <p:nvPr/>
        </p:nvSpPr>
        <p:spPr>
          <a:xfrm>
            <a:off x="3962464" y="5773643"/>
            <a:ext cx="4107583" cy="400110"/>
          </a:xfrm>
          <a:prstGeom prst="rect">
            <a:avLst/>
          </a:prstGeom>
          <a:noFill/>
        </p:spPr>
        <p:txBody>
          <a:bodyPr wrap="square" lIns="91440" tIns="45720" rIns="91440" bIns="45720" rtlCol="0" anchor="t">
            <a:spAutoFit/>
          </a:bodyPr>
          <a:lstStyle/>
          <a:p>
            <a:pPr algn="ctr">
              <a:defRPr/>
            </a:pPr>
            <a:r>
              <a:rPr kumimoji="0" lang="en-US" sz="2000" b="1" i="0" u="none" strike="noStrike" kern="1200" cap="none" spc="300" normalizeH="0" baseline="0" noProof="0">
                <a:ln>
                  <a:noFill/>
                </a:ln>
                <a:solidFill>
                  <a:srgbClr val="002060"/>
                </a:solidFill>
                <a:effectLst/>
                <a:uLnTx/>
                <a:uFillTx/>
                <a:latin typeface="Corbel" panose="020B0503020204020204" pitchFamily="34" charset="0"/>
              </a:rPr>
              <a:t>HIV CLUSTER</a:t>
            </a:r>
            <a:r>
              <a:rPr lang="en-US" sz="2000" b="1" spc="300">
                <a:solidFill>
                  <a:srgbClr val="002060"/>
                </a:solidFill>
                <a:latin typeface="Corbel" panose="020B0503020204020204" pitchFamily="34" charset="0"/>
              </a:rPr>
              <a:t> </a:t>
            </a:r>
            <a:r>
              <a:rPr kumimoji="0" lang="en-US" sz="2000" b="1" i="0" u="none" strike="noStrike" kern="1200" cap="none" spc="300" normalizeH="0" baseline="0" noProof="0">
                <a:ln>
                  <a:noFill/>
                </a:ln>
                <a:solidFill>
                  <a:srgbClr val="002060"/>
                </a:solidFill>
                <a:effectLst/>
                <a:uLnTx/>
                <a:uFillTx/>
                <a:latin typeface="Corbel" panose="020B0503020204020204" pitchFamily="34" charset="0"/>
              </a:rPr>
              <a:t>RESPONSE</a:t>
            </a:r>
            <a:endParaRPr lang="en-US" sz="2000" b="1" i="0" u="none" strike="noStrike" kern="1200" cap="none" spc="300" normalizeH="0" baseline="0" noProof="0">
              <a:ln>
                <a:noFill/>
              </a:ln>
              <a:solidFill>
                <a:srgbClr val="002060"/>
              </a:solidFill>
              <a:effectLst/>
              <a:uLnTx/>
              <a:uFillTx/>
              <a:latin typeface="Corbel" panose="020B0503020204020204" pitchFamily="34" charset="0"/>
              <a:ea typeface="Calibri"/>
              <a:cs typeface="Calibri"/>
            </a:endParaRPr>
          </a:p>
        </p:txBody>
      </p:sp>
      <p:grpSp>
        <p:nvGrpSpPr>
          <p:cNvPr id="23" name="Group 22">
            <a:extLst>
              <a:ext uri="{FF2B5EF4-FFF2-40B4-BE49-F238E27FC236}">
                <a16:creationId xmlns:a16="http://schemas.microsoft.com/office/drawing/2014/main" id="{718A0D17-0B59-3DA7-D206-B905C55B6366}"/>
              </a:ext>
            </a:extLst>
          </p:cNvPr>
          <p:cNvGrpSpPr/>
          <p:nvPr/>
        </p:nvGrpSpPr>
        <p:grpSpPr>
          <a:xfrm>
            <a:off x="8070047" y="2630397"/>
            <a:ext cx="1157080" cy="3343301"/>
            <a:chOff x="8070047" y="2630397"/>
            <a:chExt cx="1157080" cy="3343301"/>
          </a:xfrm>
        </p:grpSpPr>
        <p:cxnSp>
          <p:nvCxnSpPr>
            <p:cNvPr id="15" name="Straight Connector 14">
              <a:extLst>
                <a:ext uri="{FF2B5EF4-FFF2-40B4-BE49-F238E27FC236}">
                  <a16:creationId xmlns:a16="http://schemas.microsoft.com/office/drawing/2014/main" id="{A87ED3AA-18FC-51A4-EB13-3B9C59081C36}"/>
                </a:ext>
              </a:extLst>
            </p:cNvPr>
            <p:cNvCxnSpPr>
              <a:cxnSpLocks/>
            </p:cNvCxnSpPr>
            <p:nvPr/>
          </p:nvCxnSpPr>
          <p:spPr>
            <a:xfrm>
              <a:off x="9227127" y="2630397"/>
              <a:ext cx="0" cy="3343301"/>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76F6DB-AF0B-7C5A-F58C-ECDD6B3699F5}"/>
                </a:ext>
              </a:extLst>
            </p:cNvPr>
            <p:cNvCxnSpPr>
              <a:cxnSpLocks/>
              <a:stCxn id="11" idx="3"/>
            </p:cNvCxnSpPr>
            <p:nvPr/>
          </p:nvCxnSpPr>
          <p:spPr>
            <a:xfrm>
              <a:off x="8070047" y="5973698"/>
              <a:ext cx="115708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CF351B-0A87-303E-54AD-4C5AA1A1B735}"/>
                </a:ext>
              </a:extLst>
            </p:cNvPr>
            <p:cNvCxnSpPr/>
            <p:nvPr/>
          </p:nvCxnSpPr>
          <p:spPr>
            <a:xfrm flipH="1">
              <a:off x="8550234" y="2647356"/>
              <a:ext cx="676893" cy="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29E85CAE-77C7-48E4-E659-C1D06F92F6A0}"/>
              </a:ext>
            </a:extLst>
          </p:cNvPr>
          <p:cNvGrpSpPr/>
          <p:nvPr/>
        </p:nvGrpSpPr>
        <p:grpSpPr>
          <a:xfrm flipH="1">
            <a:off x="2805384" y="2630397"/>
            <a:ext cx="1157080" cy="3343301"/>
            <a:chOff x="8070047" y="2630397"/>
            <a:chExt cx="1157080" cy="3343301"/>
          </a:xfrm>
        </p:grpSpPr>
        <p:cxnSp>
          <p:nvCxnSpPr>
            <p:cNvPr id="25" name="Straight Connector 24">
              <a:extLst>
                <a:ext uri="{FF2B5EF4-FFF2-40B4-BE49-F238E27FC236}">
                  <a16:creationId xmlns:a16="http://schemas.microsoft.com/office/drawing/2014/main" id="{1E4189D4-A46C-4006-BC66-41A12E4F854A}"/>
                </a:ext>
              </a:extLst>
            </p:cNvPr>
            <p:cNvCxnSpPr>
              <a:cxnSpLocks/>
            </p:cNvCxnSpPr>
            <p:nvPr/>
          </p:nvCxnSpPr>
          <p:spPr>
            <a:xfrm>
              <a:off x="9227127" y="2630397"/>
              <a:ext cx="0" cy="3343301"/>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98FE4F-419E-EC7A-3B1D-AE1B7A14AB43}"/>
                </a:ext>
              </a:extLst>
            </p:cNvPr>
            <p:cNvCxnSpPr>
              <a:cxnSpLocks/>
            </p:cNvCxnSpPr>
            <p:nvPr/>
          </p:nvCxnSpPr>
          <p:spPr>
            <a:xfrm>
              <a:off x="8070047" y="5973698"/>
              <a:ext cx="115708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C63BC05-5BF5-D809-0048-9127697AC329}"/>
                </a:ext>
              </a:extLst>
            </p:cNvPr>
            <p:cNvCxnSpPr/>
            <p:nvPr/>
          </p:nvCxnSpPr>
          <p:spPr>
            <a:xfrm flipH="1">
              <a:off x="8550234" y="2647356"/>
              <a:ext cx="676893" cy="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56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notebook and pen on a desk&#10;&#10;Description automatically generated">
            <a:extLst>
              <a:ext uri="{FF2B5EF4-FFF2-40B4-BE49-F238E27FC236}">
                <a16:creationId xmlns:a16="http://schemas.microsoft.com/office/drawing/2014/main" id="{DA97228D-F377-6F5D-9324-89D1EFC8C63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2787" r="13336" b="10338"/>
          <a:stretch/>
        </p:blipFill>
        <p:spPr>
          <a:xfrm>
            <a:off x="8423055" y="0"/>
            <a:ext cx="3768945" cy="6858000"/>
          </a:xfrm>
          <a:prstGeom prst="rect">
            <a:avLst/>
          </a:prstGeom>
        </p:spPr>
      </p:pic>
      <p:sp>
        <p:nvSpPr>
          <p:cNvPr id="2" name="Text Placeholder 1">
            <a:extLst>
              <a:ext uri="{FF2B5EF4-FFF2-40B4-BE49-F238E27FC236}">
                <a16:creationId xmlns:a16="http://schemas.microsoft.com/office/drawing/2014/main" id="{31C6F202-93BB-01D3-16C6-FAC45556836B}"/>
              </a:ext>
            </a:extLst>
          </p:cNvPr>
          <p:cNvSpPr>
            <a:spLocks noGrp="1"/>
          </p:cNvSpPr>
          <p:nvPr>
            <p:ph type="body" sz="half" idx="2"/>
          </p:nvPr>
        </p:nvSpPr>
        <p:spPr>
          <a:xfrm>
            <a:off x="1312334" y="1938865"/>
            <a:ext cx="6201649" cy="3780738"/>
          </a:xfrm>
        </p:spPr>
        <p:txBody>
          <a:bodyPr vert="horz" lIns="0" tIns="45720" rIns="91440" bIns="45720" rtlCol="0" anchor="t">
            <a:noAutofit/>
          </a:bodyPr>
          <a:lstStyle/>
          <a:p>
            <a:pPr>
              <a:spcAft>
                <a:spcPts val="600"/>
              </a:spcAft>
            </a:pPr>
            <a:r>
              <a:rPr lang="en-US">
                <a:latin typeface="Corbel"/>
                <a:cs typeface="Arial"/>
              </a:rPr>
              <a:t>Public Health Disease Surveillance</a:t>
            </a:r>
          </a:p>
          <a:p>
            <a:pPr>
              <a:spcAft>
                <a:spcPts val="600"/>
              </a:spcAft>
            </a:pPr>
            <a:r>
              <a:rPr lang="en-US">
                <a:latin typeface="Corbel"/>
                <a:cs typeface="Arial"/>
              </a:rPr>
              <a:t>Data Protection</a:t>
            </a:r>
          </a:p>
          <a:p>
            <a:pPr>
              <a:spcAft>
                <a:spcPts val="600"/>
              </a:spcAft>
            </a:pPr>
            <a:r>
              <a:rPr lang="en-US">
                <a:latin typeface="Corbel"/>
                <a:cs typeface="Arial"/>
              </a:rPr>
              <a:t>Using Surveillance Data to Monitor HIV Prevention and Care Goals</a:t>
            </a:r>
          </a:p>
          <a:p>
            <a:pPr>
              <a:spcAft>
                <a:spcPts val="600"/>
              </a:spcAft>
            </a:pPr>
            <a:r>
              <a:rPr lang="en-US">
                <a:latin typeface="Corbel"/>
                <a:cs typeface="Arial"/>
              </a:rPr>
              <a:t>Using Surveillance Data to Detect HIV Clusters </a:t>
            </a:r>
            <a:endParaRPr lang="en-US"/>
          </a:p>
          <a:p>
            <a:pPr>
              <a:spcAft>
                <a:spcPts val="600"/>
              </a:spcAft>
            </a:pPr>
            <a:r>
              <a:rPr lang="en-US">
                <a:latin typeface="Corbel"/>
                <a:cs typeface="Arial"/>
              </a:rPr>
              <a:t>Visualizing HIV Clusters</a:t>
            </a:r>
          </a:p>
          <a:p>
            <a:pPr>
              <a:spcAft>
                <a:spcPts val="600"/>
              </a:spcAft>
            </a:pPr>
            <a:r>
              <a:rPr lang="en-US" err="1">
                <a:latin typeface="Corbel"/>
                <a:cs typeface="Arial"/>
              </a:rPr>
              <a:t>Mentimeter</a:t>
            </a:r>
            <a:r>
              <a:rPr lang="en-US">
                <a:latin typeface="Corbel"/>
                <a:cs typeface="Arial"/>
              </a:rPr>
              <a:t>: Questions and Concerns Related to Surveillance </a:t>
            </a:r>
            <a:endParaRPr lang="en-US"/>
          </a:p>
          <a:p>
            <a:pPr>
              <a:spcAft>
                <a:spcPts val="600"/>
              </a:spcAft>
            </a:pPr>
            <a:r>
              <a:rPr lang="en-US">
                <a:latin typeface="Corbel"/>
                <a:cs typeface="Arial"/>
              </a:rPr>
              <a:t>Q&amp;A and Wrap Up</a:t>
            </a:r>
          </a:p>
        </p:txBody>
      </p:sp>
      <p:sp>
        <p:nvSpPr>
          <p:cNvPr id="3" name="Title 2">
            <a:extLst>
              <a:ext uri="{FF2B5EF4-FFF2-40B4-BE49-F238E27FC236}">
                <a16:creationId xmlns:a16="http://schemas.microsoft.com/office/drawing/2014/main" id="{F60B59CE-90D0-DCC5-B2FC-DF7EEAD6B275}"/>
              </a:ext>
            </a:extLst>
          </p:cNvPr>
          <p:cNvSpPr>
            <a:spLocks noGrp="1"/>
          </p:cNvSpPr>
          <p:nvPr>
            <p:ph type="title"/>
          </p:nvPr>
        </p:nvSpPr>
        <p:spPr>
          <a:xfrm>
            <a:off x="915988" y="959246"/>
            <a:ext cx="10556140" cy="643174"/>
          </a:xfrm>
        </p:spPr>
        <p:txBody>
          <a:bodyPr/>
          <a:lstStyle/>
          <a:p>
            <a:r>
              <a:rPr lang="en-US"/>
              <a:t>Agenda for Today</a:t>
            </a:r>
          </a:p>
        </p:txBody>
      </p:sp>
      <p:sp>
        <p:nvSpPr>
          <p:cNvPr id="4" name="Slide Number Placeholder 3">
            <a:extLst>
              <a:ext uri="{FF2B5EF4-FFF2-40B4-BE49-F238E27FC236}">
                <a16:creationId xmlns:a16="http://schemas.microsoft.com/office/drawing/2014/main" id="{D5F09498-A054-05C6-92F8-13186D8EE324}"/>
              </a:ext>
            </a:extLst>
          </p:cNvPr>
          <p:cNvSpPr>
            <a:spLocks noGrp="1"/>
          </p:cNvSpPr>
          <p:nvPr>
            <p:ph type="sldNum" sz="quarter" idx="12"/>
          </p:nvPr>
        </p:nvSpPr>
        <p:spPr/>
        <p:txBody>
          <a:bodyPr/>
          <a:lstStyle/>
          <a:p>
            <a:fld id="{DB15D044-B35F-4A77-B573-9EB4C86BF88C}" type="slidenum">
              <a:rPr lang="en-US" smtClean="0"/>
              <a:pPr/>
              <a:t>8</a:t>
            </a:fld>
            <a:endParaRPr lang="en-US"/>
          </a:p>
        </p:txBody>
      </p:sp>
      <p:pic>
        <p:nvPicPr>
          <p:cNvPr id="6" name="Picture 5" descr="A blue tick in a yellow circle&#10;&#10;Description automatically generated">
            <a:extLst>
              <a:ext uri="{FF2B5EF4-FFF2-40B4-BE49-F238E27FC236}">
                <a16:creationId xmlns:a16="http://schemas.microsoft.com/office/drawing/2014/main" id="{7D8AF958-E08F-F9F0-5CDA-41F5461D0E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73" y="1947332"/>
            <a:ext cx="360027" cy="329479"/>
          </a:xfrm>
          <a:prstGeom prst="rect">
            <a:avLst/>
          </a:prstGeom>
        </p:spPr>
      </p:pic>
      <p:pic>
        <p:nvPicPr>
          <p:cNvPr id="7" name="Picture 6" descr="A blue tick in a yellow circle&#10;&#10;Description automatically generated">
            <a:extLst>
              <a:ext uri="{FF2B5EF4-FFF2-40B4-BE49-F238E27FC236}">
                <a16:creationId xmlns:a16="http://schemas.microsoft.com/office/drawing/2014/main" id="{63B818C0-FD19-E23C-4B8D-D218ED425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73" y="2457556"/>
            <a:ext cx="360027" cy="329479"/>
          </a:xfrm>
          <a:prstGeom prst="rect">
            <a:avLst/>
          </a:prstGeom>
        </p:spPr>
      </p:pic>
      <p:pic>
        <p:nvPicPr>
          <p:cNvPr id="8" name="Picture 7" descr="A blue tick in a yellow circle&#10;&#10;Description automatically generated">
            <a:extLst>
              <a:ext uri="{FF2B5EF4-FFF2-40B4-BE49-F238E27FC236}">
                <a16:creationId xmlns:a16="http://schemas.microsoft.com/office/drawing/2014/main" id="{CB04D819-1865-EE97-F3E8-8E718B955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73" y="2967780"/>
            <a:ext cx="360027" cy="329479"/>
          </a:xfrm>
          <a:prstGeom prst="rect">
            <a:avLst/>
          </a:prstGeom>
        </p:spPr>
      </p:pic>
      <p:pic>
        <p:nvPicPr>
          <p:cNvPr id="9" name="Picture 8" descr="A blue tick in a yellow circle&#10;&#10;Description automatically generated">
            <a:extLst>
              <a:ext uri="{FF2B5EF4-FFF2-40B4-BE49-F238E27FC236}">
                <a16:creationId xmlns:a16="http://schemas.microsoft.com/office/drawing/2014/main" id="{00FA3D4D-96E3-B587-5A7C-A456A1FDD8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73" y="3780978"/>
            <a:ext cx="360027" cy="329479"/>
          </a:xfrm>
          <a:prstGeom prst="rect">
            <a:avLst/>
          </a:prstGeom>
        </p:spPr>
      </p:pic>
      <p:pic>
        <p:nvPicPr>
          <p:cNvPr id="10" name="Picture 9" descr="A blue tick in a yellow circle&#10;&#10;Description automatically generated">
            <a:extLst>
              <a:ext uri="{FF2B5EF4-FFF2-40B4-BE49-F238E27FC236}">
                <a16:creationId xmlns:a16="http://schemas.microsoft.com/office/drawing/2014/main" id="{8070F5E0-F83A-6A72-64D7-43684E8F3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73" y="4291202"/>
            <a:ext cx="360027" cy="329479"/>
          </a:xfrm>
          <a:prstGeom prst="rect">
            <a:avLst/>
          </a:prstGeom>
        </p:spPr>
      </p:pic>
      <p:pic>
        <p:nvPicPr>
          <p:cNvPr id="11" name="Picture 10" descr="A blue tick in a yellow circle&#10;&#10;Description automatically generated">
            <a:extLst>
              <a:ext uri="{FF2B5EF4-FFF2-40B4-BE49-F238E27FC236}">
                <a16:creationId xmlns:a16="http://schemas.microsoft.com/office/drawing/2014/main" id="{72A0DA5F-538B-2A9C-5243-D4A5E11674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73" y="4798049"/>
            <a:ext cx="360027" cy="329479"/>
          </a:xfrm>
          <a:prstGeom prst="rect">
            <a:avLst/>
          </a:prstGeom>
        </p:spPr>
      </p:pic>
      <p:pic>
        <p:nvPicPr>
          <p:cNvPr id="12" name="Picture 11" descr="A blue tick in a yellow circle&#10;&#10;Description automatically generated">
            <a:extLst>
              <a:ext uri="{FF2B5EF4-FFF2-40B4-BE49-F238E27FC236}">
                <a16:creationId xmlns:a16="http://schemas.microsoft.com/office/drawing/2014/main" id="{FC103A30-69F0-1D71-96A1-53DCE17D2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73" y="5607871"/>
            <a:ext cx="360027" cy="329479"/>
          </a:xfrm>
          <a:prstGeom prst="rect">
            <a:avLst/>
          </a:prstGeom>
        </p:spPr>
      </p:pic>
    </p:spTree>
    <p:extLst>
      <p:ext uri="{BB962C8B-B14F-4D97-AF65-F5344CB8AC3E}">
        <p14:creationId xmlns:p14="http://schemas.microsoft.com/office/powerpoint/2010/main" val="2742290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05B8E6-3095-F6B2-AACF-103F78C2371E}"/>
              </a:ext>
            </a:extLst>
          </p:cNvPr>
          <p:cNvSpPr>
            <a:spLocks noGrp="1"/>
          </p:cNvSpPr>
          <p:nvPr>
            <p:ph type="body" sz="half" idx="2"/>
          </p:nvPr>
        </p:nvSpPr>
        <p:spPr>
          <a:xfrm>
            <a:off x="738188" y="1867528"/>
            <a:ext cx="5357812" cy="1799378"/>
          </a:xfrm>
        </p:spPr>
        <p:txBody>
          <a:bodyPr/>
          <a:lstStyle/>
          <a:p>
            <a:r>
              <a:rPr lang="en-US"/>
              <a:t>Gathering detailed information about newly-diagnosed individuals linked to a cluster to assist with investigation</a:t>
            </a:r>
          </a:p>
          <a:p>
            <a:r>
              <a:rPr lang="en-US"/>
              <a:t>Linking newly-diagnosed PLWH to care and/or additional testing, or re-linking</a:t>
            </a:r>
          </a:p>
        </p:txBody>
      </p:sp>
      <p:sp>
        <p:nvSpPr>
          <p:cNvPr id="3" name="Title 2">
            <a:extLst>
              <a:ext uri="{FF2B5EF4-FFF2-40B4-BE49-F238E27FC236}">
                <a16:creationId xmlns:a16="http://schemas.microsoft.com/office/drawing/2014/main" id="{FEE3FA75-0C70-FFF3-DC8B-56F6A7449D39}"/>
              </a:ext>
            </a:extLst>
          </p:cNvPr>
          <p:cNvSpPr>
            <a:spLocks noGrp="1"/>
          </p:cNvSpPr>
          <p:nvPr>
            <p:ph type="title"/>
          </p:nvPr>
        </p:nvSpPr>
        <p:spPr>
          <a:xfrm>
            <a:off x="738188" y="730647"/>
            <a:ext cx="10556140" cy="643174"/>
          </a:xfrm>
        </p:spPr>
        <p:txBody>
          <a:bodyPr/>
          <a:lstStyle/>
          <a:p>
            <a:r>
              <a:rPr lang="en-US"/>
              <a:t>Possible Health Dept. Staff Roles in Cluster Response</a:t>
            </a:r>
          </a:p>
        </p:txBody>
      </p:sp>
      <p:sp>
        <p:nvSpPr>
          <p:cNvPr id="4" name="Slide Number Placeholder 3">
            <a:extLst>
              <a:ext uri="{FF2B5EF4-FFF2-40B4-BE49-F238E27FC236}">
                <a16:creationId xmlns:a16="http://schemas.microsoft.com/office/drawing/2014/main" id="{A43CD30E-CD2C-8B60-EA8A-3BDFB6942D52}"/>
              </a:ext>
            </a:extLst>
          </p:cNvPr>
          <p:cNvSpPr>
            <a:spLocks noGrp="1"/>
          </p:cNvSpPr>
          <p:nvPr>
            <p:ph type="sldNum" sz="quarter" idx="12"/>
          </p:nvPr>
        </p:nvSpPr>
        <p:spPr/>
        <p:txBody>
          <a:bodyPr/>
          <a:lstStyle/>
          <a:p>
            <a:fld id="{DB15D044-B35F-4A77-B573-9EB4C86BF88C}" type="slidenum">
              <a:rPr lang="en-US" smtClean="0"/>
              <a:pPr/>
              <a:t>80</a:t>
            </a:fld>
            <a:endParaRPr lang="en-US"/>
          </a:p>
        </p:txBody>
      </p:sp>
      <p:pic>
        <p:nvPicPr>
          <p:cNvPr id="5" name="Content Placeholder 7">
            <a:extLst>
              <a:ext uri="{FF2B5EF4-FFF2-40B4-BE49-F238E27FC236}">
                <a16:creationId xmlns:a16="http://schemas.microsoft.com/office/drawing/2014/main" id="{FC448DCC-BA2E-158B-69E8-0AE4B8D65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706" y="1602420"/>
            <a:ext cx="4652622" cy="4629359"/>
          </a:xfrm>
          <a:prstGeom prst="rect">
            <a:avLst/>
          </a:prstGeom>
        </p:spPr>
      </p:pic>
      <p:cxnSp>
        <p:nvCxnSpPr>
          <p:cNvPr id="7" name="Straight Arrow Connector 6">
            <a:extLst>
              <a:ext uri="{FF2B5EF4-FFF2-40B4-BE49-F238E27FC236}">
                <a16:creationId xmlns:a16="http://schemas.microsoft.com/office/drawing/2014/main" id="{3410452D-2550-1B17-A078-0559619C6B65}"/>
              </a:ext>
            </a:extLst>
          </p:cNvPr>
          <p:cNvCxnSpPr>
            <a:cxnSpLocks/>
          </p:cNvCxnSpPr>
          <p:nvPr/>
        </p:nvCxnSpPr>
        <p:spPr>
          <a:xfrm flipV="1">
            <a:off x="6096000" y="2113808"/>
            <a:ext cx="2525486" cy="463137"/>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DD4204E-2671-8B81-EDB1-158A642B9EF6}"/>
              </a:ext>
            </a:extLst>
          </p:cNvPr>
          <p:cNvCxnSpPr>
            <a:cxnSpLocks/>
          </p:cNvCxnSpPr>
          <p:nvPr/>
        </p:nvCxnSpPr>
        <p:spPr>
          <a:xfrm>
            <a:off x="6096000" y="2576945"/>
            <a:ext cx="1753590" cy="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626DBF7-10F4-BD3E-B7EB-7E9DD9FE1BD5}"/>
              </a:ext>
            </a:extLst>
          </p:cNvPr>
          <p:cNvSpPr txBox="1"/>
          <p:nvPr/>
        </p:nvSpPr>
        <p:spPr>
          <a:xfrm>
            <a:off x="8147204" y="6231779"/>
            <a:ext cx="16416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orbel" panose="020B0503020204020204" pitchFamily="34" charset="0"/>
              </a:rPr>
              <a:t>Image source: CDC</a:t>
            </a:r>
          </a:p>
        </p:txBody>
      </p:sp>
      <p:sp>
        <p:nvSpPr>
          <p:cNvPr id="12" name="Text Placeholder 1">
            <a:extLst>
              <a:ext uri="{FF2B5EF4-FFF2-40B4-BE49-F238E27FC236}">
                <a16:creationId xmlns:a16="http://schemas.microsoft.com/office/drawing/2014/main" id="{2862FB6E-4C06-CAC9-5816-3804554BC45E}"/>
              </a:ext>
            </a:extLst>
          </p:cNvPr>
          <p:cNvSpPr txBox="1">
            <a:spLocks/>
          </p:cNvSpPr>
          <p:nvPr/>
        </p:nvSpPr>
        <p:spPr>
          <a:xfrm>
            <a:off x="738188" y="3965070"/>
            <a:ext cx="5357812" cy="1799378"/>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Facilitating partner testing, linkage to </a:t>
            </a:r>
            <a:r>
              <a:rPr lang="en-US" err="1"/>
              <a:t>PrEP</a:t>
            </a:r>
            <a:r>
              <a:rPr lang="en-US"/>
              <a:t> if applicable </a:t>
            </a:r>
          </a:p>
          <a:p>
            <a:r>
              <a:rPr lang="en-US"/>
              <a:t>Referring to wraparound services to address barriers to care</a:t>
            </a:r>
          </a:p>
          <a:p>
            <a:r>
              <a:rPr lang="en-US"/>
              <a:t>Educating clients about risk and health department activities </a:t>
            </a:r>
          </a:p>
        </p:txBody>
      </p:sp>
      <p:cxnSp>
        <p:nvCxnSpPr>
          <p:cNvPr id="14" name="Straight Connector 13">
            <a:extLst>
              <a:ext uri="{FF2B5EF4-FFF2-40B4-BE49-F238E27FC236}">
                <a16:creationId xmlns:a16="http://schemas.microsoft.com/office/drawing/2014/main" id="{69D646D3-C303-12E3-C9D6-9E58A7028873}"/>
              </a:ext>
            </a:extLst>
          </p:cNvPr>
          <p:cNvCxnSpPr/>
          <p:nvPr/>
        </p:nvCxnSpPr>
        <p:spPr>
          <a:xfrm>
            <a:off x="738188" y="3788229"/>
            <a:ext cx="5045095"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B5E05E1-3D45-F0A0-CDC3-87ADF1CA4646}"/>
              </a:ext>
            </a:extLst>
          </p:cNvPr>
          <p:cNvCxnSpPr>
            <a:cxnSpLocks/>
          </p:cNvCxnSpPr>
          <p:nvPr/>
        </p:nvCxnSpPr>
        <p:spPr>
          <a:xfrm flipV="1">
            <a:off x="5640779" y="3253839"/>
            <a:ext cx="2755076" cy="1484416"/>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F82848A-B5E2-F4A4-1442-50158FA6D4B6}"/>
              </a:ext>
            </a:extLst>
          </p:cNvPr>
          <p:cNvCxnSpPr>
            <a:cxnSpLocks/>
          </p:cNvCxnSpPr>
          <p:nvPr/>
        </p:nvCxnSpPr>
        <p:spPr>
          <a:xfrm flipV="1">
            <a:off x="5640779" y="4281056"/>
            <a:ext cx="2291938" cy="457199"/>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8F66B1E-642B-6FB2-6815-974522849A24}"/>
              </a:ext>
            </a:extLst>
          </p:cNvPr>
          <p:cNvCxnSpPr>
            <a:cxnSpLocks/>
          </p:cNvCxnSpPr>
          <p:nvPr/>
        </p:nvCxnSpPr>
        <p:spPr>
          <a:xfrm>
            <a:off x="5640779" y="4738255"/>
            <a:ext cx="2042556" cy="314962"/>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7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7A7FD6-214A-8870-E7BE-6C7C535971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 r="46287"/>
          <a:stretch/>
        </p:blipFill>
        <p:spPr>
          <a:xfrm>
            <a:off x="7294959" y="400156"/>
            <a:ext cx="4897041" cy="6072399"/>
          </a:xfrm>
          <a:prstGeom prst="rect">
            <a:avLst/>
          </a:prstGeom>
        </p:spPr>
      </p:pic>
      <p:sp>
        <p:nvSpPr>
          <p:cNvPr id="2" name="Text Placeholder 1">
            <a:extLst>
              <a:ext uri="{FF2B5EF4-FFF2-40B4-BE49-F238E27FC236}">
                <a16:creationId xmlns:a16="http://schemas.microsoft.com/office/drawing/2014/main" id="{D57423F4-EFF7-EABF-3EAF-E5C7812E6ED5}"/>
              </a:ext>
            </a:extLst>
          </p:cNvPr>
          <p:cNvSpPr>
            <a:spLocks noGrp="1"/>
          </p:cNvSpPr>
          <p:nvPr>
            <p:ph type="body" sz="half" idx="2"/>
          </p:nvPr>
        </p:nvSpPr>
        <p:spPr>
          <a:xfrm>
            <a:off x="768668" y="2126340"/>
            <a:ext cx="5810262" cy="3433160"/>
          </a:xfrm>
        </p:spPr>
        <p:txBody>
          <a:bodyPr vert="horz" lIns="0" tIns="45720" rIns="91440" bIns="45720" rtlCol="0" anchor="t">
            <a:noAutofit/>
          </a:bodyPr>
          <a:lstStyle/>
          <a:p>
            <a:pPr marL="228600" indent="-228600">
              <a:lnSpc>
                <a:spcPct val="100000"/>
              </a:lnSpc>
              <a:buChar char="•"/>
            </a:pPr>
            <a:r>
              <a:rPr lang="en-US"/>
              <a:t>Providers</a:t>
            </a:r>
          </a:p>
          <a:p>
            <a:pPr marL="228600" indent="-228600">
              <a:lnSpc>
                <a:spcPct val="100000"/>
              </a:lnSpc>
              <a:buChar char="•"/>
            </a:pPr>
            <a:r>
              <a:rPr lang="en-US"/>
              <a:t>Community-based organizations (CBOs) or AIDS Service Organizations (ASOs)</a:t>
            </a:r>
          </a:p>
          <a:p>
            <a:pPr marL="228600" indent="-228600">
              <a:lnSpc>
                <a:spcPct val="100000"/>
              </a:lnSpc>
              <a:buChar char="•"/>
            </a:pPr>
            <a:r>
              <a:rPr lang="en-US"/>
              <a:t>Community and community networks</a:t>
            </a:r>
          </a:p>
          <a:p>
            <a:pPr marL="228600" indent="-228600">
              <a:lnSpc>
                <a:spcPct val="100000"/>
              </a:lnSpc>
            </a:pPr>
            <a:endParaRPr lang="en-US"/>
          </a:p>
        </p:txBody>
      </p:sp>
      <p:sp>
        <p:nvSpPr>
          <p:cNvPr id="3" name="Title 2">
            <a:extLst>
              <a:ext uri="{FF2B5EF4-FFF2-40B4-BE49-F238E27FC236}">
                <a16:creationId xmlns:a16="http://schemas.microsoft.com/office/drawing/2014/main" id="{5986610E-F3CC-015D-F21E-3EC03EB36F7D}"/>
              </a:ext>
            </a:extLst>
          </p:cNvPr>
          <p:cNvSpPr>
            <a:spLocks noGrp="1"/>
          </p:cNvSpPr>
          <p:nvPr>
            <p:ph type="title"/>
          </p:nvPr>
        </p:nvSpPr>
        <p:spPr>
          <a:xfrm>
            <a:off x="768668" y="918606"/>
            <a:ext cx="5085867" cy="910194"/>
          </a:xfrm>
        </p:spPr>
        <p:txBody>
          <a:bodyPr/>
          <a:lstStyle/>
          <a:p>
            <a:r>
              <a:rPr lang="en-US"/>
              <a:t>Coordinating with External Partners </a:t>
            </a:r>
          </a:p>
        </p:txBody>
      </p:sp>
      <p:sp>
        <p:nvSpPr>
          <p:cNvPr id="4" name="Slide Number Placeholder 3">
            <a:extLst>
              <a:ext uri="{FF2B5EF4-FFF2-40B4-BE49-F238E27FC236}">
                <a16:creationId xmlns:a16="http://schemas.microsoft.com/office/drawing/2014/main" id="{6CD18A91-333C-0CB0-0BFE-2707278359F7}"/>
              </a:ext>
            </a:extLst>
          </p:cNvPr>
          <p:cNvSpPr>
            <a:spLocks noGrp="1"/>
          </p:cNvSpPr>
          <p:nvPr>
            <p:ph type="sldNum" sz="quarter" idx="12"/>
          </p:nvPr>
        </p:nvSpPr>
        <p:spPr/>
        <p:txBody>
          <a:bodyPr/>
          <a:lstStyle/>
          <a:p>
            <a:fld id="{DB15D044-B35F-4A77-B573-9EB4C86BF88C}" type="slidenum">
              <a:rPr lang="en-US" smtClean="0"/>
              <a:pPr/>
              <a:t>81</a:t>
            </a:fld>
            <a:endParaRPr lang="en-US"/>
          </a:p>
        </p:txBody>
      </p:sp>
    </p:spTree>
    <p:extLst>
      <p:ext uri="{BB962C8B-B14F-4D97-AF65-F5344CB8AC3E}">
        <p14:creationId xmlns:p14="http://schemas.microsoft.com/office/powerpoint/2010/main" val="2535268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4402-7155-9D5E-8B56-579F79B413A5}"/>
              </a:ext>
            </a:extLst>
          </p:cNvPr>
          <p:cNvSpPr>
            <a:spLocks noGrp="1"/>
          </p:cNvSpPr>
          <p:nvPr>
            <p:ph type="ctrTitle"/>
          </p:nvPr>
        </p:nvSpPr>
        <p:spPr/>
        <p:txBody>
          <a:bodyPr/>
          <a:lstStyle/>
          <a:p>
            <a:r>
              <a:rPr lang="en-US"/>
              <a:t>Providers</a:t>
            </a:r>
          </a:p>
        </p:txBody>
      </p:sp>
      <p:sp>
        <p:nvSpPr>
          <p:cNvPr id="3" name="Slide Number Placeholder 2">
            <a:extLst>
              <a:ext uri="{FF2B5EF4-FFF2-40B4-BE49-F238E27FC236}">
                <a16:creationId xmlns:a16="http://schemas.microsoft.com/office/drawing/2014/main" id="{37E7AC2B-41F6-7E5A-18A6-28B1A6E4504F}"/>
              </a:ext>
            </a:extLst>
          </p:cNvPr>
          <p:cNvSpPr>
            <a:spLocks noGrp="1"/>
          </p:cNvSpPr>
          <p:nvPr>
            <p:ph type="sldNum" sz="quarter" idx="12"/>
          </p:nvPr>
        </p:nvSpPr>
        <p:spPr/>
        <p:txBody>
          <a:bodyPr/>
          <a:lstStyle/>
          <a:p>
            <a:fld id="{DB15D044-B35F-4A77-B573-9EB4C86BF88C}" type="slidenum">
              <a:rPr lang="en-US" smtClean="0"/>
              <a:pPr/>
              <a:t>82</a:t>
            </a:fld>
            <a:endParaRPr lang="en-US"/>
          </a:p>
        </p:txBody>
      </p:sp>
    </p:spTree>
    <p:extLst>
      <p:ext uri="{BB962C8B-B14F-4D97-AF65-F5344CB8AC3E}">
        <p14:creationId xmlns:p14="http://schemas.microsoft.com/office/powerpoint/2010/main" val="27333205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1D3D21C-2346-B116-34EE-F703DC989E31}"/>
              </a:ext>
            </a:extLst>
          </p:cNvPr>
          <p:cNvSpPr/>
          <p:nvPr/>
        </p:nvSpPr>
        <p:spPr>
          <a:xfrm>
            <a:off x="4199727" y="724395"/>
            <a:ext cx="3681352" cy="5332021"/>
          </a:xfrm>
          <a:prstGeom prst="rect">
            <a:avLst/>
          </a:prstGeom>
          <a:solidFill>
            <a:schemeClr val="tx2">
              <a:alpha val="56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41CEE0-316F-C6E9-59F9-B71E5CB52674}"/>
              </a:ext>
            </a:extLst>
          </p:cNvPr>
          <p:cNvSpPr/>
          <p:nvPr/>
        </p:nvSpPr>
        <p:spPr>
          <a:xfrm>
            <a:off x="8023582" y="724395"/>
            <a:ext cx="3681352" cy="5332021"/>
          </a:xfrm>
          <a:prstGeom prst="rect">
            <a:avLst/>
          </a:prstGeom>
          <a:solidFill>
            <a:schemeClr val="tx2">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71D2A0-8264-170A-B0EE-9E57FC3813AF}"/>
              </a:ext>
            </a:extLst>
          </p:cNvPr>
          <p:cNvSpPr/>
          <p:nvPr/>
        </p:nvSpPr>
        <p:spPr>
          <a:xfrm>
            <a:off x="363997" y="724395"/>
            <a:ext cx="3681352" cy="5332021"/>
          </a:xfrm>
          <a:prstGeom prst="rect">
            <a:avLst/>
          </a:prstGeom>
          <a:solidFill>
            <a:schemeClr val="tx2">
              <a:alpha val="56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C2C0D69-EB26-9315-49B5-3FFF03169E1E}"/>
              </a:ext>
            </a:extLst>
          </p:cNvPr>
          <p:cNvSpPr>
            <a:spLocks noGrp="1"/>
          </p:cNvSpPr>
          <p:nvPr>
            <p:ph type="body" sz="half" idx="2"/>
          </p:nvPr>
        </p:nvSpPr>
        <p:spPr>
          <a:xfrm>
            <a:off x="520295" y="2161310"/>
            <a:ext cx="3525054" cy="3705101"/>
          </a:xfrm>
        </p:spPr>
        <p:txBody>
          <a:bodyPr/>
          <a:lstStyle/>
          <a:p>
            <a:pPr>
              <a:lnSpc>
                <a:spcPct val="100000"/>
              </a:lnSpc>
            </a:pPr>
            <a:r>
              <a:rPr lang="en-US" sz="1600">
                <a:solidFill>
                  <a:schemeClr val="bg1">
                    <a:alpha val="29000"/>
                  </a:schemeClr>
                </a:solidFill>
              </a:rPr>
              <a:t>Collaborate with partners, other county and state HDs, or other units within the HD (hepatitis, emergency preparedness)</a:t>
            </a:r>
          </a:p>
          <a:p>
            <a:pPr>
              <a:lnSpc>
                <a:spcPct val="100000"/>
              </a:lnSpc>
            </a:pPr>
            <a:r>
              <a:rPr lang="en-US" sz="1600" b="1">
                <a:solidFill>
                  <a:schemeClr val="bg1">
                    <a:alpha val="29000"/>
                  </a:schemeClr>
                </a:solidFill>
              </a:rPr>
              <a:t>Surveillance: </a:t>
            </a:r>
            <a:r>
              <a:rPr lang="en-US" sz="1600">
                <a:solidFill>
                  <a:schemeClr val="bg1">
                    <a:alpha val="29000"/>
                  </a:schemeClr>
                </a:solidFill>
              </a:rPr>
              <a:t>cluster detection (through time-space and/or genetic sequence data), ongoing routine surveillance monitoring</a:t>
            </a:r>
          </a:p>
          <a:p>
            <a:pPr>
              <a:lnSpc>
                <a:spcPct val="100000"/>
              </a:lnSpc>
            </a:pPr>
            <a:r>
              <a:rPr lang="en-US" sz="1600" b="1">
                <a:solidFill>
                  <a:schemeClr val="bg1">
                    <a:alpha val="29000"/>
                  </a:schemeClr>
                </a:solidFill>
              </a:rPr>
              <a:t>Prevention: </a:t>
            </a:r>
            <a:r>
              <a:rPr lang="en-US" sz="1600">
                <a:solidFill>
                  <a:schemeClr val="bg1">
                    <a:alpha val="29000"/>
                  </a:schemeClr>
                </a:solidFill>
              </a:rPr>
              <a:t>prioritizing and coordinating interventions to respond (testing, </a:t>
            </a:r>
            <a:r>
              <a:rPr lang="en-US" sz="1600" err="1">
                <a:solidFill>
                  <a:schemeClr val="bg1">
                    <a:alpha val="29000"/>
                  </a:schemeClr>
                </a:solidFill>
              </a:rPr>
              <a:t>PrEP</a:t>
            </a:r>
            <a:r>
              <a:rPr lang="en-US" sz="1600">
                <a:solidFill>
                  <a:schemeClr val="bg1">
                    <a:alpha val="29000"/>
                  </a:schemeClr>
                </a:solidFill>
              </a:rPr>
              <a:t> linkage, partner services), community engagement</a:t>
            </a:r>
          </a:p>
          <a:p>
            <a:pPr>
              <a:lnSpc>
                <a:spcPct val="100000"/>
              </a:lnSpc>
            </a:pPr>
            <a:r>
              <a:rPr lang="en-US" sz="1600" b="1">
                <a:solidFill>
                  <a:schemeClr val="bg1">
                    <a:alpha val="29000"/>
                  </a:schemeClr>
                </a:solidFill>
              </a:rPr>
              <a:t>Care: </a:t>
            </a:r>
            <a:r>
              <a:rPr lang="en-US" sz="1600">
                <a:solidFill>
                  <a:schemeClr val="bg1">
                    <a:alpha val="29000"/>
                  </a:schemeClr>
                </a:solidFill>
              </a:rPr>
              <a:t>linkage to care, linkage to RWHAP services such as housing</a:t>
            </a:r>
          </a:p>
        </p:txBody>
      </p:sp>
      <p:sp>
        <p:nvSpPr>
          <p:cNvPr id="4" name="Slide Number Placeholder 3">
            <a:extLst>
              <a:ext uri="{FF2B5EF4-FFF2-40B4-BE49-F238E27FC236}">
                <a16:creationId xmlns:a16="http://schemas.microsoft.com/office/drawing/2014/main" id="{F5D7C1F9-56C6-7777-4747-1A098A5914B2}"/>
              </a:ext>
            </a:extLst>
          </p:cNvPr>
          <p:cNvSpPr>
            <a:spLocks noGrp="1"/>
          </p:cNvSpPr>
          <p:nvPr>
            <p:ph type="sldNum" sz="quarter" idx="12"/>
          </p:nvPr>
        </p:nvSpPr>
        <p:spPr/>
        <p:txBody>
          <a:bodyPr/>
          <a:lstStyle/>
          <a:p>
            <a:fld id="{DB15D044-B35F-4A77-B573-9EB4C86BF88C}" type="slidenum">
              <a:rPr lang="en-US" smtClean="0"/>
              <a:pPr/>
              <a:t>83</a:t>
            </a:fld>
            <a:endParaRPr lang="en-US"/>
          </a:p>
        </p:txBody>
      </p:sp>
      <p:sp>
        <p:nvSpPr>
          <p:cNvPr id="5" name="Text Placeholder 1">
            <a:extLst>
              <a:ext uri="{FF2B5EF4-FFF2-40B4-BE49-F238E27FC236}">
                <a16:creationId xmlns:a16="http://schemas.microsoft.com/office/drawing/2014/main" id="{DA5DE956-8B50-73DC-C5BD-28DEB196CC5F}"/>
              </a:ext>
            </a:extLst>
          </p:cNvPr>
          <p:cNvSpPr txBox="1">
            <a:spLocks/>
          </p:cNvSpPr>
          <p:nvPr/>
        </p:nvSpPr>
        <p:spPr>
          <a:xfrm>
            <a:off x="1066560"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solidFill>
                  <a:schemeClr val="bg1">
                    <a:alpha val="29000"/>
                  </a:schemeClr>
                </a:solidFill>
              </a:rPr>
              <a:t>HEALTH DEPT.</a:t>
            </a:r>
          </a:p>
        </p:txBody>
      </p:sp>
      <p:sp>
        <p:nvSpPr>
          <p:cNvPr id="6" name="Text Placeholder 1">
            <a:extLst>
              <a:ext uri="{FF2B5EF4-FFF2-40B4-BE49-F238E27FC236}">
                <a16:creationId xmlns:a16="http://schemas.microsoft.com/office/drawing/2014/main" id="{72708852-478A-1DBB-3C6E-5F744CA05468}"/>
              </a:ext>
            </a:extLst>
          </p:cNvPr>
          <p:cNvSpPr txBox="1">
            <a:spLocks/>
          </p:cNvSpPr>
          <p:nvPr/>
        </p:nvSpPr>
        <p:spPr>
          <a:xfrm>
            <a:off x="4467882" y="2161310"/>
            <a:ext cx="3525054" cy="370510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00"/>
              <a:t>HIV testing</a:t>
            </a:r>
          </a:p>
          <a:p>
            <a:pPr>
              <a:lnSpc>
                <a:spcPct val="100000"/>
              </a:lnSpc>
            </a:pPr>
            <a:r>
              <a:rPr lang="en-US" sz="1600"/>
              <a:t>Timely and complete reporting to the health department</a:t>
            </a:r>
          </a:p>
          <a:p>
            <a:pPr>
              <a:lnSpc>
                <a:spcPct val="100000"/>
              </a:lnSpc>
            </a:pPr>
            <a:r>
              <a:rPr lang="en-US" sz="1600"/>
              <a:t>Drug-resistance testing</a:t>
            </a:r>
          </a:p>
          <a:p>
            <a:pPr>
              <a:lnSpc>
                <a:spcPct val="100000"/>
              </a:lnSpc>
            </a:pPr>
            <a:r>
              <a:rPr lang="en-US" sz="1600"/>
              <a:t>Monitoring unusual patterns in new diagnoses</a:t>
            </a:r>
          </a:p>
          <a:p>
            <a:pPr>
              <a:lnSpc>
                <a:spcPct val="100000"/>
              </a:lnSpc>
            </a:pPr>
            <a:r>
              <a:rPr lang="en-US" sz="1600"/>
              <a:t>Modifying care models to respond to needs of PLWH</a:t>
            </a:r>
          </a:p>
        </p:txBody>
      </p:sp>
      <p:sp>
        <p:nvSpPr>
          <p:cNvPr id="7" name="Text Placeholder 1">
            <a:extLst>
              <a:ext uri="{FF2B5EF4-FFF2-40B4-BE49-F238E27FC236}">
                <a16:creationId xmlns:a16="http://schemas.microsoft.com/office/drawing/2014/main" id="{F3FD4A5A-C592-583E-83DB-1F6E2911E822}"/>
              </a:ext>
            </a:extLst>
          </p:cNvPr>
          <p:cNvSpPr txBox="1">
            <a:spLocks/>
          </p:cNvSpPr>
          <p:nvPr/>
        </p:nvSpPr>
        <p:spPr>
          <a:xfrm>
            <a:off x="4954771"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t>PROVIDERS</a:t>
            </a:r>
          </a:p>
        </p:txBody>
      </p:sp>
      <p:sp>
        <p:nvSpPr>
          <p:cNvPr id="8" name="Text Placeholder 1">
            <a:extLst>
              <a:ext uri="{FF2B5EF4-FFF2-40B4-BE49-F238E27FC236}">
                <a16:creationId xmlns:a16="http://schemas.microsoft.com/office/drawing/2014/main" id="{BFC6195D-2B61-8550-2E78-D642AA690349}"/>
              </a:ext>
            </a:extLst>
          </p:cNvPr>
          <p:cNvSpPr txBox="1">
            <a:spLocks/>
          </p:cNvSpPr>
          <p:nvPr/>
        </p:nvSpPr>
        <p:spPr>
          <a:xfrm>
            <a:off x="8249215" y="2161310"/>
            <a:ext cx="3382550" cy="370510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00">
                <a:solidFill>
                  <a:schemeClr val="bg1">
                    <a:alpha val="29000"/>
                  </a:schemeClr>
                </a:solidFill>
              </a:rPr>
              <a:t>HIV testing and timely reporting to HD</a:t>
            </a:r>
          </a:p>
          <a:p>
            <a:pPr>
              <a:lnSpc>
                <a:spcPct val="100000"/>
              </a:lnSpc>
            </a:pPr>
            <a:r>
              <a:rPr lang="en-US" sz="1600">
                <a:solidFill>
                  <a:schemeClr val="bg1">
                    <a:alpha val="29000"/>
                  </a:schemeClr>
                </a:solidFill>
              </a:rPr>
              <a:t>Implement interventions to respond to cluster (e.g., venue-based testing, risk-based communication, access to </a:t>
            </a:r>
            <a:r>
              <a:rPr lang="en-US" sz="1600" err="1">
                <a:solidFill>
                  <a:schemeClr val="bg1">
                    <a:alpha val="29000"/>
                  </a:schemeClr>
                </a:solidFill>
              </a:rPr>
              <a:t>PrEP</a:t>
            </a:r>
            <a:r>
              <a:rPr lang="en-US" sz="1600">
                <a:solidFill>
                  <a:schemeClr val="bg1">
                    <a:alpha val="29000"/>
                  </a:schemeClr>
                </a:solidFill>
              </a:rPr>
              <a:t>, housing assistance, health insurance assistance)</a:t>
            </a:r>
          </a:p>
          <a:p>
            <a:pPr>
              <a:lnSpc>
                <a:spcPct val="100000"/>
              </a:lnSpc>
            </a:pPr>
            <a:r>
              <a:rPr lang="en-US" sz="1600">
                <a:solidFill>
                  <a:schemeClr val="bg1">
                    <a:alpha val="29000"/>
                  </a:schemeClr>
                </a:solidFill>
              </a:rPr>
              <a:t>Educating community and providers</a:t>
            </a:r>
          </a:p>
        </p:txBody>
      </p:sp>
      <p:sp>
        <p:nvSpPr>
          <p:cNvPr id="9" name="Text Placeholder 1">
            <a:extLst>
              <a:ext uri="{FF2B5EF4-FFF2-40B4-BE49-F238E27FC236}">
                <a16:creationId xmlns:a16="http://schemas.microsoft.com/office/drawing/2014/main" id="{67C04961-2968-774A-8E11-15CAA7F36B19}"/>
              </a:ext>
            </a:extLst>
          </p:cNvPr>
          <p:cNvSpPr txBox="1">
            <a:spLocks/>
          </p:cNvSpPr>
          <p:nvPr/>
        </p:nvSpPr>
        <p:spPr>
          <a:xfrm>
            <a:off x="8795480"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solidFill>
                  <a:schemeClr val="bg1">
                    <a:alpha val="29000"/>
                  </a:schemeClr>
                </a:solidFill>
              </a:rPr>
              <a:t>CBO</a:t>
            </a:r>
          </a:p>
        </p:txBody>
      </p:sp>
      <p:sp>
        <p:nvSpPr>
          <p:cNvPr id="13" name="Up-Down Arrow 12">
            <a:extLst>
              <a:ext uri="{FF2B5EF4-FFF2-40B4-BE49-F238E27FC236}">
                <a16:creationId xmlns:a16="http://schemas.microsoft.com/office/drawing/2014/main" id="{8E8777BE-4273-5340-718A-A2E09CBFC4C2}"/>
              </a:ext>
            </a:extLst>
          </p:cNvPr>
          <p:cNvSpPr/>
          <p:nvPr/>
        </p:nvSpPr>
        <p:spPr>
          <a:xfrm rot="5400000">
            <a:off x="5749460" y="-3810056"/>
            <a:ext cx="653143" cy="11111472"/>
          </a:xfrm>
          <a:prstGeom prst="up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B5E1861-FE5F-ADDD-E003-A87640880541}"/>
              </a:ext>
            </a:extLst>
          </p:cNvPr>
          <p:cNvSpPr txBox="1"/>
          <p:nvPr/>
        </p:nvSpPr>
        <p:spPr>
          <a:xfrm>
            <a:off x="3048990" y="1556548"/>
            <a:ext cx="6097978" cy="646331"/>
          </a:xfrm>
          <a:prstGeom prst="rect">
            <a:avLst/>
          </a:prstGeom>
          <a:noFill/>
        </p:spPr>
        <p:txBody>
          <a:bodyPr wrap="square">
            <a:spAutoFit/>
          </a:bodyPr>
          <a:lstStyle/>
          <a:p>
            <a:pPr algn="ctr"/>
            <a:r>
              <a:rPr lang="en-US">
                <a:latin typeface="Corbel" panose="020B0503020204020204" pitchFamily="34" charset="0"/>
              </a:rPr>
              <a:t>Communication with community &amp; HIV care providers</a:t>
            </a:r>
          </a:p>
          <a:p>
            <a:endParaRPr lang="en-US">
              <a:latin typeface="Corbel" panose="020B0503020204020204" pitchFamily="34" charset="0"/>
            </a:endParaRPr>
          </a:p>
        </p:txBody>
      </p:sp>
    </p:spTree>
    <p:extLst>
      <p:ext uri="{BB962C8B-B14F-4D97-AF65-F5344CB8AC3E}">
        <p14:creationId xmlns:p14="http://schemas.microsoft.com/office/powerpoint/2010/main" val="1209203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DACCE3-11FA-86F8-4185-F243DE01B0CB}"/>
              </a:ext>
            </a:extLst>
          </p:cNvPr>
          <p:cNvSpPr/>
          <p:nvPr/>
        </p:nvSpPr>
        <p:spPr>
          <a:xfrm>
            <a:off x="0" y="0"/>
            <a:ext cx="12192000" cy="2919796"/>
          </a:xfrm>
          <a:prstGeom prst="rect">
            <a:avLst/>
          </a:prstGeom>
          <a:solidFill>
            <a:schemeClr val="accent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6E75497B-B1D3-869E-6053-E9DA17B9AC4F}"/>
              </a:ext>
            </a:extLst>
          </p:cNvPr>
          <p:cNvSpPr>
            <a:spLocks noGrp="1"/>
          </p:cNvSpPr>
          <p:nvPr>
            <p:ph type="body" sz="half" idx="2"/>
          </p:nvPr>
        </p:nvSpPr>
        <p:spPr>
          <a:xfrm>
            <a:off x="738188" y="3429000"/>
            <a:ext cx="10556140" cy="3433160"/>
          </a:xfrm>
        </p:spPr>
        <p:txBody>
          <a:bodyPr/>
          <a:lstStyle/>
          <a:p>
            <a:r>
              <a:rPr lang="en-US"/>
              <a:t>Tell patients that HIV is reported to the health department along with all other reportable diseases</a:t>
            </a:r>
          </a:p>
          <a:p>
            <a:pPr marL="461963" indent="-225425">
              <a:buFont typeface="Arial" panose="020B0604020202020204" pitchFamily="34" charset="0"/>
              <a:buChar char="•"/>
            </a:pPr>
            <a:r>
              <a:rPr lang="en-US"/>
              <a:t>Health department may contact them</a:t>
            </a:r>
          </a:p>
          <a:p>
            <a:pPr marL="806450" indent="-225425">
              <a:buFont typeface="Arial" panose="020B0604020202020204" pitchFamily="34" charset="0"/>
              <a:buChar char="•"/>
            </a:pPr>
            <a:r>
              <a:rPr lang="en-US"/>
              <a:t>Assist with notifying partners</a:t>
            </a:r>
          </a:p>
          <a:p>
            <a:pPr marL="806450" indent="-225425">
              <a:buFont typeface="Arial" panose="020B0604020202020204" pitchFamily="34" charset="0"/>
              <a:buChar char="•"/>
            </a:pPr>
            <a:r>
              <a:rPr lang="en-US"/>
              <a:t>Provide services such as Ryan White HIV/AIDS Program and assistance paying for medications</a:t>
            </a:r>
          </a:p>
        </p:txBody>
      </p:sp>
      <p:sp>
        <p:nvSpPr>
          <p:cNvPr id="4" name="Slide Number Placeholder 3">
            <a:extLst>
              <a:ext uri="{FF2B5EF4-FFF2-40B4-BE49-F238E27FC236}">
                <a16:creationId xmlns:a16="http://schemas.microsoft.com/office/drawing/2014/main" id="{F3A7E632-B21B-EA71-BB03-CED37FE7CA20}"/>
              </a:ext>
            </a:extLst>
          </p:cNvPr>
          <p:cNvSpPr>
            <a:spLocks noGrp="1"/>
          </p:cNvSpPr>
          <p:nvPr>
            <p:ph type="sldNum" sz="quarter" idx="12"/>
          </p:nvPr>
        </p:nvSpPr>
        <p:spPr/>
        <p:txBody>
          <a:bodyPr/>
          <a:lstStyle/>
          <a:p>
            <a:fld id="{DB15D044-B35F-4A77-B573-9EB4C86BF88C}" type="slidenum">
              <a:rPr lang="en-US" smtClean="0"/>
              <a:pPr/>
              <a:t>84</a:t>
            </a:fld>
            <a:endParaRPr lang="en-US"/>
          </a:p>
        </p:txBody>
      </p:sp>
      <p:sp>
        <p:nvSpPr>
          <p:cNvPr id="5" name="Title 2">
            <a:extLst>
              <a:ext uri="{FF2B5EF4-FFF2-40B4-BE49-F238E27FC236}">
                <a16:creationId xmlns:a16="http://schemas.microsoft.com/office/drawing/2014/main" id="{2F502349-B230-E634-C395-F97BA64D05B2}"/>
              </a:ext>
            </a:extLst>
          </p:cNvPr>
          <p:cNvSpPr>
            <a:spLocks noGrp="1"/>
          </p:cNvSpPr>
          <p:nvPr>
            <p:ph type="title"/>
          </p:nvPr>
        </p:nvSpPr>
        <p:spPr>
          <a:xfrm>
            <a:off x="768668" y="1750215"/>
            <a:ext cx="10556140" cy="910194"/>
          </a:xfrm>
        </p:spPr>
        <p:txBody>
          <a:bodyPr/>
          <a:lstStyle/>
          <a:p>
            <a:r>
              <a:rPr lang="en-US" sz="2800"/>
              <a:t>Provider Roles: </a:t>
            </a:r>
            <a:br>
              <a:rPr lang="en-US"/>
            </a:br>
            <a:r>
              <a:rPr lang="en-US"/>
              <a:t>Connecting to the Health Department</a:t>
            </a:r>
          </a:p>
        </p:txBody>
      </p:sp>
      <p:pic>
        <p:nvPicPr>
          <p:cNvPr id="7" name="Picture 6" descr="A group of icons and symbols&#10;&#10;Description automatically generated">
            <a:extLst>
              <a:ext uri="{FF2B5EF4-FFF2-40B4-BE49-F238E27FC236}">
                <a16:creationId xmlns:a16="http://schemas.microsoft.com/office/drawing/2014/main" id="{1EDFB97D-BEB0-094B-FFCF-434213613DB8}"/>
              </a:ext>
            </a:extLst>
          </p:cNvPr>
          <p:cNvPicPr>
            <a:picLocks noChangeAspect="1"/>
          </p:cNvPicPr>
          <p:nvPr/>
        </p:nvPicPr>
        <p:blipFill rotWithShape="1">
          <a:blip r:embed="rId3">
            <a:extLst>
              <a:ext uri="{28A0092B-C50C-407E-A947-70E740481C1C}">
                <a14:useLocalDpi xmlns:a14="http://schemas.microsoft.com/office/drawing/2010/main" val="0"/>
              </a:ext>
            </a:extLst>
          </a:blip>
          <a:srcRect r="56623" b="50000"/>
          <a:stretch/>
        </p:blipFill>
        <p:spPr>
          <a:xfrm>
            <a:off x="8748885" y="739582"/>
            <a:ext cx="1891406" cy="2180214"/>
          </a:xfrm>
          <a:prstGeom prst="rect">
            <a:avLst/>
          </a:prstGeom>
        </p:spPr>
      </p:pic>
    </p:spTree>
    <p:extLst>
      <p:ext uri="{BB962C8B-B14F-4D97-AF65-F5344CB8AC3E}">
        <p14:creationId xmlns:p14="http://schemas.microsoft.com/office/powerpoint/2010/main" val="29863786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C41C-A244-A11F-3CE1-70D63D2A7693}"/>
              </a:ext>
            </a:extLst>
          </p:cNvPr>
          <p:cNvSpPr/>
          <p:nvPr/>
        </p:nvSpPr>
        <p:spPr>
          <a:xfrm>
            <a:off x="0" y="0"/>
            <a:ext cx="12192000" cy="2919796"/>
          </a:xfrm>
          <a:prstGeom prst="rect">
            <a:avLst/>
          </a:prstGeom>
          <a:solidFill>
            <a:schemeClr val="accent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6E75497B-B1D3-869E-6053-E9DA17B9AC4F}"/>
              </a:ext>
            </a:extLst>
          </p:cNvPr>
          <p:cNvSpPr>
            <a:spLocks noGrp="1"/>
          </p:cNvSpPr>
          <p:nvPr>
            <p:ph type="body" sz="half" idx="2"/>
          </p:nvPr>
        </p:nvSpPr>
        <p:spPr>
          <a:xfrm>
            <a:off x="738189" y="3131289"/>
            <a:ext cx="3489428" cy="2936174"/>
          </a:xfrm>
        </p:spPr>
        <p:txBody>
          <a:bodyPr vert="horz" lIns="0" tIns="45720" rIns="91440" bIns="45720" rtlCol="0" anchor="t">
            <a:noAutofit/>
          </a:bodyPr>
          <a:lstStyle/>
          <a:p>
            <a:pPr>
              <a:lnSpc>
                <a:spcPct val="100000"/>
              </a:lnSpc>
              <a:spcBef>
                <a:spcPts val="0"/>
              </a:spcBef>
            </a:pPr>
            <a:r>
              <a:rPr lang="en-US" sz="1800" b="1" u="sng" spc="300">
                <a:latin typeface="Corbel"/>
                <a:cs typeface="Arial"/>
              </a:rPr>
              <a:t>HIV REPORTING*</a:t>
            </a:r>
          </a:p>
          <a:p>
            <a:pPr>
              <a:lnSpc>
                <a:spcPct val="100000"/>
              </a:lnSpc>
              <a:spcBef>
                <a:spcPts val="0"/>
              </a:spcBef>
            </a:pPr>
            <a:r>
              <a:rPr lang="en-US"/>
              <a:t>Demographics</a:t>
            </a:r>
          </a:p>
          <a:p>
            <a:pPr>
              <a:lnSpc>
                <a:spcPct val="100000"/>
              </a:lnSpc>
              <a:spcBef>
                <a:spcPts val="0"/>
              </a:spcBef>
            </a:pPr>
            <a:r>
              <a:rPr lang="en-US"/>
              <a:t>Residence at diagnosis</a:t>
            </a:r>
          </a:p>
          <a:p>
            <a:pPr>
              <a:lnSpc>
                <a:spcPct val="100000"/>
              </a:lnSpc>
              <a:spcBef>
                <a:spcPts val="0"/>
              </a:spcBef>
            </a:pPr>
            <a:r>
              <a:rPr lang="en-US"/>
              <a:t>Facility at diagnosis</a:t>
            </a:r>
          </a:p>
          <a:p>
            <a:pPr>
              <a:lnSpc>
                <a:spcPct val="100000"/>
              </a:lnSpc>
              <a:spcBef>
                <a:spcPts val="0"/>
              </a:spcBef>
            </a:pPr>
            <a:r>
              <a:rPr lang="en-US"/>
              <a:t>Personal history</a:t>
            </a:r>
          </a:p>
          <a:p>
            <a:pPr>
              <a:lnSpc>
                <a:spcPct val="100000"/>
              </a:lnSpc>
              <a:spcBef>
                <a:spcPts val="0"/>
              </a:spcBef>
            </a:pPr>
            <a:r>
              <a:rPr lang="en-US"/>
              <a:t>Lab tests</a:t>
            </a:r>
          </a:p>
          <a:p>
            <a:pPr>
              <a:lnSpc>
                <a:spcPct val="100000"/>
              </a:lnSpc>
              <a:spcBef>
                <a:spcPts val="0"/>
              </a:spcBef>
            </a:pPr>
            <a:r>
              <a:rPr lang="en-US"/>
              <a:t>Clinical status</a:t>
            </a:r>
          </a:p>
          <a:p>
            <a:pPr>
              <a:lnSpc>
                <a:spcPct val="100000"/>
              </a:lnSpc>
              <a:spcBef>
                <a:spcPts val="0"/>
              </a:spcBef>
            </a:pPr>
            <a:r>
              <a:rPr lang="en-US"/>
              <a:t>Medical treatment</a:t>
            </a:r>
          </a:p>
          <a:p>
            <a:pPr>
              <a:lnSpc>
                <a:spcPct val="100000"/>
              </a:lnSpc>
              <a:spcBef>
                <a:spcPts val="0"/>
              </a:spcBef>
            </a:pPr>
            <a:r>
              <a:rPr lang="en-US"/>
              <a:t>Testing and treatment history</a:t>
            </a:r>
          </a:p>
        </p:txBody>
      </p:sp>
      <p:sp>
        <p:nvSpPr>
          <p:cNvPr id="4" name="Slide Number Placeholder 3">
            <a:extLst>
              <a:ext uri="{FF2B5EF4-FFF2-40B4-BE49-F238E27FC236}">
                <a16:creationId xmlns:a16="http://schemas.microsoft.com/office/drawing/2014/main" id="{F3A7E632-B21B-EA71-BB03-CED37FE7CA20}"/>
              </a:ext>
            </a:extLst>
          </p:cNvPr>
          <p:cNvSpPr>
            <a:spLocks noGrp="1"/>
          </p:cNvSpPr>
          <p:nvPr>
            <p:ph type="sldNum" sz="quarter" idx="12"/>
          </p:nvPr>
        </p:nvSpPr>
        <p:spPr/>
        <p:txBody>
          <a:bodyPr/>
          <a:lstStyle/>
          <a:p>
            <a:fld id="{DB15D044-B35F-4A77-B573-9EB4C86BF88C}" type="slidenum">
              <a:rPr lang="en-US" smtClean="0"/>
              <a:pPr/>
              <a:t>85</a:t>
            </a:fld>
            <a:endParaRPr lang="en-US"/>
          </a:p>
        </p:txBody>
      </p:sp>
      <p:sp>
        <p:nvSpPr>
          <p:cNvPr id="5" name="Title 2">
            <a:extLst>
              <a:ext uri="{FF2B5EF4-FFF2-40B4-BE49-F238E27FC236}">
                <a16:creationId xmlns:a16="http://schemas.microsoft.com/office/drawing/2014/main" id="{2F502349-B230-E634-C395-F97BA64D05B2}"/>
              </a:ext>
            </a:extLst>
          </p:cNvPr>
          <p:cNvSpPr>
            <a:spLocks noGrp="1"/>
          </p:cNvSpPr>
          <p:nvPr>
            <p:ph type="title"/>
          </p:nvPr>
        </p:nvSpPr>
        <p:spPr>
          <a:xfrm>
            <a:off x="768668" y="1750215"/>
            <a:ext cx="10556140" cy="910194"/>
          </a:xfrm>
        </p:spPr>
        <p:txBody>
          <a:bodyPr/>
          <a:lstStyle/>
          <a:p>
            <a:r>
              <a:rPr lang="en-US" sz="2800"/>
              <a:t>Provider Roles: </a:t>
            </a:r>
            <a:br>
              <a:rPr lang="en-US"/>
            </a:br>
            <a:r>
              <a:rPr lang="en-US"/>
              <a:t>Reporting and Services</a:t>
            </a:r>
          </a:p>
        </p:txBody>
      </p:sp>
      <p:pic>
        <p:nvPicPr>
          <p:cNvPr id="6" name="Picture 5" descr="A computer with graphics on the screen&#10;&#10;Description automatically generated">
            <a:extLst>
              <a:ext uri="{FF2B5EF4-FFF2-40B4-BE49-F238E27FC236}">
                <a16:creationId xmlns:a16="http://schemas.microsoft.com/office/drawing/2014/main" id="{A9C5757B-4F15-C07A-6BEE-469C7D7B74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95" b="18383"/>
          <a:stretch/>
        </p:blipFill>
        <p:spPr>
          <a:xfrm>
            <a:off x="8390225" y="763901"/>
            <a:ext cx="2749798" cy="1812724"/>
          </a:xfrm>
          <a:prstGeom prst="rect">
            <a:avLst/>
          </a:prstGeom>
        </p:spPr>
      </p:pic>
      <p:sp>
        <p:nvSpPr>
          <p:cNvPr id="8" name="Text Placeholder 1">
            <a:extLst>
              <a:ext uri="{FF2B5EF4-FFF2-40B4-BE49-F238E27FC236}">
                <a16:creationId xmlns:a16="http://schemas.microsoft.com/office/drawing/2014/main" id="{86ACEDC2-6606-F743-E5B8-7F5F819C4158}"/>
              </a:ext>
            </a:extLst>
          </p:cNvPr>
          <p:cNvSpPr txBox="1">
            <a:spLocks/>
          </p:cNvSpPr>
          <p:nvPr/>
        </p:nvSpPr>
        <p:spPr>
          <a:xfrm>
            <a:off x="5350896" y="3131289"/>
            <a:ext cx="6707641" cy="3433160"/>
          </a:xfrm>
          <a:prstGeom prst="rect">
            <a:avLst/>
          </a:prstGeom>
        </p:spPr>
        <p:txBody>
          <a:bodyPr vert="horz" lIns="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800" b="1" u="sng" spc="300">
                <a:latin typeface="Corbel"/>
                <a:cs typeface="Arial"/>
              </a:rPr>
              <a:t>SERVICES</a:t>
            </a:r>
            <a:endParaRPr lang="en-US" b="1" u="sng" spc="300">
              <a:latin typeface="Corbel"/>
              <a:cs typeface="Arial"/>
            </a:endParaRPr>
          </a:p>
          <a:p>
            <a:pPr>
              <a:lnSpc>
                <a:spcPct val="100000"/>
              </a:lnSpc>
              <a:spcBef>
                <a:spcPts val="0"/>
              </a:spcBef>
            </a:pPr>
            <a:r>
              <a:rPr lang="en-US"/>
              <a:t>HIV/STD testing, counsel on risk reduction</a:t>
            </a:r>
          </a:p>
          <a:p>
            <a:pPr>
              <a:lnSpc>
                <a:spcPct val="100000"/>
              </a:lnSpc>
              <a:spcBef>
                <a:spcPts val="0"/>
              </a:spcBef>
            </a:pPr>
            <a:r>
              <a:rPr lang="en-US"/>
              <a:t>Sexual history and assessment</a:t>
            </a:r>
          </a:p>
          <a:p>
            <a:pPr>
              <a:lnSpc>
                <a:spcPct val="100000"/>
              </a:lnSpc>
              <a:spcBef>
                <a:spcPts val="0"/>
              </a:spcBef>
            </a:pPr>
            <a:r>
              <a:rPr lang="en-US" err="1"/>
              <a:t>PrEP</a:t>
            </a:r>
            <a:r>
              <a:rPr lang="en-US"/>
              <a:t>, </a:t>
            </a:r>
            <a:r>
              <a:rPr lang="en-US" err="1"/>
              <a:t>nPEP</a:t>
            </a:r>
            <a:endParaRPr lang="en-US"/>
          </a:p>
          <a:p>
            <a:pPr>
              <a:lnSpc>
                <a:spcPct val="100000"/>
              </a:lnSpc>
              <a:spcBef>
                <a:spcPts val="0"/>
              </a:spcBef>
            </a:pPr>
            <a:r>
              <a:rPr lang="en-US"/>
              <a:t>Initiating ART early; U=U </a:t>
            </a:r>
          </a:p>
          <a:p>
            <a:pPr>
              <a:lnSpc>
                <a:spcPct val="100000"/>
              </a:lnSpc>
              <a:spcBef>
                <a:spcPts val="0"/>
              </a:spcBef>
            </a:pPr>
            <a:r>
              <a:rPr lang="en-US"/>
              <a:t>Supporting engagement in care and medication adherence</a:t>
            </a:r>
          </a:p>
        </p:txBody>
      </p:sp>
    </p:spTree>
    <p:extLst>
      <p:ext uri="{BB962C8B-B14F-4D97-AF65-F5344CB8AC3E}">
        <p14:creationId xmlns:p14="http://schemas.microsoft.com/office/powerpoint/2010/main" val="9262152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1EEE-67C4-B840-7E43-DD8413FC3A06}"/>
              </a:ext>
            </a:extLst>
          </p:cNvPr>
          <p:cNvSpPr>
            <a:spLocks noGrp="1"/>
          </p:cNvSpPr>
          <p:nvPr>
            <p:ph type="ctrTitle"/>
          </p:nvPr>
        </p:nvSpPr>
        <p:spPr/>
        <p:txBody>
          <a:bodyPr/>
          <a:lstStyle/>
          <a:p>
            <a:r>
              <a:rPr lang="en-US"/>
              <a:t>Community Based Organizations</a:t>
            </a:r>
          </a:p>
        </p:txBody>
      </p:sp>
      <p:sp>
        <p:nvSpPr>
          <p:cNvPr id="3" name="Slide Number Placeholder 2">
            <a:extLst>
              <a:ext uri="{FF2B5EF4-FFF2-40B4-BE49-F238E27FC236}">
                <a16:creationId xmlns:a16="http://schemas.microsoft.com/office/drawing/2014/main" id="{336113A2-0EAD-9AB2-1E50-96D019EDA8DE}"/>
              </a:ext>
            </a:extLst>
          </p:cNvPr>
          <p:cNvSpPr>
            <a:spLocks noGrp="1"/>
          </p:cNvSpPr>
          <p:nvPr>
            <p:ph type="sldNum" sz="quarter" idx="12"/>
          </p:nvPr>
        </p:nvSpPr>
        <p:spPr/>
        <p:txBody>
          <a:bodyPr/>
          <a:lstStyle/>
          <a:p>
            <a:fld id="{DB15D044-B35F-4A77-B573-9EB4C86BF88C}" type="slidenum">
              <a:rPr lang="en-US" smtClean="0"/>
              <a:pPr/>
              <a:t>86</a:t>
            </a:fld>
            <a:endParaRPr lang="en-US"/>
          </a:p>
        </p:txBody>
      </p:sp>
    </p:spTree>
    <p:extLst>
      <p:ext uri="{BB962C8B-B14F-4D97-AF65-F5344CB8AC3E}">
        <p14:creationId xmlns:p14="http://schemas.microsoft.com/office/powerpoint/2010/main" val="1004289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1D3D21C-2346-B116-34EE-F703DC989E31}"/>
              </a:ext>
            </a:extLst>
          </p:cNvPr>
          <p:cNvSpPr/>
          <p:nvPr/>
        </p:nvSpPr>
        <p:spPr>
          <a:xfrm>
            <a:off x="4199727" y="724395"/>
            <a:ext cx="3681352" cy="5332021"/>
          </a:xfrm>
          <a:prstGeom prst="rect">
            <a:avLst/>
          </a:prstGeom>
          <a:solidFill>
            <a:schemeClr val="tx2">
              <a:alpha val="56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41CEE0-316F-C6E9-59F9-B71E5CB52674}"/>
              </a:ext>
            </a:extLst>
          </p:cNvPr>
          <p:cNvSpPr/>
          <p:nvPr/>
        </p:nvSpPr>
        <p:spPr>
          <a:xfrm>
            <a:off x="8023582" y="724395"/>
            <a:ext cx="3681352" cy="5332021"/>
          </a:xfrm>
          <a:prstGeom prst="rect">
            <a:avLst/>
          </a:prstGeom>
          <a:solidFill>
            <a:schemeClr val="tx2">
              <a:alpha val="56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71D2A0-8264-170A-B0EE-9E57FC3813AF}"/>
              </a:ext>
            </a:extLst>
          </p:cNvPr>
          <p:cNvSpPr/>
          <p:nvPr/>
        </p:nvSpPr>
        <p:spPr>
          <a:xfrm>
            <a:off x="363997" y="724395"/>
            <a:ext cx="3681352" cy="5332021"/>
          </a:xfrm>
          <a:prstGeom prst="rect">
            <a:avLst/>
          </a:prstGeom>
          <a:solidFill>
            <a:schemeClr val="tx2">
              <a:alpha val="56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C2C0D69-EB26-9315-49B5-3FFF03169E1E}"/>
              </a:ext>
            </a:extLst>
          </p:cNvPr>
          <p:cNvSpPr>
            <a:spLocks noGrp="1"/>
          </p:cNvSpPr>
          <p:nvPr>
            <p:ph type="body" sz="half" idx="2"/>
          </p:nvPr>
        </p:nvSpPr>
        <p:spPr>
          <a:xfrm>
            <a:off x="520295" y="2161310"/>
            <a:ext cx="3525054" cy="3705101"/>
          </a:xfrm>
        </p:spPr>
        <p:txBody>
          <a:bodyPr/>
          <a:lstStyle/>
          <a:p>
            <a:pPr>
              <a:lnSpc>
                <a:spcPct val="100000"/>
              </a:lnSpc>
            </a:pPr>
            <a:r>
              <a:rPr lang="en-US" sz="1600">
                <a:solidFill>
                  <a:schemeClr val="bg1">
                    <a:alpha val="29000"/>
                  </a:schemeClr>
                </a:solidFill>
              </a:rPr>
              <a:t>Collaborate with partners, other county and state HDs, or other units within the HD (hepatitis, emergency preparedness)</a:t>
            </a:r>
          </a:p>
          <a:p>
            <a:pPr>
              <a:lnSpc>
                <a:spcPct val="100000"/>
              </a:lnSpc>
            </a:pPr>
            <a:r>
              <a:rPr lang="en-US" sz="1600" b="1">
                <a:solidFill>
                  <a:schemeClr val="bg1">
                    <a:alpha val="29000"/>
                  </a:schemeClr>
                </a:solidFill>
              </a:rPr>
              <a:t>Surveillance: </a:t>
            </a:r>
            <a:r>
              <a:rPr lang="en-US" sz="1600">
                <a:solidFill>
                  <a:schemeClr val="bg1">
                    <a:alpha val="29000"/>
                  </a:schemeClr>
                </a:solidFill>
              </a:rPr>
              <a:t>cluster detection (through time-space and/or genetic sequence data), ongoing routine surveillance monitoring</a:t>
            </a:r>
          </a:p>
          <a:p>
            <a:pPr>
              <a:lnSpc>
                <a:spcPct val="100000"/>
              </a:lnSpc>
            </a:pPr>
            <a:r>
              <a:rPr lang="en-US" sz="1600" b="1">
                <a:solidFill>
                  <a:schemeClr val="bg1">
                    <a:alpha val="29000"/>
                  </a:schemeClr>
                </a:solidFill>
              </a:rPr>
              <a:t>Prevention: </a:t>
            </a:r>
            <a:r>
              <a:rPr lang="en-US" sz="1600">
                <a:solidFill>
                  <a:schemeClr val="bg1">
                    <a:alpha val="29000"/>
                  </a:schemeClr>
                </a:solidFill>
              </a:rPr>
              <a:t>prioritizing and coordinating interventions to respond (testing, </a:t>
            </a:r>
            <a:r>
              <a:rPr lang="en-US" sz="1600" err="1">
                <a:solidFill>
                  <a:schemeClr val="bg1">
                    <a:alpha val="29000"/>
                  </a:schemeClr>
                </a:solidFill>
              </a:rPr>
              <a:t>PrEP</a:t>
            </a:r>
            <a:r>
              <a:rPr lang="en-US" sz="1600">
                <a:solidFill>
                  <a:schemeClr val="bg1">
                    <a:alpha val="29000"/>
                  </a:schemeClr>
                </a:solidFill>
              </a:rPr>
              <a:t> linkage, partner services), community engagement</a:t>
            </a:r>
          </a:p>
          <a:p>
            <a:pPr>
              <a:lnSpc>
                <a:spcPct val="100000"/>
              </a:lnSpc>
            </a:pPr>
            <a:r>
              <a:rPr lang="en-US" sz="1600" b="1">
                <a:solidFill>
                  <a:schemeClr val="bg1">
                    <a:alpha val="29000"/>
                  </a:schemeClr>
                </a:solidFill>
              </a:rPr>
              <a:t>Care: </a:t>
            </a:r>
            <a:r>
              <a:rPr lang="en-US" sz="1600">
                <a:solidFill>
                  <a:schemeClr val="bg1">
                    <a:alpha val="29000"/>
                  </a:schemeClr>
                </a:solidFill>
              </a:rPr>
              <a:t>linkage to care, linkage to RWHAP services such as housing</a:t>
            </a:r>
          </a:p>
        </p:txBody>
      </p:sp>
      <p:sp>
        <p:nvSpPr>
          <p:cNvPr id="4" name="Slide Number Placeholder 3">
            <a:extLst>
              <a:ext uri="{FF2B5EF4-FFF2-40B4-BE49-F238E27FC236}">
                <a16:creationId xmlns:a16="http://schemas.microsoft.com/office/drawing/2014/main" id="{F5D7C1F9-56C6-7777-4747-1A098A5914B2}"/>
              </a:ext>
            </a:extLst>
          </p:cNvPr>
          <p:cNvSpPr>
            <a:spLocks noGrp="1"/>
          </p:cNvSpPr>
          <p:nvPr>
            <p:ph type="sldNum" sz="quarter" idx="12"/>
          </p:nvPr>
        </p:nvSpPr>
        <p:spPr/>
        <p:txBody>
          <a:bodyPr/>
          <a:lstStyle/>
          <a:p>
            <a:fld id="{DB15D044-B35F-4A77-B573-9EB4C86BF88C}" type="slidenum">
              <a:rPr lang="en-US" smtClean="0"/>
              <a:pPr/>
              <a:t>87</a:t>
            </a:fld>
            <a:endParaRPr lang="en-US"/>
          </a:p>
        </p:txBody>
      </p:sp>
      <p:sp>
        <p:nvSpPr>
          <p:cNvPr id="5" name="Text Placeholder 1">
            <a:extLst>
              <a:ext uri="{FF2B5EF4-FFF2-40B4-BE49-F238E27FC236}">
                <a16:creationId xmlns:a16="http://schemas.microsoft.com/office/drawing/2014/main" id="{DA5DE956-8B50-73DC-C5BD-28DEB196CC5F}"/>
              </a:ext>
            </a:extLst>
          </p:cNvPr>
          <p:cNvSpPr txBox="1">
            <a:spLocks/>
          </p:cNvSpPr>
          <p:nvPr/>
        </p:nvSpPr>
        <p:spPr>
          <a:xfrm>
            <a:off x="1066560"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solidFill>
                  <a:schemeClr val="bg1">
                    <a:alpha val="29000"/>
                  </a:schemeClr>
                </a:solidFill>
              </a:rPr>
              <a:t>HEALTH DEPT.</a:t>
            </a:r>
          </a:p>
        </p:txBody>
      </p:sp>
      <p:sp>
        <p:nvSpPr>
          <p:cNvPr id="6" name="Text Placeholder 1">
            <a:extLst>
              <a:ext uri="{FF2B5EF4-FFF2-40B4-BE49-F238E27FC236}">
                <a16:creationId xmlns:a16="http://schemas.microsoft.com/office/drawing/2014/main" id="{72708852-478A-1DBB-3C6E-5F744CA05468}"/>
              </a:ext>
            </a:extLst>
          </p:cNvPr>
          <p:cNvSpPr txBox="1">
            <a:spLocks/>
          </p:cNvSpPr>
          <p:nvPr/>
        </p:nvSpPr>
        <p:spPr>
          <a:xfrm>
            <a:off x="4467882" y="2161310"/>
            <a:ext cx="3525054" cy="370510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00">
                <a:solidFill>
                  <a:schemeClr val="bg1">
                    <a:alpha val="29000"/>
                  </a:schemeClr>
                </a:solidFill>
              </a:rPr>
              <a:t>HIV testing</a:t>
            </a:r>
          </a:p>
          <a:p>
            <a:pPr>
              <a:lnSpc>
                <a:spcPct val="100000"/>
              </a:lnSpc>
            </a:pPr>
            <a:r>
              <a:rPr lang="en-US" sz="1600">
                <a:solidFill>
                  <a:schemeClr val="bg1">
                    <a:alpha val="29000"/>
                  </a:schemeClr>
                </a:solidFill>
              </a:rPr>
              <a:t>Timely and complete reporting to the health department</a:t>
            </a:r>
          </a:p>
          <a:p>
            <a:pPr>
              <a:lnSpc>
                <a:spcPct val="100000"/>
              </a:lnSpc>
            </a:pPr>
            <a:r>
              <a:rPr lang="en-US" sz="1600">
                <a:solidFill>
                  <a:schemeClr val="bg1">
                    <a:alpha val="29000"/>
                  </a:schemeClr>
                </a:solidFill>
              </a:rPr>
              <a:t>Drug-resistance testing</a:t>
            </a:r>
          </a:p>
          <a:p>
            <a:pPr>
              <a:lnSpc>
                <a:spcPct val="100000"/>
              </a:lnSpc>
            </a:pPr>
            <a:r>
              <a:rPr lang="en-US" sz="1600">
                <a:solidFill>
                  <a:schemeClr val="bg1">
                    <a:alpha val="29000"/>
                  </a:schemeClr>
                </a:solidFill>
              </a:rPr>
              <a:t>Monitoring unusual patterns in new diagnoses</a:t>
            </a:r>
          </a:p>
          <a:p>
            <a:pPr>
              <a:lnSpc>
                <a:spcPct val="100000"/>
              </a:lnSpc>
            </a:pPr>
            <a:r>
              <a:rPr lang="en-US" sz="1600">
                <a:solidFill>
                  <a:schemeClr val="bg1">
                    <a:alpha val="29000"/>
                  </a:schemeClr>
                </a:solidFill>
              </a:rPr>
              <a:t>Modifying care models to respond to needs of PLWH</a:t>
            </a:r>
          </a:p>
        </p:txBody>
      </p:sp>
      <p:sp>
        <p:nvSpPr>
          <p:cNvPr id="7" name="Text Placeholder 1">
            <a:extLst>
              <a:ext uri="{FF2B5EF4-FFF2-40B4-BE49-F238E27FC236}">
                <a16:creationId xmlns:a16="http://schemas.microsoft.com/office/drawing/2014/main" id="{F3FD4A5A-C592-583E-83DB-1F6E2911E822}"/>
              </a:ext>
            </a:extLst>
          </p:cNvPr>
          <p:cNvSpPr txBox="1">
            <a:spLocks/>
          </p:cNvSpPr>
          <p:nvPr/>
        </p:nvSpPr>
        <p:spPr>
          <a:xfrm>
            <a:off x="4954771"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solidFill>
                  <a:schemeClr val="bg1">
                    <a:alpha val="29000"/>
                  </a:schemeClr>
                </a:solidFill>
              </a:rPr>
              <a:t>PROVIDERS</a:t>
            </a:r>
          </a:p>
        </p:txBody>
      </p:sp>
      <p:sp>
        <p:nvSpPr>
          <p:cNvPr id="8" name="Text Placeholder 1">
            <a:extLst>
              <a:ext uri="{FF2B5EF4-FFF2-40B4-BE49-F238E27FC236}">
                <a16:creationId xmlns:a16="http://schemas.microsoft.com/office/drawing/2014/main" id="{BFC6195D-2B61-8550-2E78-D642AA690349}"/>
              </a:ext>
            </a:extLst>
          </p:cNvPr>
          <p:cNvSpPr txBox="1">
            <a:spLocks/>
          </p:cNvSpPr>
          <p:nvPr/>
        </p:nvSpPr>
        <p:spPr>
          <a:xfrm>
            <a:off x="8249215" y="2161310"/>
            <a:ext cx="3382550" cy="370510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00"/>
              <a:t>HIV testing and timely reporting to HD</a:t>
            </a:r>
          </a:p>
          <a:p>
            <a:pPr>
              <a:lnSpc>
                <a:spcPct val="100000"/>
              </a:lnSpc>
            </a:pPr>
            <a:r>
              <a:rPr lang="en-US" sz="1600"/>
              <a:t>Implement interventions to respond to cluster (e.g., venue-based testing, risk-based communication, access to </a:t>
            </a:r>
            <a:r>
              <a:rPr lang="en-US" sz="1600" err="1"/>
              <a:t>PrEP</a:t>
            </a:r>
            <a:r>
              <a:rPr lang="en-US" sz="1600"/>
              <a:t>, housing assistance, health insurance assistance)</a:t>
            </a:r>
          </a:p>
          <a:p>
            <a:pPr>
              <a:lnSpc>
                <a:spcPct val="100000"/>
              </a:lnSpc>
            </a:pPr>
            <a:r>
              <a:rPr lang="en-US" sz="1600"/>
              <a:t>Educating community and providers</a:t>
            </a:r>
          </a:p>
        </p:txBody>
      </p:sp>
      <p:sp>
        <p:nvSpPr>
          <p:cNvPr id="9" name="Text Placeholder 1">
            <a:extLst>
              <a:ext uri="{FF2B5EF4-FFF2-40B4-BE49-F238E27FC236}">
                <a16:creationId xmlns:a16="http://schemas.microsoft.com/office/drawing/2014/main" id="{67C04961-2968-774A-8E11-15CAA7F36B19}"/>
              </a:ext>
            </a:extLst>
          </p:cNvPr>
          <p:cNvSpPr txBox="1">
            <a:spLocks/>
          </p:cNvSpPr>
          <p:nvPr/>
        </p:nvSpPr>
        <p:spPr>
          <a:xfrm>
            <a:off x="8795480" y="1045032"/>
            <a:ext cx="2420648" cy="380011"/>
          </a:xfrm>
          <a:prstGeom prst="rect">
            <a:avLst/>
          </a:prstGeom>
        </p:spPr>
        <p:txBody>
          <a:bodyPr vert="horz" lIns="0" tIns="45720" rIns="9144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bg1"/>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600" b="1" spc="300"/>
              <a:t>CBO</a:t>
            </a:r>
          </a:p>
        </p:txBody>
      </p:sp>
      <p:sp>
        <p:nvSpPr>
          <p:cNvPr id="13" name="Up-Down Arrow 12">
            <a:extLst>
              <a:ext uri="{FF2B5EF4-FFF2-40B4-BE49-F238E27FC236}">
                <a16:creationId xmlns:a16="http://schemas.microsoft.com/office/drawing/2014/main" id="{8E8777BE-4273-5340-718A-A2E09CBFC4C2}"/>
              </a:ext>
            </a:extLst>
          </p:cNvPr>
          <p:cNvSpPr/>
          <p:nvPr/>
        </p:nvSpPr>
        <p:spPr>
          <a:xfrm rot="5400000">
            <a:off x="5749460" y="-3810056"/>
            <a:ext cx="653143" cy="11111472"/>
          </a:xfrm>
          <a:prstGeom prst="up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B5E1861-FE5F-ADDD-E003-A87640880541}"/>
              </a:ext>
            </a:extLst>
          </p:cNvPr>
          <p:cNvSpPr txBox="1"/>
          <p:nvPr/>
        </p:nvSpPr>
        <p:spPr>
          <a:xfrm>
            <a:off x="3048990" y="1556548"/>
            <a:ext cx="6097978" cy="646331"/>
          </a:xfrm>
          <a:prstGeom prst="rect">
            <a:avLst/>
          </a:prstGeom>
          <a:noFill/>
        </p:spPr>
        <p:txBody>
          <a:bodyPr wrap="square">
            <a:spAutoFit/>
          </a:bodyPr>
          <a:lstStyle/>
          <a:p>
            <a:pPr algn="ctr"/>
            <a:r>
              <a:rPr lang="en-US">
                <a:latin typeface="Corbel" panose="020B0503020204020204" pitchFamily="34" charset="0"/>
              </a:rPr>
              <a:t>Communication with community &amp; HIV care providers</a:t>
            </a:r>
          </a:p>
          <a:p>
            <a:endParaRPr lang="en-US">
              <a:latin typeface="Corbel" panose="020B0503020204020204" pitchFamily="34" charset="0"/>
            </a:endParaRPr>
          </a:p>
        </p:txBody>
      </p:sp>
    </p:spTree>
    <p:extLst>
      <p:ext uri="{BB962C8B-B14F-4D97-AF65-F5344CB8AC3E}">
        <p14:creationId xmlns:p14="http://schemas.microsoft.com/office/powerpoint/2010/main" val="26935930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76909-2636-7951-DD89-B35F2F7F4E49}"/>
              </a:ext>
            </a:extLst>
          </p:cNvPr>
          <p:cNvSpPr>
            <a:spLocks noGrp="1"/>
          </p:cNvSpPr>
          <p:nvPr>
            <p:ph type="body" sz="half" idx="2"/>
          </p:nvPr>
        </p:nvSpPr>
        <p:spPr/>
        <p:txBody>
          <a:bodyPr/>
          <a:lstStyle/>
          <a:p>
            <a:r>
              <a:rPr lang="en-US"/>
              <a:t>Help with community/provider education </a:t>
            </a:r>
          </a:p>
          <a:p>
            <a:pPr marL="581025" indent="-225425">
              <a:spcBef>
                <a:spcPts val="400"/>
              </a:spcBef>
              <a:buFont typeface="Arial" panose="020B0604020202020204" pitchFamily="34" charset="0"/>
              <a:buChar char="•"/>
            </a:pPr>
            <a:r>
              <a:rPr lang="en-US"/>
              <a:t>Dispel myths and describe benefits of cluster detection and response to clients/providers </a:t>
            </a:r>
          </a:p>
          <a:p>
            <a:r>
              <a:rPr lang="en-US"/>
              <a:t>Help health department with messaging content and dissemination to the community</a:t>
            </a:r>
          </a:p>
          <a:p>
            <a:r>
              <a:rPr lang="en-US"/>
              <a:t>Timely and accurate data reporting</a:t>
            </a:r>
          </a:p>
          <a:p>
            <a:r>
              <a:rPr lang="en-US"/>
              <a:t>Providing targeted services that can help respond to clusters </a:t>
            </a:r>
          </a:p>
          <a:p>
            <a:pPr marL="628650" indent="-225425">
              <a:spcBef>
                <a:spcPts val="400"/>
              </a:spcBef>
              <a:buFont typeface="Arial" panose="020B0604020202020204" pitchFamily="34" charset="0"/>
              <a:buChar char="•"/>
            </a:pPr>
            <a:r>
              <a:rPr lang="en-US"/>
              <a:t>Increased HIV testing for specific populations/venues/geographic areas</a:t>
            </a:r>
          </a:p>
          <a:p>
            <a:pPr marL="628650" indent="-225425">
              <a:spcBef>
                <a:spcPts val="400"/>
              </a:spcBef>
              <a:buFont typeface="Arial" panose="020B0604020202020204" pitchFamily="34" charset="0"/>
              <a:buChar char="•"/>
            </a:pPr>
            <a:r>
              <a:rPr lang="en-US" err="1"/>
              <a:t>PrEP</a:t>
            </a:r>
            <a:r>
              <a:rPr lang="en-US"/>
              <a:t> services</a:t>
            </a:r>
          </a:p>
          <a:p>
            <a:pPr marL="628650" indent="-225425">
              <a:spcBef>
                <a:spcPts val="400"/>
              </a:spcBef>
              <a:buFont typeface="Arial" panose="020B0604020202020204" pitchFamily="34" charset="0"/>
              <a:buChar char="•"/>
            </a:pPr>
            <a:r>
              <a:rPr lang="en-US"/>
              <a:t>Ancillary services (e.g., housing assistance, health insurance assistance)</a:t>
            </a:r>
          </a:p>
        </p:txBody>
      </p:sp>
      <p:sp>
        <p:nvSpPr>
          <p:cNvPr id="3" name="Title 2">
            <a:extLst>
              <a:ext uri="{FF2B5EF4-FFF2-40B4-BE49-F238E27FC236}">
                <a16:creationId xmlns:a16="http://schemas.microsoft.com/office/drawing/2014/main" id="{F8651627-B1A5-7301-EA75-7B26D6A895C5}"/>
              </a:ext>
            </a:extLst>
          </p:cNvPr>
          <p:cNvSpPr>
            <a:spLocks noGrp="1"/>
          </p:cNvSpPr>
          <p:nvPr>
            <p:ph type="title"/>
          </p:nvPr>
        </p:nvSpPr>
        <p:spPr/>
        <p:txBody>
          <a:bodyPr/>
          <a:lstStyle/>
          <a:p>
            <a:r>
              <a:rPr lang="en-US"/>
              <a:t>Community Based Organizations</a:t>
            </a:r>
          </a:p>
        </p:txBody>
      </p:sp>
      <p:sp>
        <p:nvSpPr>
          <p:cNvPr id="4" name="Slide Number Placeholder 3">
            <a:extLst>
              <a:ext uri="{FF2B5EF4-FFF2-40B4-BE49-F238E27FC236}">
                <a16:creationId xmlns:a16="http://schemas.microsoft.com/office/drawing/2014/main" id="{92E61AA8-AE11-89E8-8AE4-89A76E82AA91}"/>
              </a:ext>
            </a:extLst>
          </p:cNvPr>
          <p:cNvSpPr>
            <a:spLocks noGrp="1"/>
          </p:cNvSpPr>
          <p:nvPr>
            <p:ph type="sldNum" sz="quarter" idx="12"/>
          </p:nvPr>
        </p:nvSpPr>
        <p:spPr/>
        <p:txBody>
          <a:bodyPr/>
          <a:lstStyle/>
          <a:p>
            <a:fld id="{DB15D044-B35F-4A77-B573-9EB4C86BF88C}" type="slidenum">
              <a:rPr lang="en-US" smtClean="0"/>
              <a:pPr/>
              <a:t>88</a:t>
            </a:fld>
            <a:endParaRPr lang="en-US"/>
          </a:p>
        </p:txBody>
      </p:sp>
    </p:spTree>
    <p:extLst>
      <p:ext uri="{BB962C8B-B14F-4D97-AF65-F5344CB8AC3E}">
        <p14:creationId xmlns:p14="http://schemas.microsoft.com/office/powerpoint/2010/main" val="4820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DC164-D827-D38F-41E4-774A7EAEE4E6}"/>
              </a:ext>
            </a:extLst>
          </p:cNvPr>
          <p:cNvSpPr>
            <a:spLocks noGrp="1"/>
          </p:cNvSpPr>
          <p:nvPr>
            <p:ph type="title"/>
          </p:nvPr>
        </p:nvSpPr>
        <p:spPr>
          <a:xfrm>
            <a:off x="738187" y="2974769"/>
            <a:ext cx="10556139" cy="650770"/>
          </a:xfrm>
        </p:spPr>
        <p:txBody>
          <a:bodyPr/>
          <a:lstStyle/>
          <a:p>
            <a:pPr algn="ctr"/>
            <a:r>
              <a:rPr lang="en-US"/>
              <a:t>Breakout Room #1</a:t>
            </a:r>
          </a:p>
        </p:txBody>
      </p:sp>
      <p:sp>
        <p:nvSpPr>
          <p:cNvPr id="4" name="Slide Number Placeholder 3">
            <a:extLst>
              <a:ext uri="{FF2B5EF4-FFF2-40B4-BE49-F238E27FC236}">
                <a16:creationId xmlns:a16="http://schemas.microsoft.com/office/drawing/2014/main" id="{4C566D1C-8B01-3125-F952-2DDD6A750061}"/>
              </a:ext>
            </a:extLst>
          </p:cNvPr>
          <p:cNvSpPr>
            <a:spLocks noGrp="1"/>
          </p:cNvSpPr>
          <p:nvPr>
            <p:ph type="sldNum" sz="quarter" idx="12"/>
          </p:nvPr>
        </p:nvSpPr>
        <p:spPr/>
        <p:txBody>
          <a:bodyPr/>
          <a:lstStyle/>
          <a:p>
            <a:fld id="{DB15D044-B35F-4A77-B573-9EB4C86BF88C}" type="slidenum">
              <a:rPr lang="en-US" smtClean="0"/>
              <a:pPr/>
              <a:t>89</a:t>
            </a:fld>
            <a:endParaRPr lang="en-US"/>
          </a:p>
        </p:txBody>
      </p:sp>
      <p:sp>
        <p:nvSpPr>
          <p:cNvPr id="6" name="Rectangle 5">
            <a:extLst>
              <a:ext uri="{FF2B5EF4-FFF2-40B4-BE49-F238E27FC236}">
                <a16:creationId xmlns:a16="http://schemas.microsoft.com/office/drawing/2014/main" id="{E238C74F-9935-D6FA-DC36-47911495EAA8}"/>
              </a:ext>
            </a:extLst>
          </p:cNvPr>
          <p:cNvSpPr/>
          <p:nvPr/>
        </p:nvSpPr>
        <p:spPr>
          <a:xfrm>
            <a:off x="4203864" y="1741805"/>
            <a:ext cx="3764478" cy="866899"/>
          </a:xfrm>
          <a:prstGeom prst="rect">
            <a:avLst/>
          </a:prstGeom>
          <a:gradFill>
            <a:gsLst>
              <a:gs pos="0">
                <a:schemeClr val="tx2"/>
              </a:gs>
              <a:gs pos="100000">
                <a:schemeClr val="tx2">
                  <a:alpha val="33000"/>
                </a:schemeClr>
              </a:gs>
            </a:gsLst>
            <a:lin ang="9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27D8B-3378-91BC-33C7-FBEA303E1EB1}"/>
              </a:ext>
            </a:extLst>
          </p:cNvPr>
          <p:cNvSpPr/>
          <p:nvPr/>
        </p:nvSpPr>
        <p:spPr>
          <a:xfrm>
            <a:off x="4203864" y="625525"/>
            <a:ext cx="2410692" cy="961901"/>
          </a:xfrm>
          <a:prstGeom prst="rect">
            <a:avLst/>
          </a:prstGeom>
          <a:gradFill>
            <a:gsLst>
              <a:gs pos="0">
                <a:schemeClr val="accent6"/>
              </a:gs>
              <a:gs pos="100000">
                <a:schemeClr val="accent6">
                  <a:alpha val="12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B79C15-3B1D-C7D8-B977-54655F461871}"/>
              </a:ext>
            </a:extLst>
          </p:cNvPr>
          <p:cNvSpPr/>
          <p:nvPr/>
        </p:nvSpPr>
        <p:spPr>
          <a:xfrm>
            <a:off x="6757057" y="3996047"/>
            <a:ext cx="1223159" cy="961901"/>
          </a:xfrm>
          <a:prstGeom prst="rect">
            <a:avLst/>
          </a:prstGeom>
          <a:gradFill>
            <a:gsLst>
              <a:gs pos="0">
                <a:schemeClr val="bg1">
                  <a:alpha val="27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and person sitting in front of a computer&#10;&#10;Description automatically generated">
            <a:extLst>
              <a:ext uri="{FF2B5EF4-FFF2-40B4-BE49-F238E27FC236}">
                <a16:creationId xmlns:a16="http://schemas.microsoft.com/office/drawing/2014/main" id="{ED6FC619-4198-FD9C-237D-D3D804601D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12" b="5754"/>
          <a:stretch/>
        </p:blipFill>
        <p:spPr>
          <a:xfrm>
            <a:off x="308758" y="625524"/>
            <a:ext cx="3768690" cy="1983179"/>
          </a:xfrm>
          <a:prstGeom prst="rect">
            <a:avLst/>
          </a:prstGeom>
        </p:spPr>
      </p:pic>
      <p:pic>
        <p:nvPicPr>
          <p:cNvPr id="15" name="Picture 14" descr="A computer and a mug on a table&#10;&#10;Description automatically generated">
            <a:extLst>
              <a:ext uri="{FF2B5EF4-FFF2-40B4-BE49-F238E27FC236}">
                <a16:creationId xmlns:a16="http://schemas.microsoft.com/office/drawing/2014/main" id="{E7CAB6D8-2FC4-1C8E-522C-F8050CAAD96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31363" b="15435"/>
          <a:stretch/>
        </p:blipFill>
        <p:spPr>
          <a:xfrm>
            <a:off x="4203864" y="3996047"/>
            <a:ext cx="2410692" cy="961901"/>
          </a:xfrm>
          <a:prstGeom prst="rect">
            <a:avLst/>
          </a:prstGeom>
        </p:spPr>
      </p:pic>
      <p:pic>
        <p:nvPicPr>
          <p:cNvPr id="17" name="Picture 16" descr="A person using a computer and a phone&#10;&#10;Description automatically generated">
            <a:extLst>
              <a:ext uri="{FF2B5EF4-FFF2-40B4-BE49-F238E27FC236}">
                <a16:creationId xmlns:a16="http://schemas.microsoft.com/office/drawing/2014/main" id="{D21166C1-4F13-CA59-6119-1476716512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41" r="16957" b="2517"/>
          <a:stretch/>
        </p:blipFill>
        <p:spPr>
          <a:xfrm>
            <a:off x="6740973" y="625524"/>
            <a:ext cx="1227370" cy="953604"/>
          </a:xfrm>
          <a:prstGeom prst="rect">
            <a:avLst/>
          </a:prstGeom>
        </p:spPr>
      </p:pic>
      <p:pic>
        <p:nvPicPr>
          <p:cNvPr id="19" name="Picture 18" descr="A person using a computer&#10;&#10;Description automatically generated">
            <a:extLst>
              <a:ext uri="{FF2B5EF4-FFF2-40B4-BE49-F238E27FC236}">
                <a16:creationId xmlns:a16="http://schemas.microsoft.com/office/drawing/2014/main" id="{40C3947C-AAE1-21EF-9B96-826E4E5F1A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987" b="27277"/>
          <a:stretch/>
        </p:blipFill>
        <p:spPr>
          <a:xfrm>
            <a:off x="8122717" y="3996047"/>
            <a:ext cx="3752603" cy="1983179"/>
          </a:xfrm>
          <a:prstGeom prst="rect">
            <a:avLst/>
          </a:prstGeom>
        </p:spPr>
      </p:pic>
      <p:sp>
        <p:nvSpPr>
          <p:cNvPr id="20" name="Rectangle 19">
            <a:extLst>
              <a:ext uri="{FF2B5EF4-FFF2-40B4-BE49-F238E27FC236}">
                <a16:creationId xmlns:a16="http://schemas.microsoft.com/office/drawing/2014/main" id="{414DD4A6-E25F-5501-70F3-C084784C03D4}"/>
              </a:ext>
            </a:extLst>
          </p:cNvPr>
          <p:cNvSpPr/>
          <p:nvPr/>
        </p:nvSpPr>
        <p:spPr>
          <a:xfrm>
            <a:off x="4203864" y="5116195"/>
            <a:ext cx="3776352" cy="863032"/>
          </a:xfrm>
          <a:prstGeom prst="rect">
            <a:avLst/>
          </a:prstGeom>
          <a:gradFill>
            <a:gsLst>
              <a:gs pos="0">
                <a:schemeClr val="accent6"/>
              </a:gs>
              <a:gs pos="100000">
                <a:schemeClr val="accent6">
                  <a:alpha val="12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793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DA53-71F0-069D-AABE-66CC8FCD2D79}"/>
              </a:ext>
            </a:extLst>
          </p:cNvPr>
          <p:cNvSpPr>
            <a:spLocks noGrp="1"/>
          </p:cNvSpPr>
          <p:nvPr>
            <p:ph type="ctrTitle"/>
          </p:nvPr>
        </p:nvSpPr>
        <p:spPr/>
        <p:txBody>
          <a:bodyPr/>
          <a:lstStyle/>
          <a:p>
            <a:r>
              <a:rPr lang="en-US"/>
              <a:t>Public Health </a:t>
            </a:r>
            <a:br>
              <a:rPr lang="en-US"/>
            </a:br>
            <a:r>
              <a:rPr lang="en-US"/>
              <a:t>Disease Surveillance Overview</a:t>
            </a:r>
          </a:p>
        </p:txBody>
      </p:sp>
      <p:sp>
        <p:nvSpPr>
          <p:cNvPr id="3" name="Slide Number Placeholder 2">
            <a:extLst>
              <a:ext uri="{FF2B5EF4-FFF2-40B4-BE49-F238E27FC236}">
                <a16:creationId xmlns:a16="http://schemas.microsoft.com/office/drawing/2014/main" id="{286F74D9-D55B-FDE9-FB9D-8300827041F9}"/>
              </a:ext>
            </a:extLst>
          </p:cNvPr>
          <p:cNvSpPr>
            <a:spLocks noGrp="1"/>
          </p:cNvSpPr>
          <p:nvPr>
            <p:ph type="sldNum" sz="quarter" idx="12"/>
          </p:nvPr>
        </p:nvSpPr>
        <p:spPr/>
        <p:txBody>
          <a:bodyPr/>
          <a:lstStyle/>
          <a:p>
            <a:fld id="{DB15D044-B35F-4A77-B573-9EB4C86BF88C}" type="slidenum">
              <a:rPr lang="en-US" smtClean="0"/>
              <a:pPr/>
              <a:t>9</a:t>
            </a:fld>
            <a:endParaRPr lang="en-US"/>
          </a:p>
        </p:txBody>
      </p:sp>
    </p:spTree>
    <p:extLst>
      <p:ext uri="{BB962C8B-B14F-4D97-AF65-F5344CB8AC3E}">
        <p14:creationId xmlns:p14="http://schemas.microsoft.com/office/powerpoint/2010/main" val="40461486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5A38DA-D73D-5434-853F-B6E6D42D5C12}"/>
              </a:ext>
            </a:extLst>
          </p:cNvPr>
          <p:cNvSpPr>
            <a:spLocks noGrp="1"/>
          </p:cNvSpPr>
          <p:nvPr>
            <p:ph type="title"/>
          </p:nvPr>
        </p:nvSpPr>
        <p:spPr/>
        <p:txBody>
          <a:bodyPr/>
          <a:lstStyle/>
          <a:p>
            <a:r>
              <a:rPr lang="en-US"/>
              <a:t>Self-Selecting a Breakout Room </a:t>
            </a:r>
          </a:p>
        </p:txBody>
      </p:sp>
      <p:sp>
        <p:nvSpPr>
          <p:cNvPr id="4" name="Slide Number Placeholder 3">
            <a:extLst>
              <a:ext uri="{FF2B5EF4-FFF2-40B4-BE49-F238E27FC236}">
                <a16:creationId xmlns:a16="http://schemas.microsoft.com/office/drawing/2014/main" id="{D964F3CD-F679-0BB1-99B4-126CF526B57D}"/>
              </a:ext>
            </a:extLst>
          </p:cNvPr>
          <p:cNvSpPr>
            <a:spLocks noGrp="1"/>
          </p:cNvSpPr>
          <p:nvPr>
            <p:ph type="sldNum" sz="quarter" idx="12"/>
          </p:nvPr>
        </p:nvSpPr>
        <p:spPr/>
        <p:txBody>
          <a:bodyPr/>
          <a:lstStyle/>
          <a:p>
            <a:fld id="{DB15D044-B35F-4A77-B573-9EB4C86BF88C}" type="slidenum">
              <a:rPr lang="en-US" smtClean="0"/>
              <a:pPr/>
              <a:t>90</a:t>
            </a:fld>
            <a:endParaRPr lang="en-US"/>
          </a:p>
        </p:txBody>
      </p:sp>
      <p:pic>
        <p:nvPicPr>
          <p:cNvPr id="5" name="Picture 4">
            <a:extLst>
              <a:ext uri="{FF2B5EF4-FFF2-40B4-BE49-F238E27FC236}">
                <a16:creationId xmlns:a16="http://schemas.microsoft.com/office/drawing/2014/main" id="{F41261C1-3FF9-856A-B488-996EDB8D3C2F}"/>
              </a:ext>
            </a:extLst>
          </p:cNvPr>
          <p:cNvPicPr>
            <a:picLocks noChangeAspect="1"/>
          </p:cNvPicPr>
          <p:nvPr/>
        </p:nvPicPr>
        <p:blipFill rotWithShape="1">
          <a:blip r:embed="rId3">
            <a:extLst>
              <a:ext uri="{28A0092B-C50C-407E-A947-70E740481C1C}">
                <a14:useLocalDpi xmlns:a14="http://schemas.microsoft.com/office/drawing/2010/main" val="0"/>
              </a:ext>
            </a:extLst>
          </a:blip>
          <a:srcRect t="7851" r="2156" b="2985"/>
          <a:stretch/>
        </p:blipFill>
        <p:spPr>
          <a:xfrm>
            <a:off x="5123765" y="1289695"/>
            <a:ext cx="6330047" cy="4777505"/>
          </a:xfrm>
          <a:prstGeom prst="rect">
            <a:avLst/>
          </a:prstGeom>
        </p:spPr>
      </p:pic>
    </p:spTree>
    <p:extLst>
      <p:ext uri="{BB962C8B-B14F-4D97-AF65-F5344CB8AC3E}">
        <p14:creationId xmlns:p14="http://schemas.microsoft.com/office/powerpoint/2010/main" val="41331926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5431400-3129-3377-7C2D-63C0FDFBD2D5}"/>
              </a:ext>
            </a:extLst>
          </p:cNvPr>
          <p:cNvSpPr txBox="1">
            <a:spLocks/>
          </p:cNvSpPr>
          <p:nvPr/>
        </p:nvSpPr>
        <p:spPr>
          <a:xfrm>
            <a:off x="738188" y="355709"/>
            <a:ext cx="10556140"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6600" spc="300">
                <a:solidFill>
                  <a:schemeClr val="accent1">
                    <a:alpha val="26000"/>
                  </a:schemeClr>
                </a:solidFill>
              </a:rPr>
              <a:t>EXAMPLE</a:t>
            </a:r>
          </a:p>
        </p:txBody>
      </p:sp>
      <p:sp>
        <p:nvSpPr>
          <p:cNvPr id="2" name="Text Placeholder 1">
            <a:extLst>
              <a:ext uri="{FF2B5EF4-FFF2-40B4-BE49-F238E27FC236}">
                <a16:creationId xmlns:a16="http://schemas.microsoft.com/office/drawing/2014/main" id="{2EDD4FEF-8B64-F375-6AB8-B4A8F71D8B1F}"/>
              </a:ext>
            </a:extLst>
          </p:cNvPr>
          <p:cNvSpPr>
            <a:spLocks noGrp="1"/>
          </p:cNvSpPr>
          <p:nvPr>
            <p:ph type="body" sz="half" idx="2"/>
          </p:nvPr>
        </p:nvSpPr>
        <p:spPr/>
        <p:txBody>
          <a:bodyPr/>
          <a:lstStyle/>
          <a:p>
            <a:pPr marL="342900" indent="-342900">
              <a:buFont typeface="+mj-lt"/>
              <a:buAutoNum type="arabicPeriod"/>
            </a:pPr>
            <a:r>
              <a:rPr lang="en-US"/>
              <a:t>Was there anything in this material that was new to you or surprised you? Did anything stand out, and if so, in a positive or negative way?</a:t>
            </a:r>
          </a:p>
          <a:p>
            <a:pPr marL="342900" indent="-342900">
              <a:buFont typeface="+mj-lt"/>
              <a:buAutoNum type="arabicPeriod"/>
            </a:pPr>
            <a:r>
              <a:rPr lang="en-US"/>
              <a:t>What challenges do you foresee with HDs, CBOs, and providers taking on these roles in your specific region of [State]?</a:t>
            </a:r>
          </a:p>
          <a:p>
            <a:pPr marL="342900" indent="-342900">
              <a:buFont typeface="+mj-lt"/>
              <a:buAutoNum type="arabicPeriod"/>
            </a:pPr>
            <a:r>
              <a:rPr lang="en-US"/>
              <a:t>Was there anything you felt was missing from these roles that happens at your organization in response to outbreaks or clusters? If so, can you share with the group?</a:t>
            </a:r>
          </a:p>
          <a:p>
            <a:pPr marL="342900" indent="-342900">
              <a:buFont typeface="+mj-lt"/>
              <a:buAutoNum type="arabicPeriod"/>
            </a:pPr>
            <a:r>
              <a:rPr lang="en-US"/>
              <a:t>Aside from HDs, CBOs, and providers, how would you like to see others, i.e., community members, involved in CDR work?</a:t>
            </a:r>
          </a:p>
          <a:p>
            <a:pPr marL="342900" indent="-342900">
              <a:buFont typeface="+mj-lt"/>
              <a:buAutoNum type="arabicPeriod"/>
            </a:pPr>
            <a:r>
              <a:rPr lang="en-US"/>
              <a:t>What is one thing that you want to ensure the HD knows and can act on after this learning series concludes?</a:t>
            </a:r>
          </a:p>
        </p:txBody>
      </p:sp>
      <p:sp>
        <p:nvSpPr>
          <p:cNvPr id="3" name="Title 2">
            <a:extLst>
              <a:ext uri="{FF2B5EF4-FFF2-40B4-BE49-F238E27FC236}">
                <a16:creationId xmlns:a16="http://schemas.microsoft.com/office/drawing/2014/main" id="{31008918-7B00-9889-E053-2349E1BD9D9D}"/>
              </a:ext>
            </a:extLst>
          </p:cNvPr>
          <p:cNvSpPr>
            <a:spLocks noGrp="1"/>
          </p:cNvSpPr>
          <p:nvPr>
            <p:ph type="title"/>
          </p:nvPr>
        </p:nvSpPr>
        <p:spPr/>
        <p:txBody>
          <a:bodyPr/>
          <a:lstStyle/>
          <a:p>
            <a:r>
              <a:rPr lang="en-US"/>
              <a:t>Breakout Room #1</a:t>
            </a:r>
          </a:p>
        </p:txBody>
      </p:sp>
      <p:sp>
        <p:nvSpPr>
          <p:cNvPr id="4" name="Slide Number Placeholder 3">
            <a:extLst>
              <a:ext uri="{FF2B5EF4-FFF2-40B4-BE49-F238E27FC236}">
                <a16:creationId xmlns:a16="http://schemas.microsoft.com/office/drawing/2014/main" id="{08809A4C-B170-5035-CB72-24FD5E21DDFD}"/>
              </a:ext>
            </a:extLst>
          </p:cNvPr>
          <p:cNvSpPr>
            <a:spLocks noGrp="1"/>
          </p:cNvSpPr>
          <p:nvPr>
            <p:ph type="sldNum" sz="quarter" idx="12"/>
          </p:nvPr>
        </p:nvSpPr>
        <p:spPr/>
        <p:txBody>
          <a:bodyPr/>
          <a:lstStyle/>
          <a:p>
            <a:fld id="{DB15D044-B35F-4A77-B573-9EB4C86BF88C}" type="slidenum">
              <a:rPr lang="en-US" smtClean="0"/>
              <a:pPr/>
              <a:t>91</a:t>
            </a:fld>
            <a:endParaRPr lang="en-US"/>
          </a:p>
        </p:txBody>
      </p:sp>
    </p:spTree>
    <p:extLst>
      <p:ext uri="{BB962C8B-B14F-4D97-AF65-F5344CB8AC3E}">
        <p14:creationId xmlns:p14="http://schemas.microsoft.com/office/powerpoint/2010/main" val="4826689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person, window, arm&#10;&#10;Description automatically generated">
            <a:extLst>
              <a:ext uri="{FF2B5EF4-FFF2-40B4-BE49-F238E27FC236}">
                <a16:creationId xmlns:a16="http://schemas.microsoft.com/office/drawing/2014/main" id="{C520721E-88B0-F621-773F-B033773FAC58}"/>
              </a:ext>
            </a:extLst>
          </p:cNvPr>
          <p:cNvPicPr>
            <a:picLocks noChangeAspect="1"/>
          </p:cNvPicPr>
          <p:nvPr/>
        </p:nvPicPr>
        <p:blipFill rotWithShape="1">
          <a:blip r:embed="rId3">
            <a:alphaModFix amt="54000"/>
            <a:extLst>
              <a:ext uri="{28A0092B-C50C-407E-A947-70E740481C1C}">
                <a14:useLocalDpi xmlns:a14="http://schemas.microsoft.com/office/drawing/2010/main"/>
              </a:ext>
            </a:extLst>
          </a:blip>
          <a:srcRect/>
          <a:stretch/>
        </p:blipFill>
        <p:spPr>
          <a:xfrm>
            <a:off x="1" y="0"/>
            <a:ext cx="12207590" cy="6858000"/>
          </a:xfrm>
          <a:prstGeom prst="rect">
            <a:avLst/>
          </a:prstGeom>
          <a:solidFill>
            <a:schemeClr val="tx1"/>
          </a:solidFill>
        </p:spPr>
      </p:pic>
      <p:sp>
        <p:nvSpPr>
          <p:cNvPr id="6" name="Rounded Rectangle 14">
            <a:extLst>
              <a:ext uri="{FF2B5EF4-FFF2-40B4-BE49-F238E27FC236}">
                <a16:creationId xmlns:a16="http://schemas.microsoft.com/office/drawing/2014/main" id="{4D225C7B-AD68-D632-9720-F3962778FB0F}"/>
              </a:ext>
            </a:extLst>
          </p:cNvPr>
          <p:cNvSpPr/>
          <p:nvPr/>
        </p:nvSpPr>
        <p:spPr>
          <a:xfrm>
            <a:off x="0" y="0"/>
            <a:ext cx="12191999" cy="6858000"/>
          </a:xfrm>
          <a:prstGeom prst="roundRect">
            <a:avLst>
              <a:gd name="adj" fmla="val 0"/>
            </a:avLst>
          </a:prstGeom>
          <a:gradFill>
            <a:gsLst>
              <a:gs pos="0">
                <a:schemeClr val="tx2">
                  <a:alpha val="38000"/>
                </a:schemeClr>
              </a:gs>
              <a:gs pos="100000">
                <a:schemeClr val="accent2">
                  <a:alpha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nchorCtr="0"/>
          <a:lstStyle/>
          <a:p>
            <a:pPr lvl="0" algn="ctr">
              <a:defRPr/>
            </a:pPr>
            <a:endParaRPr lang="en-US">
              <a:solidFill>
                <a:schemeClr val="bg1"/>
              </a:solidFill>
              <a:latin typeface="Corbel" panose="020B0503020204020204" pitchFamily="34" charset="0"/>
            </a:endParaRPr>
          </a:p>
        </p:txBody>
      </p:sp>
      <p:sp>
        <p:nvSpPr>
          <p:cNvPr id="3" name="Title 2">
            <a:extLst>
              <a:ext uri="{FF2B5EF4-FFF2-40B4-BE49-F238E27FC236}">
                <a16:creationId xmlns:a16="http://schemas.microsoft.com/office/drawing/2014/main" id="{FD8A770E-BFB8-51EA-A3DD-181A902DD7E4}"/>
              </a:ext>
            </a:extLst>
          </p:cNvPr>
          <p:cNvSpPr>
            <a:spLocks noGrp="1"/>
          </p:cNvSpPr>
          <p:nvPr>
            <p:ph type="title"/>
          </p:nvPr>
        </p:nvSpPr>
        <p:spPr>
          <a:xfrm>
            <a:off x="738188" y="3107413"/>
            <a:ext cx="10556140" cy="643174"/>
          </a:xfrm>
        </p:spPr>
        <p:txBody>
          <a:bodyPr/>
          <a:lstStyle/>
          <a:p>
            <a:pPr algn="ctr"/>
            <a:r>
              <a:rPr lang="en-US" b="1" spc="300">
                <a:solidFill>
                  <a:schemeClr val="bg1"/>
                </a:solidFill>
              </a:rPr>
              <a:t>5-MINUTE BREAK</a:t>
            </a:r>
          </a:p>
        </p:txBody>
      </p:sp>
      <p:sp>
        <p:nvSpPr>
          <p:cNvPr id="4" name="Slide Number Placeholder 3">
            <a:extLst>
              <a:ext uri="{FF2B5EF4-FFF2-40B4-BE49-F238E27FC236}">
                <a16:creationId xmlns:a16="http://schemas.microsoft.com/office/drawing/2014/main" id="{6C9EE43E-9135-E2BD-59D7-8B97A9F48D57}"/>
              </a:ext>
            </a:extLst>
          </p:cNvPr>
          <p:cNvSpPr>
            <a:spLocks noGrp="1"/>
          </p:cNvSpPr>
          <p:nvPr>
            <p:ph type="sldNum" sz="quarter" idx="12"/>
          </p:nvPr>
        </p:nvSpPr>
        <p:spPr/>
        <p:txBody>
          <a:bodyPr/>
          <a:lstStyle/>
          <a:p>
            <a:fld id="{DB15D044-B35F-4A77-B573-9EB4C86BF88C}" type="slidenum">
              <a:rPr lang="en-US" smtClean="0"/>
              <a:pPr/>
              <a:t>92</a:t>
            </a:fld>
            <a:endParaRPr lang="en-US"/>
          </a:p>
        </p:txBody>
      </p:sp>
    </p:spTree>
    <p:extLst>
      <p:ext uri="{BB962C8B-B14F-4D97-AF65-F5344CB8AC3E}">
        <p14:creationId xmlns:p14="http://schemas.microsoft.com/office/powerpoint/2010/main" val="39508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27FEC-1F57-1C2E-55DB-3DEEEFB0CBF7}"/>
              </a:ext>
            </a:extLst>
          </p:cNvPr>
          <p:cNvSpPr>
            <a:spLocks noGrp="1"/>
          </p:cNvSpPr>
          <p:nvPr>
            <p:ph type="ctrTitle"/>
          </p:nvPr>
        </p:nvSpPr>
        <p:spPr/>
        <p:txBody>
          <a:bodyPr/>
          <a:lstStyle/>
          <a:p>
            <a:r>
              <a:rPr lang="en-US"/>
              <a:t>“Real World” Health Department Experiences with Cluster Response</a:t>
            </a:r>
          </a:p>
        </p:txBody>
      </p:sp>
      <p:sp>
        <p:nvSpPr>
          <p:cNvPr id="3" name="Slide Number Placeholder 2">
            <a:extLst>
              <a:ext uri="{FF2B5EF4-FFF2-40B4-BE49-F238E27FC236}">
                <a16:creationId xmlns:a16="http://schemas.microsoft.com/office/drawing/2014/main" id="{758FFFD3-E749-57E4-4A06-CD7B56467BC9}"/>
              </a:ext>
            </a:extLst>
          </p:cNvPr>
          <p:cNvSpPr>
            <a:spLocks noGrp="1"/>
          </p:cNvSpPr>
          <p:nvPr>
            <p:ph type="sldNum" sz="quarter" idx="12"/>
          </p:nvPr>
        </p:nvSpPr>
        <p:spPr/>
        <p:txBody>
          <a:bodyPr/>
          <a:lstStyle/>
          <a:p>
            <a:fld id="{DB15D044-B35F-4A77-B573-9EB4C86BF88C}" type="slidenum">
              <a:rPr lang="en-US" dirty="0" smtClean="0"/>
              <a:pPr/>
              <a:t>93</a:t>
            </a:fld>
            <a:endParaRPr lang="en-US"/>
          </a:p>
        </p:txBody>
      </p:sp>
    </p:spTree>
    <p:extLst>
      <p:ext uri="{BB962C8B-B14F-4D97-AF65-F5344CB8AC3E}">
        <p14:creationId xmlns:p14="http://schemas.microsoft.com/office/powerpoint/2010/main" val="26799417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ACE5BC-798A-46EB-5560-9EDC4A66FEC0}"/>
              </a:ext>
            </a:extLst>
          </p:cNvPr>
          <p:cNvSpPr/>
          <p:nvPr/>
        </p:nvSpPr>
        <p:spPr>
          <a:xfrm>
            <a:off x="5237018" y="0"/>
            <a:ext cx="6954982"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27FEC-1F57-1C2E-55DB-3DEEEFB0CBF7}"/>
              </a:ext>
            </a:extLst>
          </p:cNvPr>
          <p:cNvSpPr>
            <a:spLocks noGrp="1"/>
          </p:cNvSpPr>
          <p:nvPr>
            <p:ph type="ctrTitle"/>
          </p:nvPr>
        </p:nvSpPr>
        <p:spPr>
          <a:xfrm>
            <a:off x="1787764" y="1198728"/>
            <a:ext cx="3888641" cy="2565750"/>
          </a:xfrm>
        </p:spPr>
        <p:txBody>
          <a:bodyPr/>
          <a:lstStyle/>
          <a:p>
            <a:r>
              <a:rPr lang="en-US"/>
              <a:t>Health Department Cluster Experience</a:t>
            </a:r>
          </a:p>
        </p:txBody>
      </p:sp>
      <p:sp>
        <p:nvSpPr>
          <p:cNvPr id="3" name="Slide Number Placeholder 2">
            <a:extLst>
              <a:ext uri="{FF2B5EF4-FFF2-40B4-BE49-F238E27FC236}">
                <a16:creationId xmlns:a16="http://schemas.microsoft.com/office/drawing/2014/main" id="{758FFFD3-E749-57E4-4A06-CD7B56467BC9}"/>
              </a:ext>
            </a:extLst>
          </p:cNvPr>
          <p:cNvSpPr>
            <a:spLocks noGrp="1"/>
          </p:cNvSpPr>
          <p:nvPr>
            <p:ph type="sldNum" sz="quarter" idx="12"/>
          </p:nvPr>
        </p:nvSpPr>
        <p:spPr/>
        <p:txBody>
          <a:bodyPr/>
          <a:lstStyle/>
          <a:p>
            <a:fld id="{DB15D044-B35F-4A77-B573-9EB4C86BF88C}" type="slidenum">
              <a:rPr lang="en-US" dirty="0" smtClean="0"/>
              <a:pPr/>
              <a:t>94</a:t>
            </a:fld>
            <a:endParaRPr lang="en-US"/>
          </a:p>
        </p:txBody>
      </p:sp>
      <p:sp>
        <p:nvSpPr>
          <p:cNvPr id="5" name="Text Placeholder 2">
            <a:extLst>
              <a:ext uri="{FF2B5EF4-FFF2-40B4-BE49-F238E27FC236}">
                <a16:creationId xmlns:a16="http://schemas.microsoft.com/office/drawing/2014/main" id="{92C867E2-CF61-6BD1-C068-8D54E68A2D44}"/>
              </a:ext>
            </a:extLst>
          </p:cNvPr>
          <p:cNvSpPr txBox="1">
            <a:spLocks/>
          </p:cNvSpPr>
          <p:nvPr/>
        </p:nvSpPr>
        <p:spPr>
          <a:xfrm>
            <a:off x="5538246" y="1223661"/>
            <a:ext cx="6315353" cy="524889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8BC3"/>
              </a:buClr>
              <a:buNone/>
            </a:pPr>
            <a:r>
              <a:rPr lang="en-US" sz="2000" b="1" u="sng" spc="300">
                <a:solidFill>
                  <a:schemeClr val="tx2"/>
                </a:solidFill>
                <a:latin typeface="Corbel"/>
                <a:cs typeface="Arial"/>
              </a:rPr>
              <a:t>PHILADELPHIA </a:t>
            </a:r>
            <a:endParaRPr lang="en-US" sz="2000" b="1" u="sng" spc="300">
              <a:solidFill>
                <a:schemeClr val="tx2"/>
              </a:solidFill>
            </a:endParaRPr>
          </a:p>
          <a:p>
            <a:pPr marL="0" indent="0">
              <a:buClr>
                <a:srgbClr val="008BC3"/>
              </a:buClr>
              <a:buNone/>
            </a:pPr>
            <a:r>
              <a:rPr lang="en-US" sz="2200">
                <a:solidFill>
                  <a:schemeClr val="tx2"/>
                </a:solidFill>
                <a:latin typeface="Corbel"/>
                <a:cs typeface="Arial"/>
              </a:rPr>
              <a:t>Molecular cluster identified that included 15 persons</a:t>
            </a:r>
          </a:p>
          <a:p>
            <a:pPr marL="520700" lvl="1" indent="-283845">
              <a:buClr>
                <a:srgbClr val="008BC3"/>
              </a:buClr>
              <a:buSzPct val="80000"/>
            </a:pPr>
            <a:r>
              <a:rPr lang="en-US" sz="2200">
                <a:solidFill>
                  <a:schemeClr val="tx2"/>
                </a:solidFill>
              </a:rPr>
              <a:t>Investigation found an additional 28 sexual contacts</a:t>
            </a:r>
          </a:p>
          <a:p>
            <a:pPr marL="520700" lvl="1" indent="-283845">
              <a:buClr>
                <a:srgbClr val="008BC3"/>
              </a:buClr>
              <a:buSzPct val="80000"/>
            </a:pPr>
            <a:r>
              <a:rPr lang="en-US" sz="2200">
                <a:solidFill>
                  <a:schemeClr val="tx2"/>
                </a:solidFill>
              </a:rPr>
              <a:t>Efforts implemented included relinking people to care, conducting re-interview and identifying additional partners, and referring partners who are HIV negative to </a:t>
            </a:r>
            <a:r>
              <a:rPr lang="en-US" sz="2200" err="1">
                <a:solidFill>
                  <a:schemeClr val="tx2"/>
                </a:solidFill>
              </a:rPr>
              <a:t>PrEP</a:t>
            </a:r>
            <a:endParaRPr lang="en-US" sz="2200">
              <a:solidFill>
                <a:schemeClr val="tx2"/>
              </a:solidFill>
            </a:endParaRPr>
          </a:p>
          <a:p>
            <a:pPr marL="0" indent="0">
              <a:buClr>
                <a:srgbClr val="008BC3"/>
              </a:buClr>
              <a:buNone/>
            </a:pPr>
            <a:endParaRPr lang="en-US" sz="2000" b="1" u="sng" spc="300">
              <a:solidFill>
                <a:schemeClr val="tx2"/>
              </a:solidFill>
            </a:endParaRPr>
          </a:p>
          <a:p>
            <a:pPr marL="0" indent="0">
              <a:buClr>
                <a:srgbClr val="008BC3"/>
              </a:buClr>
              <a:buNone/>
            </a:pPr>
            <a:r>
              <a:rPr lang="en-US" sz="2000" b="1" u="sng" spc="300">
                <a:solidFill>
                  <a:schemeClr val="tx2"/>
                </a:solidFill>
                <a:latin typeface="Corbel"/>
                <a:cs typeface="Arial"/>
              </a:rPr>
              <a:t>DC, MARYLAND, VIRGINIA</a:t>
            </a:r>
          </a:p>
          <a:p>
            <a:pPr marL="0" indent="0">
              <a:buClr>
                <a:srgbClr val="008BC3"/>
              </a:buClr>
              <a:buNone/>
            </a:pPr>
            <a:r>
              <a:rPr lang="en-US" sz="2200">
                <a:solidFill>
                  <a:schemeClr val="tx2"/>
                </a:solidFill>
                <a:latin typeface="Corbel"/>
                <a:cs typeface="Arial"/>
              </a:rPr>
              <a:t>Many molecular clusters involved persons from 2 or 3 of these jurisdictions</a:t>
            </a:r>
          </a:p>
          <a:p>
            <a:pPr marL="581025" lvl="1" indent="-344170">
              <a:buClr>
                <a:srgbClr val="008BC3"/>
              </a:buClr>
              <a:buSzPct val="80000"/>
            </a:pPr>
            <a:r>
              <a:rPr lang="en-US" sz="2200">
                <a:solidFill>
                  <a:schemeClr val="tx2"/>
                </a:solidFill>
              </a:rPr>
              <a:t>Strengthened integration of response across three jurisdictions</a:t>
            </a:r>
          </a:p>
          <a:p>
            <a:pPr lvl="1"/>
            <a:endParaRPr lang="en-US" sz="2200">
              <a:solidFill>
                <a:schemeClr val="tx2"/>
              </a:solidFill>
            </a:endParaRPr>
          </a:p>
          <a:p>
            <a:pPr marL="456565" lvl="1" indent="0">
              <a:buFont typeface="Arial" panose="020B0604020202020204" pitchFamily="34" charset="0"/>
              <a:buNone/>
            </a:pPr>
            <a:endParaRPr lang="en-US" sz="2200">
              <a:solidFill>
                <a:schemeClr val="tx2"/>
              </a:solidFill>
            </a:endParaRPr>
          </a:p>
        </p:txBody>
      </p:sp>
      <p:sp>
        <p:nvSpPr>
          <p:cNvPr id="6" name="Rectangle 5">
            <a:extLst>
              <a:ext uri="{FF2B5EF4-FFF2-40B4-BE49-F238E27FC236}">
                <a16:creationId xmlns:a16="http://schemas.microsoft.com/office/drawing/2014/main" id="{14717806-2657-3E80-CE84-60DB859D2E8F}"/>
              </a:ext>
            </a:extLst>
          </p:cNvPr>
          <p:cNvSpPr/>
          <p:nvPr/>
        </p:nvSpPr>
        <p:spPr>
          <a:xfrm>
            <a:off x="5538246" y="6406340"/>
            <a:ext cx="553995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Corbel" panose="020B0503020204020204" pitchFamily="34" charset="0"/>
              </a:rPr>
              <a:t>Based on information in a  slide presented by CDC</a:t>
            </a:r>
          </a:p>
        </p:txBody>
      </p:sp>
    </p:spTree>
    <p:extLst>
      <p:ext uri="{BB962C8B-B14F-4D97-AF65-F5344CB8AC3E}">
        <p14:creationId xmlns:p14="http://schemas.microsoft.com/office/powerpoint/2010/main" val="30808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708310-58A2-DB87-ACB6-D7D5EAA339E1}"/>
              </a:ext>
            </a:extLst>
          </p:cNvPr>
          <p:cNvSpPr>
            <a:spLocks noGrp="1"/>
          </p:cNvSpPr>
          <p:nvPr>
            <p:ph type="sldNum" sz="quarter" idx="12"/>
          </p:nvPr>
        </p:nvSpPr>
        <p:spPr/>
        <p:txBody>
          <a:bodyPr/>
          <a:lstStyle/>
          <a:p>
            <a:fld id="{DB15D044-B35F-4A77-B573-9EB4C86BF88C}" type="slidenum">
              <a:rPr lang="en-US" dirty="0" smtClean="0"/>
              <a:pPr/>
              <a:t>95</a:t>
            </a:fld>
            <a:endParaRPr lang="en-US"/>
          </a:p>
        </p:txBody>
      </p:sp>
      <p:pic>
        <p:nvPicPr>
          <p:cNvPr id="6" name="Picture 5">
            <a:extLst>
              <a:ext uri="{FF2B5EF4-FFF2-40B4-BE49-F238E27FC236}">
                <a16:creationId xmlns:a16="http://schemas.microsoft.com/office/drawing/2014/main" id="{CA8DE141-D754-25FA-50B6-A4C54BB22F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56" r="34946"/>
          <a:stretch/>
        </p:blipFill>
        <p:spPr>
          <a:xfrm>
            <a:off x="8095488" y="0"/>
            <a:ext cx="4096513" cy="6858000"/>
          </a:xfrm>
          <a:prstGeom prst="rect">
            <a:avLst/>
          </a:prstGeom>
        </p:spPr>
      </p:pic>
      <p:sp>
        <p:nvSpPr>
          <p:cNvPr id="3" name="Title 2">
            <a:extLst>
              <a:ext uri="{FF2B5EF4-FFF2-40B4-BE49-F238E27FC236}">
                <a16:creationId xmlns:a16="http://schemas.microsoft.com/office/drawing/2014/main" id="{D1C40395-7716-0F82-2C87-FDAD6C5156AA}"/>
              </a:ext>
            </a:extLst>
          </p:cNvPr>
          <p:cNvSpPr>
            <a:spLocks noGrp="1"/>
          </p:cNvSpPr>
          <p:nvPr>
            <p:ph type="title"/>
          </p:nvPr>
        </p:nvSpPr>
        <p:spPr>
          <a:xfrm>
            <a:off x="540337" y="874168"/>
            <a:ext cx="5357812" cy="916131"/>
          </a:xfrm>
        </p:spPr>
        <p:txBody>
          <a:bodyPr/>
          <a:lstStyle/>
          <a:p>
            <a:r>
              <a:rPr lang="en-US"/>
              <a:t>Interventions Go Beyond the Individuals</a:t>
            </a:r>
          </a:p>
        </p:txBody>
      </p:sp>
      <p:sp>
        <p:nvSpPr>
          <p:cNvPr id="2" name="Text Placeholder 1">
            <a:extLst>
              <a:ext uri="{FF2B5EF4-FFF2-40B4-BE49-F238E27FC236}">
                <a16:creationId xmlns:a16="http://schemas.microsoft.com/office/drawing/2014/main" id="{65A0A8FF-EBF8-5712-A7ED-E9385651969E}"/>
              </a:ext>
            </a:extLst>
          </p:cNvPr>
          <p:cNvSpPr>
            <a:spLocks noGrp="1"/>
          </p:cNvSpPr>
          <p:nvPr>
            <p:ph type="body" sz="half" idx="2"/>
          </p:nvPr>
        </p:nvSpPr>
        <p:spPr>
          <a:xfrm>
            <a:off x="540337" y="2100276"/>
            <a:ext cx="7112352" cy="3690815"/>
          </a:xfrm>
        </p:spPr>
        <p:txBody>
          <a:bodyPr vert="horz" lIns="0" tIns="45720" rIns="91440" bIns="45720" rtlCol="0" anchor="t">
            <a:noAutofit/>
          </a:bodyPr>
          <a:lstStyle/>
          <a:p>
            <a:r>
              <a:rPr lang="en-US"/>
              <a:t>Example: San Antonio, TX: large molecular cluster identified among Latino MSM</a:t>
            </a:r>
          </a:p>
          <a:p>
            <a:pPr marL="228600" indent="-228600">
              <a:buChar char="•"/>
            </a:pPr>
            <a:r>
              <a:rPr lang="en-US">
                <a:latin typeface="Corbel"/>
                <a:cs typeface="Arial"/>
              </a:rPr>
              <a:t>Investigation led to missed diagnosis of acute infection</a:t>
            </a:r>
            <a:r>
              <a:rPr kumimoji="0" lang="en-US" sz="2000" b="0" i="0" u="none" strike="noStrike" kern="1200" cap="none" spc="0" normalizeH="0" baseline="0" noProof="0">
                <a:ln>
                  <a:noFill/>
                </a:ln>
                <a:effectLst/>
                <a:uLnTx/>
                <a:uFillTx/>
                <a:latin typeface="Calibri Light" panose="020F0302020204030204"/>
                <a:ea typeface="+mn-ea"/>
                <a:cs typeface="+mn-cs"/>
                <a:sym typeface="Wingdings" panose="05000000000000000000" pitchFamily="2" charset="2"/>
              </a:rPr>
              <a:t>  </a:t>
            </a:r>
            <a:r>
              <a:rPr lang="en-US">
                <a:latin typeface="Corbel"/>
                <a:cs typeface="Arial"/>
              </a:rPr>
              <a:t>health alert to providers educating on HIV diagnostic testing and acute infection</a:t>
            </a:r>
          </a:p>
          <a:p>
            <a:pPr marL="228600" indent="-228600">
              <a:buChar char="•"/>
            </a:pPr>
            <a:r>
              <a:rPr lang="en-US">
                <a:latin typeface="Corbel"/>
                <a:cs typeface="Arial"/>
              </a:rPr>
              <a:t>Investigation demonstrated a lack of access to </a:t>
            </a:r>
            <a:r>
              <a:rPr lang="en-US" err="1">
                <a:latin typeface="Corbel"/>
                <a:cs typeface="Arial"/>
              </a:rPr>
              <a:t>PrEP</a:t>
            </a:r>
            <a:r>
              <a:rPr lang="en-US">
                <a:latin typeface="Corbel"/>
                <a:cs typeface="Arial"/>
              </a:rPr>
              <a:t> </a:t>
            </a:r>
            <a:r>
              <a:rPr kumimoji="0" lang="en-US" sz="2000" b="0" i="0" u="none" strike="noStrike" kern="1200" cap="none" spc="0" normalizeH="0" baseline="0" noProof="0">
                <a:ln>
                  <a:noFill/>
                </a:ln>
                <a:effectLst/>
                <a:uLnTx/>
                <a:uFillTx/>
                <a:latin typeface="Calibri Light" panose="020F0302020204030204"/>
                <a:ea typeface="+mn-ea"/>
                <a:cs typeface="+mn-cs"/>
                <a:sym typeface="Wingdings" panose="05000000000000000000" pitchFamily="2" charset="2"/>
              </a:rPr>
              <a:t></a:t>
            </a:r>
            <a:r>
              <a:rPr lang="en-US">
                <a:latin typeface="Corbel"/>
                <a:cs typeface="Arial"/>
              </a:rPr>
              <a:t> health alert educated on </a:t>
            </a:r>
            <a:r>
              <a:rPr lang="en-US" err="1">
                <a:latin typeface="Corbel"/>
                <a:cs typeface="Arial"/>
              </a:rPr>
              <a:t>PrEP</a:t>
            </a:r>
            <a:r>
              <a:rPr lang="en-US">
                <a:latin typeface="Corbel"/>
                <a:cs typeface="Arial"/>
              </a:rPr>
              <a:t>, funds redirected to scale up access in specific regions of the city</a:t>
            </a:r>
          </a:p>
          <a:p>
            <a:pPr marL="228600" indent="-228600">
              <a:buChar char="•"/>
            </a:pPr>
            <a:r>
              <a:rPr lang="en-US"/>
              <a:t>Findings led signing San Antonio on as a Fast-Track City </a:t>
            </a:r>
            <a:r>
              <a:rPr kumimoji="0" lang="en-US" sz="2000" b="0" i="0" u="none" strike="noStrike" kern="1200" cap="none" spc="0" normalizeH="0" baseline="0" noProof="0">
                <a:ln>
                  <a:noFill/>
                </a:ln>
                <a:effectLst/>
                <a:uLnTx/>
                <a:uFillTx/>
                <a:latin typeface="Calibri Light" panose="020F0302020204030204"/>
                <a:ea typeface="+mn-ea"/>
                <a:cs typeface="+mn-cs"/>
                <a:sym typeface="Wingdings" panose="05000000000000000000" pitchFamily="2" charset="2"/>
              </a:rPr>
              <a:t></a:t>
            </a:r>
            <a:r>
              <a:rPr lang="en-US"/>
              <a:t> led to a new coalition of community, providers, and public health</a:t>
            </a:r>
          </a:p>
        </p:txBody>
      </p:sp>
      <p:sp>
        <p:nvSpPr>
          <p:cNvPr id="7" name="TextBox 6">
            <a:extLst>
              <a:ext uri="{FF2B5EF4-FFF2-40B4-BE49-F238E27FC236}">
                <a16:creationId xmlns:a16="http://schemas.microsoft.com/office/drawing/2014/main" id="{2BA58D27-530F-7F5D-3927-01B936D8E224}"/>
              </a:ext>
            </a:extLst>
          </p:cNvPr>
          <p:cNvSpPr txBox="1"/>
          <p:nvPr/>
        </p:nvSpPr>
        <p:spPr>
          <a:xfrm>
            <a:off x="8293340" y="6460680"/>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panose="020B0503020204020204" pitchFamily="34" charset="0"/>
                <a:hlinkClick r:id="rId4"/>
              </a:rPr>
              <a:t>https://www.cdc.gov/hiv/risk/prep/index.html</a:t>
            </a:r>
            <a:endParaRPr kumimoji="0" lang="en-US" sz="1400" b="0" i="0" u="none" strike="noStrike" kern="1200" cap="none" spc="0" normalizeH="0" baseline="0" noProof="0">
              <a:ln>
                <a:noFill/>
              </a:ln>
              <a:solidFill>
                <a:prstClr val="black"/>
              </a:solidFill>
              <a:effectLst/>
              <a:uLnTx/>
              <a:uFillTx/>
              <a:latin typeface="Corbel" panose="020B0503020204020204" pitchFamily="34" charset="0"/>
            </a:endParaRPr>
          </a:p>
        </p:txBody>
      </p:sp>
    </p:spTree>
    <p:extLst>
      <p:ext uri="{BB962C8B-B14F-4D97-AF65-F5344CB8AC3E}">
        <p14:creationId xmlns:p14="http://schemas.microsoft.com/office/powerpoint/2010/main" val="29494460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D374A-D1DD-EF75-CCF1-C4CDFF2B86CB}"/>
              </a:ext>
            </a:extLst>
          </p:cNvPr>
          <p:cNvSpPr>
            <a:spLocks noGrp="1"/>
          </p:cNvSpPr>
          <p:nvPr>
            <p:ph type="body" sz="half" idx="2"/>
          </p:nvPr>
        </p:nvSpPr>
        <p:spPr>
          <a:xfrm>
            <a:off x="607559" y="2143229"/>
            <a:ext cx="7491412" cy="3433160"/>
          </a:xfrm>
        </p:spPr>
        <p:txBody>
          <a:bodyPr vert="horz" lIns="0" tIns="45720" rIns="91440" bIns="45720" rtlCol="0" anchor="t">
            <a:noAutofit/>
          </a:bodyPr>
          <a:lstStyle/>
          <a:p>
            <a:pPr>
              <a:lnSpc>
                <a:spcPct val="100000"/>
              </a:lnSpc>
              <a:spcBef>
                <a:spcPts val="400"/>
              </a:spcBef>
            </a:pPr>
            <a:r>
              <a:rPr lang="en-US">
                <a:latin typeface="Corbel"/>
                <a:cs typeface="Arial"/>
              </a:rPr>
              <a:t>Needs identified based on cluster response:</a:t>
            </a:r>
          </a:p>
          <a:p>
            <a:pPr marL="236220" indent="-236220">
              <a:lnSpc>
                <a:spcPct val="100000"/>
              </a:lnSpc>
              <a:spcBef>
                <a:spcPts val="400"/>
              </a:spcBef>
              <a:buFont typeface="Arial" panose="020B0604020202020204" pitchFamily="34" charset="0"/>
              <a:buChar char="•"/>
            </a:pPr>
            <a:r>
              <a:rPr lang="en-US">
                <a:latin typeface="Corbel"/>
                <a:cs typeface="Arial"/>
              </a:rPr>
              <a:t>2019, HIV was diagnosed in three people screened at the Native American Community Clinic (NACC) in Minneapolis, Minnesota</a:t>
            </a:r>
          </a:p>
          <a:p>
            <a:pPr marL="236220" indent="-236220">
              <a:lnSpc>
                <a:spcPct val="100000"/>
              </a:lnSpc>
              <a:spcBef>
                <a:spcPts val="400"/>
              </a:spcBef>
              <a:buFont typeface="Arial" panose="020B0604020202020204" pitchFamily="34" charset="0"/>
              <a:buChar char="•"/>
            </a:pPr>
            <a:r>
              <a:rPr lang="en-US">
                <a:latin typeface="Corbel"/>
                <a:cs typeface="Arial"/>
              </a:rPr>
              <a:t>Noted increase in HIV among persons who inject drugs</a:t>
            </a:r>
          </a:p>
          <a:p>
            <a:pPr marL="236220" indent="-236220">
              <a:lnSpc>
                <a:spcPct val="100000"/>
              </a:lnSpc>
              <a:spcBef>
                <a:spcPts val="400"/>
              </a:spcBef>
              <a:buFont typeface="Arial" panose="020B0604020202020204" pitchFamily="34" charset="0"/>
              <a:buChar char="•"/>
            </a:pPr>
            <a:r>
              <a:rPr lang="en-US">
                <a:latin typeface="Corbel"/>
                <a:cs typeface="Arial"/>
              </a:rPr>
              <a:t>Nearly half of the diagnoses were among young Native Americans, who typically make up less than 5 percent of people with HIV diagnosed in Minnesota each year</a:t>
            </a:r>
          </a:p>
          <a:p>
            <a:pPr marL="236220" indent="-236220">
              <a:lnSpc>
                <a:spcPct val="100000"/>
              </a:lnSpc>
              <a:spcBef>
                <a:spcPts val="400"/>
              </a:spcBef>
              <a:buFont typeface="Arial" panose="020B0604020202020204" pitchFamily="34" charset="0"/>
              <a:buChar char="•"/>
            </a:pPr>
            <a:r>
              <a:rPr lang="en-US">
                <a:latin typeface="Corbel"/>
                <a:cs typeface="Arial"/>
              </a:rPr>
              <a:t>“Native Americans don’t really show up in HIV data in our area, because the number of infections is so small compared with other groups,” </a:t>
            </a:r>
            <a:endParaRPr lang="en-US"/>
          </a:p>
          <a:p>
            <a:pPr marL="236220" indent="-236220">
              <a:lnSpc>
                <a:spcPct val="100000"/>
              </a:lnSpc>
              <a:spcBef>
                <a:spcPts val="400"/>
              </a:spcBef>
              <a:buFont typeface="Arial" panose="020B0604020202020204" pitchFamily="34" charset="0"/>
              <a:buChar char="•"/>
            </a:pPr>
            <a:r>
              <a:rPr lang="en-US">
                <a:latin typeface="Corbel"/>
                <a:cs typeface="Arial"/>
              </a:rPr>
              <a:t>They tailored their response to the needs of this group</a:t>
            </a:r>
          </a:p>
          <a:p>
            <a:pPr marL="236220" indent="-236220">
              <a:lnSpc>
                <a:spcPct val="100000"/>
              </a:lnSpc>
              <a:spcBef>
                <a:spcPts val="400"/>
              </a:spcBef>
              <a:buFont typeface="Arial" panose="020B0604020202020204" pitchFamily="34" charset="0"/>
              <a:buChar char="•"/>
            </a:pPr>
            <a:r>
              <a:rPr lang="en-US">
                <a:latin typeface="Corbel"/>
                <a:cs typeface="Arial"/>
              </a:rPr>
              <a:t>See https://www.cdc.gov/hiv/policies/cdr/spotlights/minnesota.html</a:t>
            </a:r>
          </a:p>
        </p:txBody>
      </p:sp>
      <p:sp>
        <p:nvSpPr>
          <p:cNvPr id="3" name="Title 2">
            <a:extLst>
              <a:ext uri="{FF2B5EF4-FFF2-40B4-BE49-F238E27FC236}">
                <a16:creationId xmlns:a16="http://schemas.microsoft.com/office/drawing/2014/main" id="{9F6C083F-EEB5-6A63-437B-D4942C909F12}"/>
              </a:ext>
            </a:extLst>
          </p:cNvPr>
          <p:cNvSpPr>
            <a:spLocks noGrp="1"/>
          </p:cNvSpPr>
          <p:nvPr>
            <p:ph type="title"/>
          </p:nvPr>
        </p:nvSpPr>
        <p:spPr>
          <a:xfrm>
            <a:off x="607559" y="463139"/>
            <a:ext cx="6458259" cy="1549462"/>
          </a:xfrm>
        </p:spPr>
        <p:txBody>
          <a:bodyPr/>
          <a:lstStyle/>
          <a:p>
            <a:r>
              <a:rPr lang="en-US" sz="2800" b="1" spc="300"/>
              <a:t>HD EXPERIENCE: </a:t>
            </a:r>
            <a:br>
              <a:rPr lang="en-US"/>
            </a:br>
            <a:r>
              <a:rPr lang="en-US"/>
              <a:t>Paying Attention to Previously Less Visible Groups</a:t>
            </a:r>
          </a:p>
        </p:txBody>
      </p:sp>
      <p:sp>
        <p:nvSpPr>
          <p:cNvPr id="4" name="Slide Number Placeholder 3">
            <a:extLst>
              <a:ext uri="{FF2B5EF4-FFF2-40B4-BE49-F238E27FC236}">
                <a16:creationId xmlns:a16="http://schemas.microsoft.com/office/drawing/2014/main" id="{2302F573-BA9F-93BF-F7FC-4A740117FBC8}"/>
              </a:ext>
            </a:extLst>
          </p:cNvPr>
          <p:cNvSpPr>
            <a:spLocks noGrp="1"/>
          </p:cNvSpPr>
          <p:nvPr>
            <p:ph type="sldNum" sz="quarter" idx="12"/>
          </p:nvPr>
        </p:nvSpPr>
        <p:spPr/>
        <p:txBody>
          <a:bodyPr/>
          <a:lstStyle/>
          <a:p>
            <a:fld id="{DB15D044-B35F-4A77-B573-9EB4C86BF88C}" type="slidenum">
              <a:rPr lang="en-US" smtClean="0"/>
              <a:pPr/>
              <a:t>96</a:t>
            </a:fld>
            <a:endParaRPr lang="en-US"/>
          </a:p>
        </p:txBody>
      </p:sp>
      <p:pic>
        <p:nvPicPr>
          <p:cNvPr id="6" name="Picture 5">
            <a:extLst>
              <a:ext uri="{FF2B5EF4-FFF2-40B4-BE49-F238E27FC236}">
                <a16:creationId xmlns:a16="http://schemas.microsoft.com/office/drawing/2014/main" id="{1E022E43-2197-B91C-2E06-BC7E9441D4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52" r="19910"/>
          <a:stretch/>
        </p:blipFill>
        <p:spPr>
          <a:xfrm>
            <a:off x="8098971" y="0"/>
            <a:ext cx="4093029" cy="6858000"/>
          </a:xfrm>
          <a:prstGeom prst="rect">
            <a:avLst/>
          </a:prstGeom>
        </p:spPr>
      </p:pic>
    </p:spTree>
    <p:extLst>
      <p:ext uri="{BB962C8B-B14F-4D97-AF65-F5344CB8AC3E}">
        <p14:creationId xmlns:p14="http://schemas.microsoft.com/office/powerpoint/2010/main" val="12102172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444CAC5-D1B8-F293-C996-3A835143ECA7}"/>
              </a:ext>
            </a:extLst>
          </p:cNvPr>
          <p:cNvSpPr txBox="1">
            <a:spLocks/>
          </p:cNvSpPr>
          <p:nvPr/>
        </p:nvSpPr>
        <p:spPr>
          <a:xfrm>
            <a:off x="728761" y="1621274"/>
            <a:ext cx="1945635"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3800" b="1" spc="300">
                <a:solidFill>
                  <a:schemeClr val="accent1">
                    <a:alpha val="26000"/>
                  </a:schemeClr>
                </a:solidFill>
                <a:latin typeface="Georgia" panose="02040502050405020303" pitchFamily="18" charset="0"/>
              </a:rPr>
              <a:t>“</a:t>
            </a:r>
          </a:p>
        </p:txBody>
      </p:sp>
      <p:sp>
        <p:nvSpPr>
          <p:cNvPr id="2" name="Text Placeholder 1">
            <a:extLst>
              <a:ext uri="{FF2B5EF4-FFF2-40B4-BE49-F238E27FC236}">
                <a16:creationId xmlns:a16="http://schemas.microsoft.com/office/drawing/2014/main" id="{18C81E06-F0FF-E0FD-6500-BA5A4559FF93}"/>
              </a:ext>
            </a:extLst>
          </p:cNvPr>
          <p:cNvSpPr>
            <a:spLocks noGrp="1"/>
          </p:cNvSpPr>
          <p:nvPr>
            <p:ph type="body" sz="half" idx="2"/>
          </p:nvPr>
        </p:nvSpPr>
        <p:spPr>
          <a:xfrm>
            <a:off x="738188" y="2012601"/>
            <a:ext cx="10556140" cy="374339"/>
          </a:xfrm>
        </p:spPr>
        <p:txBody>
          <a:bodyPr/>
          <a:lstStyle/>
          <a:p>
            <a:pPr algn="ctr"/>
            <a:r>
              <a:rPr lang="en-US" sz="1800">
                <a:solidFill>
                  <a:schemeClr val="accent2"/>
                </a:solidFill>
              </a:rPr>
              <a:t>CHANGES TO STAFFING AND SERVICE DELIVERY</a:t>
            </a:r>
          </a:p>
        </p:txBody>
      </p:sp>
      <p:sp>
        <p:nvSpPr>
          <p:cNvPr id="3" name="Title 2">
            <a:extLst>
              <a:ext uri="{FF2B5EF4-FFF2-40B4-BE49-F238E27FC236}">
                <a16:creationId xmlns:a16="http://schemas.microsoft.com/office/drawing/2014/main" id="{EC1E3E78-5BF4-A876-87A9-05AC0D694597}"/>
              </a:ext>
            </a:extLst>
          </p:cNvPr>
          <p:cNvSpPr>
            <a:spLocks noGrp="1"/>
          </p:cNvSpPr>
          <p:nvPr>
            <p:ph type="title"/>
          </p:nvPr>
        </p:nvSpPr>
        <p:spPr/>
        <p:txBody>
          <a:bodyPr/>
          <a:lstStyle/>
          <a:p>
            <a:pPr algn="ctr"/>
            <a:r>
              <a:rPr lang="en-US" sz="2800" b="1" spc="300"/>
              <a:t>HD EXPERIENCE:</a:t>
            </a:r>
            <a:br>
              <a:rPr lang="en-US" sz="2800"/>
            </a:br>
            <a:r>
              <a:rPr lang="en-US"/>
              <a:t>Staffing and Service Delivery</a:t>
            </a:r>
          </a:p>
        </p:txBody>
      </p:sp>
      <p:sp>
        <p:nvSpPr>
          <p:cNvPr id="4" name="Slide Number Placeholder 3">
            <a:extLst>
              <a:ext uri="{FF2B5EF4-FFF2-40B4-BE49-F238E27FC236}">
                <a16:creationId xmlns:a16="http://schemas.microsoft.com/office/drawing/2014/main" id="{76A6A2F2-A413-CAD6-FEB4-9EC2ED5B9162}"/>
              </a:ext>
            </a:extLst>
          </p:cNvPr>
          <p:cNvSpPr>
            <a:spLocks noGrp="1"/>
          </p:cNvSpPr>
          <p:nvPr>
            <p:ph type="sldNum" sz="quarter" idx="12"/>
          </p:nvPr>
        </p:nvSpPr>
        <p:spPr/>
        <p:txBody>
          <a:bodyPr/>
          <a:lstStyle/>
          <a:p>
            <a:fld id="{DB15D044-B35F-4A77-B573-9EB4C86BF88C}" type="slidenum">
              <a:rPr lang="en-US" smtClean="0"/>
              <a:pPr/>
              <a:t>97</a:t>
            </a:fld>
            <a:endParaRPr lang="en-US"/>
          </a:p>
        </p:txBody>
      </p:sp>
      <p:sp>
        <p:nvSpPr>
          <p:cNvPr id="5" name="Text Placeholder 2">
            <a:extLst>
              <a:ext uri="{FF2B5EF4-FFF2-40B4-BE49-F238E27FC236}">
                <a16:creationId xmlns:a16="http://schemas.microsoft.com/office/drawing/2014/main" id="{C85CF04F-F02E-C17A-C576-13626F85B0DC}"/>
              </a:ext>
            </a:extLst>
          </p:cNvPr>
          <p:cNvSpPr txBox="1">
            <a:spLocks/>
          </p:cNvSpPr>
          <p:nvPr/>
        </p:nvSpPr>
        <p:spPr>
          <a:xfrm>
            <a:off x="1222036" y="2620651"/>
            <a:ext cx="9981674" cy="2748709"/>
          </a:xfrm>
          <a:prstGeom prst="rect">
            <a:avLst/>
          </a:prstGeom>
        </p:spPr>
        <p:txBody>
          <a:bodyPr vert="horz" lIns="0" tIns="45720" rIns="0" bIns="45720" rtlCol="0">
            <a:noAutofit/>
          </a:bodyPr>
          <a:lstStyle>
            <a:lvl1pPr marL="0" indent="0" algn="l" defTabSz="914400" rtl="0" eaLnBrk="1" latinLnBrk="0" hangingPunct="1">
              <a:lnSpc>
                <a:spcPts val="2400"/>
              </a:lnSpc>
              <a:spcBef>
                <a:spcPts val="1000"/>
              </a:spcBef>
              <a:buFont typeface="Arial" panose="020B0604020202020204" pitchFamily="34" charset="0"/>
              <a:buNone/>
              <a:defRPr sz="2000" kern="1200">
                <a:solidFill>
                  <a:schemeClr val="tx2"/>
                </a:solidFill>
                <a:latin typeface="Corbel" panose="020B0503020204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orbel" panose="020B0503020204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orbel" panose="020B0503020204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orbel" panose="020B0503020204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1113" marR="457200">
              <a:lnSpc>
                <a:spcPct val="100000"/>
              </a:lnSpc>
              <a:spcBef>
                <a:spcPts val="0"/>
              </a:spcBef>
              <a:spcAft>
                <a:spcPts val="1200"/>
              </a:spcAft>
            </a:pPr>
            <a:r>
              <a:rPr lang="en-US" sz="1900">
                <a:ea typeface="Calibri" panose="020F0502020204030204" pitchFamily="34" charset="0"/>
                <a:cs typeface="Calibri Light" panose="020F0302020204030204" pitchFamily="34" charset="0"/>
              </a:rPr>
              <a:t>The individuals exposed to HIV identified via cluster response were highly vulnerable and presented with complex needs (homelessness, poverty, active drug use, transactional sex work, exposure to violence, food insecurity).</a:t>
            </a:r>
          </a:p>
          <a:p>
            <a:pPr marL="11113" marR="457200">
              <a:lnSpc>
                <a:spcPct val="100000"/>
              </a:lnSpc>
              <a:spcBef>
                <a:spcPts val="0"/>
              </a:spcBef>
              <a:spcAft>
                <a:spcPts val="1200"/>
              </a:spcAft>
            </a:pPr>
            <a:r>
              <a:rPr lang="en-US" sz="1900">
                <a:ea typeface="Calibri" panose="020F0502020204030204" pitchFamily="34" charset="0"/>
                <a:cs typeface="Calibri Light" panose="020F0302020204030204" pitchFamily="34" charset="0"/>
              </a:rPr>
              <a:t>While these conditions may exist for other newly diagnosed and other HIV+ individuals, these vulnerabilities were particularly acute among those identified via cluster response activities. </a:t>
            </a:r>
          </a:p>
          <a:p>
            <a:pPr marL="11113" marR="457200">
              <a:lnSpc>
                <a:spcPct val="100000"/>
              </a:lnSpc>
              <a:spcBef>
                <a:spcPts val="0"/>
              </a:spcBef>
              <a:spcAft>
                <a:spcPts val="1200"/>
              </a:spcAft>
            </a:pPr>
            <a:r>
              <a:rPr lang="en-US" sz="1900">
                <a:ea typeface="Calibri" panose="020F0502020204030204" pitchFamily="34" charset="0"/>
                <a:cs typeface="Calibri Light" panose="020F0302020204030204" pitchFamily="34" charset="0"/>
              </a:rPr>
              <a:t>We learned that any linkage service delivered by public health staff needed to anticipate these needs and be prepared to connect individuals not only to medical evaluation and treatment services, but to social supports and benefits advocacy.</a:t>
            </a:r>
          </a:p>
        </p:txBody>
      </p:sp>
      <p:sp>
        <p:nvSpPr>
          <p:cNvPr id="11" name="TextBox 10">
            <a:extLst>
              <a:ext uri="{FF2B5EF4-FFF2-40B4-BE49-F238E27FC236}">
                <a16:creationId xmlns:a16="http://schemas.microsoft.com/office/drawing/2014/main" id="{1AD7C7C5-A72A-3301-CEBC-245539EFF88C}"/>
              </a:ext>
            </a:extLst>
          </p:cNvPr>
          <p:cNvSpPr txBox="1"/>
          <p:nvPr/>
        </p:nvSpPr>
        <p:spPr>
          <a:xfrm>
            <a:off x="2967269" y="5625120"/>
            <a:ext cx="6097978" cy="338554"/>
          </a:xfrm>
          <a:prstGeom prst="rect">
            <a:avLst/>
          </a:prstGeom>
          <a:noFill/>
        </p:spPr>
        <p:txBody>
          <a:bodyPr wrap="square">
            <a:spAutoFit/>
          </a:bodyPr>
          <a:lstStyle/>
          <a:p>
            <a:pPr marL="11113" marR="457200" algn="ctr">
              <a:lnSpc>
                <a:spcPct val="100000"/>
              </a:lnSpc>
              <a:spcBef>
                <a:spcPts val="0"/>
              </a:spcBef>
            </a:pPr>
            <a:r>
              <a:rPr lang="en-US" sz="1600">
                <a:solidFill>
                  <a:schemeClr val="tx2"/>
                </a:solidFill>
                <a:ea typeface="Calibri" panose="020F0502020204030204" pitchFamily="34" charset="0"/>
                <a:cs typeface="Calibri Light" panose="020F0302020204030204" pitchFamily="34" charset="0"/>
              </a:rPr>
              <a:t>—HIGH PREVALENCE STATE  </a:t>
            </a:r>
          </a:p>
        </p:txBody>
      </p:sp>
      <p:sp>
        <p:nvSpPr>
          <p:cNvPr id="13" name="Title 2">
            <a:extLst>
              <a:ext uri="{FF2B5EF4-FFF2-40B4-BE49-F238E27FC236}">
                <a16:creationId xmlns:a16="http://schemas.microsoft.com/office/drawing/2014/main" id="{80DABDFF-1A64-D656-2B01-296AC9B6F257}"/>
              </a:ext>
            </a:extLst>
          </p:cNvPr>
          <p:cNvSpPr txBox="1">
            <a:spLocks/>
          </p:cNvSpPr>
          <p:nvPr/>
        </p:nvSpPr>
        <p:spPr>
          <a:xfrm rot="10800000">
            <a:off x="9192086" y="3907177"/>
            <a:ext cx="1945635" cy="2113059"/>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600" kern="1200" baseline="0">
                <a:solidFill>
                  <a:schemeClr val="tx2"/>
                </a:solidFill>
                <a:latin typeface="Corbel" panose="020B0503020204020204" pitchFamily="34" charset="0"/>
                <a:ea typeface="+mj-ea"/>
                <a:cs typeface="Arial" panose="020B0604020202020204" pitchFamily="34" charset="0"/>
              </a:defRPr>
            </a:lvl1pPr>
          </a:lstStyle>
          <a:p>
            <a:pPr algn="ctr"/>
            <a:r>
              <a:rPr lang="en-US" sz="13800" b="1" spc="300">
                <a:solidFill>
                  <a:schemeClr val="accent1">
                    <a:alpha val="26000"/>
                  </a:schemeClr>
                </a:solidFill>
                <a:latin typeface="Georgia" panose="02040502050405020303" pitchFamily="18" charset="0"/>
              </a:rPr>
              <a:t>“</a:t>
            </a:r>
          </a:p>
        </p:txBody>
      </p:sp>
    </p:spTree>
    <p:extLst>
      <p:ext uri="{BB962C8B-B14F-4D97-AF65-F5344CB8AC3E}">
        <p14:creationId xmlns:p14="http://schemas.microsoft.com/office/powerpoint/2010/main" val="41393997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88A4E2-3926-EAFF-FC26-FF8274DD55DF}"/>
              </a:ext>
            </a:extLst>
          </p:cNvPr>
          <p:cNvSpPr/>
          <p:nvPr/>
        </p:nvSpPr>
        <p:spPr>
          <a:xfrm>
            <a:off x="0" y="0"/>
            <a:ext cx="3801979" cy="6858000"/>
          </a:xfrm>
          <a:prstGeom prst="rect">
            <a:avLst/>
          </a:prstGeom>
          <a:solidFill>
            <a:schemeClr val="tx2">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A413326-D982-5640-7023-0121677D917B}"/>
              </a:ext>
            </a:extLst>
          </p:cNvPr>
          <p:cNvSpPr>
            <a:spLocks noGrp="1"/>
          </p:cNvSpPr>
          <p:nvPr>
            <p:ph type="body" sz="half" idx="2"/>
          </p:nvPr>
        </p:nvSpPr>
        <p:spPr>
          <a:xfrm>
            <a:off x="4175718" y="836615"/>
            <a:ext cx="7381544" cy="5433556"/>
          </a:xfrm>
        </p:spPr>
        <p:txBody>
          <a:bodyPr/>
          <a:lstStyle/>
          <a:p>
            <a:pPr>
              <a:lnSpc>
                <a:spcPct val="100000"/>
              </a:lnSpc>
            </a:pPr>
            <a:r>
              <a:rPr lang="en-US" b="1"/>
              <a:t>“Through one of our cluster investigation efforts, our [DIS] were able to get the names of over 150 partners. Over 1/3 of the named partners… were newly diagnosed as a result of field follow-up and partner service interviews.”</a:t>
            </a:r>
          </a:p>
          <a:p>
            <a:pPr>
              <a:lnSpc>
                <a:spcPct val="100000"/>
              </a:lnSpc>
            </a:pPr>
            <a:r>
              <a:rPr lang="en-US" sz="1800"/>
              <a:t>–HIGH PREVALENCE STATE</a:t>
            </a:r>
          </a:p>
          <a:p>
            <a:pPr>
              <a:lnSpc>
                <a:spcPct val="100000"/>
              </a:lnSpc>
            </a:pPr>
            <a:endParaRPr lang="en-US"/>
          </a:p>
          <a:p>
            <a:pPr>
              <a:lnSpc>
                <a:spcPct val="100000"/>
              </a:lnSpc>
            </a:pPr>
            <a:r>
              <a:rPr lang="en-US" b="1"/>
              <a:t>“Fifty-two persons were included in our cluster investigation (including named partners) with 21 confirmed HIV [diagnoses]. </a:t>
            </a:r>
          </a:p>
          <a:p>
            <a:pPr marL="236538" indent="-236538">
              <a:lnSpc>
                <a:spcPct val="100000"/>
              </a:lnSpc>
              <a:buFont typeface="Arial" panose="020B0604020202020204" pitchFamily="34" charset="0"/>
              <a:buChar char="•"/>
            </a:pPr>
            <a:r>
              <a:rPr lang="en-US" sz="1800"/>
              <a:t>Two new diagnoses of HIV were made as a direct result of being contacted, interviewed</a:t>
            </a:r>
          </a:p>
          <a:p>
            <a:pPr marL="236538" indent="-236538">
              <a:lnSpc>
                <a:spcPct val="100000"/>
              </a:lnSpc>
              <a:buFont typeface="Arial" panose="020B0604020202020204" pitchFamily="34" charset="0"/>
              <a:buChar char="•"/>
            </a:pPr>
            <a:r>
              <a:rPr lang="en-US" sz="1800"/>
              <a:t>19 named partners were confirmed [not to have] HIV, of those, 11 were referred to, and confirmed to have accessed </a:t>
            </a:r>
            <a:r>
              <a:rPr lang="en-US" sz="1800" err="1"/>
              <a:t>PrEP</a:t>
            </a:r>
            <a:r>
              <a:rPr lang="en-US" sz="1800"/>
              <a:t> care services. </a:t>
            </a:r>
          </a:p>
          <a:p>
            <a:pPr marL="236538" indent="-236538">
              <a:lnSpc>
                <a:spcPct val="100000"/>
              </a:lnSpc>
              <a:buFont typeface="Arial" panose="020B0604020202020204" pitchFamily="34" charset="0"/>
              <a:buChar char="•"/>
            </a:pPr>
            <a:r>
              <a:rPr lang="en-US" sz="1800"/>
              <a:t>Seven previously diagnosed individuals became virally suppressed.”</a:t>
            </a:r>
          </a:p>
          <a:p>
            <a:pPr>
              <a:lnSpc>
                <a:spcPct val="100000"/>
              </a:lnSpc>
            </a:pPr>
            <a:r>
              <a:rPr lang="en-US" sz="1800"/>
              <a:t>—LOW PREVALENCE STATE</a:t>
            </a:r>
          </a:p>
        </p:txBody>
      </p:sp>
      <p:sp>
        <p:nvSpPr>
          <p:cNvPr id="3" name="Title 2">
            <a:extLst>
              <a:ext uri="{FF2B5EF4-FFF2-40B4-BE49-F238E27FC236}">
                <a16:creationId xmlns:a16="http://schemas.microsoft.com/office/drawing/2014/main" id="{BFD57AC4-7C0E-4D20-15E2-C830B1CFBD27}"/>
              </a:ext>
            </a:extLst>
          </p:cNvPr>
          <p:cNvSpPr>
            <a:spLocks noGrp="1"/>
          </p:cNvSpPr>
          <p:nvPr>
            <p:ph type="title"/>
          </p:nvPr>
        </p:nvSpPr>
        <p:spPr>
          <a:xfrm>
            <a:off x="524431" y="1694687"/>
            <a:ext cx="2999057" cy="1114105"/>
          </a:xfrm>
        </p:spPr>
        <p:txBody>
          <a:bodyPr/>
          <a:lstStyle/>
          <a:p>
            <a:r>
              <a:rPr lang="en-US" sz="2400" b="1" spc="300"/>
              <a:t>HD EXPERIENCE: SUCCESS STORIES</a:t>
            </a:r>
          </a:p>
        </p:txBody>
      </p:sp>
      <p:sp>
        <p:nvSpPr>
          <p:cNvPr id="4" name="Slide Number Placeholder 3">
            <a:extLst>
              <a:ext uri="{FF2B5EF4-FFF2-40B4-BE49-F238E27FC236}">
                <a16:creationId xmlns:a16="http://schemas.microsoft.com/office/drawing/2014/main" id="{8B33AA93-0748-AF78-E457-CCECEA0C7450}"/>
              </a:ext>
            </a:extLst>
          </p:cNvPr>
          <p:cNvSpPr>
            <a:spLocks noGrp="1"/>
          </p:cNvSpPr>
          <p:nvPr>
            <p:ph type="sldNum" sz="quarter" idx="12"/>
          </p:nvPr>
        </p:nvSpPr>
        <p:spPr/>
        <p:txBody>
          <a:bodyPr/>
          <a:lstStyle/>
          <a:p>
            <a:fld id="{DB15D044-B35F-4A77-B573-9EB4C86BF88C}" type="slidenum">
              <a:rPr lang="en-US" smtClean="0"/>
              <a:pPr/>
              <a:t>98</a:t>
            </a:fld>
            <a:endParaRPr lang="en-US"/>
          </a:p>
        </p:txBody>
      </p:sp>
      <p:cxnSp>
        <p:nvCxnSpPr>
          <p:cNvPr id="6" name="Straight Connector 5">
            <a:extLst>
              <a:ext uri="{FF2B5EF4-FFF2-40B4-BE49-F238E27FC236}">
                <a16:creationId xmlns:a16="http://schemas.microsoft.com/office/drawing/2014/main" id="{5C29B812-2B55-8501-E330-D26C473D5ECF}"/>
              </a:ext>
            </a:extLst>
          </p:cNvPr>
          <p:cNvCxnSpPr/>
          <p:nvPr/>
        </p:nvCxnSpPr>
        <p:spPr>
          <a:xfrm>
            <a:off x="4175718" y="2778825"/>
            <a:ext cx="7491851"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ADAC409-7648-52FF-67AD-020FA56CB0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1921" y="316992"/>
            <a:ext cx="1377695" cy="1377695"/>
          </a:xfrm>
          <a:prstGeom prst="rect">
            <a:avLst/>
          </a:prstGeom>
        </p:spPr>
      </p:pic>
      <p:grpSp>
        <p:nvGrpSpPr>
          <p:cNvPr id="11" name="Group 10">
            <a:extLst>
              <a:ext uri="{FF2B5EF4-FFF2-40B4-BE49-F238E27FC236}">
                <a16:creationId xmlns:a16="http://schemas.microsoft.com/office/drawing/2014/main" id="{AE4AB26F-8D41-E64A-2DAB-0B55E0B58593}"/>
              </a:ext>
            </a:extLst>
          </p:cNvPr>
          <p:cNvGrpSpPr/>
          <p:nvPr/>
        </p:nvGrpSpPr>
        <p:grpSpPr>
          <a:xfrm>
            <a:off x="97299" y="6349117"/>
            <a:ext cx="4206235" cy="508883"/>
            <a:chOff x="97299" y="6349117"/>
            <a:chExt cx="4206235" cy="508883"/>
          </a:xfrm>
        </p:grpSpPr>
        <p:pic>
          <p:nvPicPr>
            <p:cNvPr id="8" name="Picture 7">
              <a:extLst>
                <a:ext uri="{FF2B5EF4-FFF2-40B4-BE49-F238E27FC236}">
                  <a16:creationId xmlns:a16="http://schemas.microsoft.com/office/drawing/2014/main" id="{EFDA02C1-2A23-75C2-9168-5CF689B9CF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299" y="6349117"/>
              <a:ext cx="1526649" cy="508883"/>
            </a:xfrm>
            <a:prstGeom prst="rect">
              <a:avLst/>
            </a:prstGeom>
          </p:spPr>
        </p:pic>
        <p:sp>
          <p:nvSpPr>
            <p:cNvPr id="9" name="TextBox 8">
              <a:extLst>
                <a:ext uri="{FF2B5EF4-FFF2-40B4-BE49-F238E27FC236}">
                  <a16:creationId xmlns:a16="http://schemas.microsoft.com/office/drawing/2014/main" id="{46934706-FE75-82F4-F446-C223C1F4711B}"/>
                </a:ext>
              </a:extLst>
            </p:cNvPr>
            <p:cNvSpPr txBox="1"/>
            <p:nvPr/>
          </p:nvSpPr>
          <p:spPr>
            <a:xfrm>
              <a:off x="1623948" y="6472753"/>
              <a:ext cx="2679586" cy="261610"/>
            </a:xfrm>
            <a:prstGeom prst="rect">
              <a:avLst/>
            </a:prstGeom>
            <a:noFill/>
          </p:spPr>
          <p:txBody>
            <a:bodyPr wrap="square" rIns="0" rtlCol="0">
              <a:spAutoFit/>
            </a:bodyPr>
            <a:lstStyle/>
            <a:p>
              <a:pPr algn="r"/>
              <a:r>
                <a:rPr lang="en-US" sz="1050">
                  <a:solidFill>
                    <a:schemeClr val="bg1"/>
                  </a:solidFill>
                  <a:latin typeface="Corbel" panose="020B0503020204020204" pitchFamily="34" charset="0"/>
                </a:rPr>
                <a:t>LEARNING SERIES: HIV CLUSTER RESPONSE</a:t>
              </a:r>
            </a:p>
          </p:txBody>
        </p:sp>
        <p:cxnSp>
          <p:nvCxnSpPr>
            <p:cNvPr id="10" name="Straight Connector 9">
              <a:extLst>
                <a:ext uri="{FF2B5EF4-FFF2-40B4-BE49-F238E27FC236}">
                  <a16:creationId xmlns:a16="http://schemas.microsoft.com/office/drawing/2014/main" id="{F0AD736E-81F3-8D0E-23E2-55DD30D8C08C}"/>
                </a:ext>
              </a:extLst>
            </p:cNvPr>
            <p:cNvCxnSpPr>
              <a:cxnSpLocks/>
            </p:cNvCxnSpPr>
            <p:nvPr/>
          </p:nvCxnSpPr>
          <p:spPr>
            <a:xfrm>
              <a:off x="1615997" y="6416703"/>
              <a:ext cx="0" cy="282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53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A07F-2278-443D-9109-B07C6D806BC5}"/>
              </a:ext>
            </a:extLst>
          </p:cNvPr>
          <p:cNvSpPr>
            <a:spLocks noGrp="1"/>
          </p:cNvSpPr>
          <p:nvPr>
            <p:ph type="ctrTitle"/>
          </p:nvPr>
        </p:nvSpPr>
        <p:spPr/>
        <p:txBody>
          <a:bodyPr/>
          <a:lstStyle/>
          <a:p>
            <a:r>
              <a:rPr lang="en-US"/>
              <a:t>Community Engagement</a:t>
            </a:r>
          </a:p>
        </p:txBody>
      </p:sp>
      <p:sp>
        <p:nvSpPr>
          <p:cNvPr id="3" name="Slide Number Placeholder 2">
            <a:extLst>
              <a:ext uri="{FF2B5EF4-FFF2-40B4-BE49-F238E27FC236}">
                <a16:creationId xmlns:a16="http://schemas.microsoft.com/office/drawing/2014/main" id="{E7E26C3B-2910-F33A-215F-F32A3BD500ED}"/>
              </a:ext>
            </a:extLst>
          </p:cNvPr>
          <p:cNvSpPr>
            <a:spLocks noGrp="1"/>
          </p:cNvSpPr>
          <p:nvPr>
            <p:ph type="sldNum" sz="quarter" idx="12"/>
          </p:nvPr>
        </p:nvSpPr>
        <p:spPr/>
        <p:txBody>
          <a:bodyPr/>
          <a:lstStyle/>
          <a:p>
            <a:fld id="{DB15D044-B35F-4A77-B573-9EB4C86BF88C}" type="slidenum">
              <a:rPr lang="en-US" smtClean="0"/>
              <a:pPr/>
              <a:t>99</a:t>
            </a:fld>
            <a:endParaRPr lang="en-US"/>
          </a:p>
        </p:txBody>
      </p:sp>
    </p:spTree>
    <p:extLst>
      <p:ext uri="{BB962C8B-B14F-4D97-AF65-F5344CB8AC3E}">
        <p14:creationId xmlns:p14="http://schemas.microsoft.com/office/powerpoint/2010/main" val="3025829070"/>
      </p:ext>
    </p:extLst>
  </p:cSld>
  <p:clrMapOvr>
    <a:masterClrMapping/>
  </p:clrMapOvr>
</p:sld>
</file>

<file path=ppt/theme/theme1.xml><?xml version="1.0" encoding="utf-8"?>
<a:theme xmlns:a="http://schemas.openxmlformats.org/drawingml/2006/main" name="Office Theme">
  <a:themeElements>
    <a:clrScheme name="NASTAD">
      <a:dk1>
        <a:srgbClr val="060606"/>
      </a:dk1>
      <a:lt1>
        <a:srgbClr val="FFFFFF"/>
      </a:lt1>
      <a:dk2>
        <a:srgbClr val="0F369B"/>
      </a:dk2>
      <a:lt2>
        <a:srgbClr val="EBEBEB"/>
      </a:lt2>
      <a:accent1>
        <a:srgbClr val="68D2F2"/>
      </a:accent1>
      <a:accent2>
        <a:srgbClr val="019DE0"/>
      </a:accent2>
      <a:accent3>
        <a:srgbClr val="0F369B"/>
      </a:accent3>
      <a:accent4>
        <a:srgbClr val="6F2BE3"/>
      </a:accent4>
      <a:accent5>
        <a:srgbClr val="EB3F20"/>
      </a:accent5>
      <a:accent6>
        <a:srgbClr val="FFCC11"/>
      </a:accent6>
      <a:hlink>
        <a:srgbClr val="019DE0"/>
      </a:hlink>
      <a:folHlink>
        <a:srgbClr val="6F2BE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4FC7623AF6C4BB343DF906F871D68" ma:contentTypeVersion="10" ma:contentTypeDescription="Create a new document." ma:contentTypeScope="" ma:versionID="64f5e55ac7f93d5af65bf7e96b87346a">
  <xsd:schema xmlns:xsd="http://www.w3.org/2001/XMLSchema" xmlns:xs="http://www.w3.org/2001/XMLSchema" xmlns:p="http://schemas.microsoft.com/office/2006/metadata/properties" xmlns:ns2="95034a0c-b3b4-46f3-b50f-033e5eedcbd1" xmlns:ns3="ad82ae81-ee64-4f74-b6b8-25437747f770" targetNamespace="http://schemas.microsoft.com/office/2006/metadata/properties" ma:root="true" ma:fieldsID="8d6c0e691a44bd6810a4db49347401df" ns2:_="" ns3:_="">
    <xsd:import namespace="95034a0c-b3b4-46f3-b50f-033e5eedcbd1"/>
    <xsd:import namespace="ad82ae81-ee64-4f74-b6b8-25437747f7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034a0c-b3b4-46f3-b50f-033e5eedcbd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82ae81-ee64-4f74-b6b8-25437747f7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A6A75E-F323-4AEF-BA4D-902EA541A1D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69D0EA2-14E0-49CC-B9D1-2AE0D0560B0F}">
  <ds:schemaRefs>
    <ds:schemaRef ds:uri="95034a0c-b3b4-46f3-b50f-033e5eedcbd1"/>
    <ds:schemaRef ds:uri="ad82ae81-ee64-4f74-b6b8-25437747f7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BF9B1A-D7FD-4D28-B86B-F328031BBF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35388</Words>
  <Application>Microsoft Office PowerPoint</Application>
  <PresentationFormat>Widescreen</PresentationFormat>
  <Paragraphs>3073</Paragraphs>
  <Slides>160</Slides>
  <Notes>156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160</vt:i4>
      </vt:variant>
    </vt:vector>
  </HeadingPairs>
  <TitlesOfParts>
    <vt:vector size="175" baseType="lpstr">
      <vt:lpstr>Arial</vt:lpstr>
      <vt:lpstr>Calibri</vt:lpstr>
      <vt:lpstr>Calibri </vt:lpstr>
      <vt:lpstr>Calibri Light</vt:lpstr>
      <vt:lpstr>Corbel</vt:lpstr>
      <vt:lpstr>Courier New</vt:lpstr>
      <vt:lpstr>Garamond</vt:lpstr>
      <vt:lpstr>Georgia</vt:lpstr>
      <vt:lpstr>Myriad Web Pro</vt:lpstr>
      <vt:lpstr>Open Sans</vt:lpstr>
      <vt:lpstr>Segoe UI</vt:lpstr>
      <vt:lpstr>Times New Roman</vt:lpstr>
      <vt:lpstr>Verdana</vt:lpstr>
      <vt:lpstr>Wingdings</vt:lpstr>
      <vt:lpstr>Office Theme</vt:lpstr>
      <vt:lpstr>How to Use this Resource</vt:lpstr>
      <vt:lpstr>LEARNING SERIES HIV Cluster Response</vt:lpstr>
      <vt:lpstr>Introductions and Initial Questions </vt:lpstr>
      <vt:lpstr>Expectations and Logistics  [VIRTUAL]</vt:lpstr>
      <vt:lpstr>Learning Series</vt:lpstr>
      <vt:lpstr>Three-Part Learning Series Objectives</vt:lpstr>
      <vt:lpstr>Objectives for Part 1</vt:lpstr>
      <vt:lpstr>Agenda for Today</vt:lpstr>
      <vt:lpstr>Public Health  Disease Surveillance Overview</vt:lpstr>
      <vt:lpstr>Disease Reporting:  State and Federal Roles</vt:lpstr>
      <vt:lpstr>Public Health Surveillance: Definition</vt:lpstr>
      <vt:lpstr>Disease Surveillance: Consent</vt:lpstr>
      <vt:lpstr>Non-Communicable and  Communicable Diseases</vt:lpstr>
      <vt:lpstr>Non-Communicable</vt:lpstr>
      <vt:lpstr>Communicable Diseases</vt:lpstr>
      <vt:lpstr>Surveillance = Information for Action</vt:lpstr>
      <vt:lpstr>HIV  Case Reporting Data Flow </vt:lpstr>
      <vt:lpstr>PUBLIC HEALTH SURVEILLANCE: </vt:lpstr>
      <vt:lpstr>PUBLIC HEALTH SURVEILLANCE: </vt:lpstr>
      <vt:lpstr>Data Protection </vt:lpstr>
      <vt:lpstr>PUBLIC HEALTH SURVEILLANCE: </vt:lpstr>
      <vt:lpstr>Data Protection Requirements </vt:lpstr>
      <vt:lpstr>CDC Data S&amp;C Guidelines—Standards to Facilitate Sharing and Use of Surveillance Data for Public Health Action</vt:lpstr>
      <vt:lpstr>Ten Guiding Principles for Data Collection, Storage, Sharing, and Use to Ensure Security and Confidentiality</vt:lpstr>
      <vt:lpstr>Ten Guiding Principles for Data Collection, Storage, Sharing, and Use to Ensure Security and Confidentiality</vt:lpstr>
      <vt:lpstr>Using Surveillance Data to Monitor HIV Prevention  and Care Goals</vt:lpstr>
      <vt:lpstr>Ending the HIV Epidemic in the US</vt:lpstr>
      <vt:lpstr>MEASURING HIV PREVENTION GOALS Role of Surveillance</vt:lpstr>
      <vt:lpstr>Estimated HIV Incidence among Black/African American Males Aged ≥13 Years, by Age, 2010–2019—United States</vt:lpstr>
      <vt:lpstr>Estimated HIV Incidence among Hispanic/Latino Males Aged ≥13 Years  by Age, 2010–2019—United States</vt:lpstr>
      <vt:lpstr>Estimated HIV Incidence among White Males Aged ≥13 Years  by Age, 2010–2019—United States</vt:lpstr>
      <vt:lpstr>Estimated HIV Incidence among Females Aged ≥13 Years  by Race/Ethnicity, 2010–2019—United States</vt:lpstr>
      <vt:lpstr>10-MINUTE BREAK</vt:lpstr>
      <vt:lpstr>Review and Up Next!</vt:lpstr>
      <vt:lpstr>Using Surveillance Data  to Detect and Respond to  HIV Clusters</vt:lpstr>
      <vt:lpstr>Detecting Clusters in HIV Public Health Work</vt:lpstr>
      <vt:lpstr>HIV  Case Reporting Data Flow </vt:lpstr>
      <vt:lpstr>HIV Genotype Reporting in Context</vt:lpstr>
      <vt:lpstr>HIV Drug Resistance Testing</vt:lpstr>
      <vt:lpstr>Definitions</vt:lpstr>
      <vt:lpstr>Identifying molecular clusters</vt:lpstr>
      <vt:lpstr>People detected in molecular clusters are only a small proportion of the overall transmission network </vt:lpstr>
      <vt:lpstr>Network Where HIV is Spreading Quickly</vt:lpstr>
      <vt:lpstr>HIV Transmission Rate in the United States</vt:lpstr>
      <vt:lpstr>HIV Transmission Rate in First 60 Priority Clusters</vt:lpstr>
      <vt:lpstr>Visualizing HIV Clusters </vt:lpstr>
      <vt:lpstr>Response interventions can happen various levels </vt:lpstr>
      <vt:lpstr>People detected in molecular clusters are only a small proportion of the overall transmission network </vt:lpstr>
      <vt:lpstr>Detection: Field and Molecular Data</vt:lpstr>
      <vt:lpstr>HIV Surveillance: Conclusions</vt:lpstr>
      <vt:lpstr>Surveillance  Questions &amp; Concerns</vt:lpstr>
      <vt:lpstr>PowerPoint Presentation</vt:lpstr>
      <vt:lpstr>Logistics Questions [Virtual]</vt:lpstr>
      <vt:lpstr>Thank You</vt:lpstr>
      <vt:lpstr>LEARNING SERIES HIV Cluster Response</vt:lpstr>
      <vt:lpstr>Expectations and Logistics  [VIRTUAL]</vt:lpstr>
      <vt:lpstr>Learning Series</vt:lpstr>
      <vt:lpstr>Three-Part Learning Series Objectives</vt:lpstr>
      <vt:lpstr>Objectives for Today</vt:lpstr>
      <vt:lpstr>Agenda for Today</vt:lpstr>
      <vt:lpstr>Responding to HIV Clusters Using Surveillance Data: Health Department and Partner Roles </vt:lpstr>
      <vt:lpstr>Cluster vs. Outbreak</vt:lpstr>
      <vt:lpstr>Larger clusters        more intense response resources needed</vt:lpstr>
      <vt:lpstr>Responding to a cluster could look like…</vt:lpstr>
      <vt:lpstr>Spectrum of Response</vt:lpstr>
      <vt:lpstr>Responding to a Cluster</vt:lpstr>
      <vt:lpstr>PowerPoint Presentation</vt:lpstr>
      <vt:lpstr>Health Department Roles</vt:lpstr>
      <vt:lpstr>HD Funding for Cluster Detection and Response</vt:lpstr>
      <vt:lpstr>Health Department Foundational Activities</vt:lpstr>
      <vt:lpstr>PowerPoint Presentation</vt:lpstr>
      <vt:lpstr>Health Department HIV Program Roles:  Surveillance</vt:lpstr>
      <vt:lpstr>Health Department HIV Program Roles:  Prevention</vt:lpstr>
      <vt:lpstr>Cluster Response:  Prioritizing Response Activities</vt:lpstr>
      <vt:lpstr>HIV Health Department Roles:  Care</vt:lpstr>
      <vt:lpstr>Cluster Response:  Capacity</vt:lpstr>
      <vt:lpstr>Cluster Response:  Staff Turnover</vt:lpstr>
      <vt:lpstr>Coordinating with Health Department Partners</vt:lpstr>
      <vt:lpstr>Evolving Roles of Field Staff &amp; Service Linkage Workers</vt:lpstr>
      <vt:lpstr>Possible Health Dept. Staff Roles in Cluster Response</vt:lpstr>
      <vt:lpstr>Coordinating with External Partners </vt:lpstr>
      <vt:lpstr>Providers</vt:lpstr>
      <vt:lpstr>PowerPoint Presentation</vt:lpstr>
      <vt:lpstr>Provider Roles:  Connecting to the Health Department</vt:lpstr>
      <vt:lpstr>Provider Roles:  Reporting and Services</vt:lpstr>
      <vt:lpstr>Community Based Organizations</vt:lpstr>
      <vt:lpstr>PowerPoint Presentation</vt:lpstr>
      <vt:lpstr>Community Based Organizations</vt:lpstr>
      <vt:lpstr>Breakout Room #1</vt:lpstr>
      <vt:lpstr>Self-Selecting a Breakout Room </vt:lpstr>
      <vt:lpstr>Breakout Room #1</vt:lpstr>
      <vt:lpstr>5-MINUTE BREAK</vt:lpstr>
      <vt:lpstr>“Real World” Health Department Experiences with Cluster Response</vt:lpstr>
      <vt:lpstr>Health Department Cluster Experience</vt:lpstr>
      <vt:lpstr>Interventions Go Beyond the Individuals</vt:lpstr>
      <vt:lpstr>HD EXPERIENCE:  Paying Attention to Previously Less Visible Groups</vt:lpstr>
      <vt:lpstr>HD EXPERIENCE: Staffing and Service Delivery</vt:lpstr>
      <vt:lpstr>HD EXPERIENCE: SUCCESS STORIES</vt:lpstr>
      <vt:lpstr>Community Engagement</vt:lpstr>
      <vt:lpstr>Responding to an HIV Cluster</vt:lpstr>
      <vt:lpstr>Who is “The Community”?</vt:lpstr>
      <vt:lpstr>What is Community Engagement?</vt:lpstr>
      <vt:lpstr>People Living with HIV, Texas (2019)</vt:lpstr>
      <vt:lpstr>PLWH, Urban/Border/Rural (2019)</vt:lpstr>
      <vt:lpstr>Racial/Ethnic Disparities Among PLWH, Texas (2018)</vt:lpstr>
      <vt:lpstr>COMMUNITY ENGAGEMENT:  HIV Community Networks</vt:lpstr>
      <vt:lpstr>COMMUNITY ENGAGEMENT:  Process and Benefits </vt:lpstr>
      <vt:lpstr>COMMUNITY ENGAGEMENT PROCESS: [presenting jurisdiction]</vt:lpstr>
      <vt:lpstr>CLUSTER RESPONSE:  Potential Benefits</vt:lpstr>
      <vt:lpstr>HD EXPERIENCE: Incorporating Community Input</vt:lpstr>
      <vt:lpstr>CLUSTER RESPONSE:  Potential Harms</vt:lpstr>
      <vt:lpstr>COMMUNITY CONCERNS:  Distrust</vt:lpstr>
      <vt:lpstr>COMMUNITY CONCERNS:  Effectiveness</vt:lpstr>
      <vt:lpstr>COMMUNITY CONCERNS:  Possible Ways Forward</vt:lpstr>
      <vt:lpstr>Community Engagement/Data Protection Considerations</vt:lpstr>
      <vt:lpstr>PowerPoint Presentation</vt:lpstr>
      <vt:lpstr>Self-Selecting a Breakout Room </vt:lpstr>
      <vt:lpstr>Breakout Room Questions</vt:lpstr>
      <vt:lpstr>Logistics Questions [Virtual]</vt:lpstr>
      <vt:lpstr>Thank You</vt:lpstr>
      <vt:lpstr>LEARNING SERIES HIV Cluster Response</vt:lpstr>
      <vt:lpstr>Expectations and Logistics  [VIRTUAL]</vt:lpstr>
      <vt:lpstr>Learning Series</vt:lpstr>
      <vt:lpstr>Three-Part Learning Series Objectives</vt:lpstr>
      <vt:lpstr>Objectives for Today</vt:lpstr>
      <vt:lpstr>Agenda for Today</vt:lpstr>
      <vt:lpstr>[Insert HD Name]’s  Cluster Response Overview</vt:lpstr>
      <vt:lpstr>PowerPoint Presentation</vt:lpstr>
      <vt:lpstr>Policy/Legal Considerations: Data Release</vt:lpstr>
      <vt:lpstr>Topics</vt:lpstr>
      <vt:lpstr>Community, Health Department, and Provider Legal Concerns</vt:lpstr>
      <vt:lpstr>HIV Criminalization in Texas</vt:lpstr>
      <vt:lpstr>CASE LAW: HIV Criminalization in Texas</vt:lpstr>
      <vt:lpstr>IN THE NEWS: HIV Criminalization in Texas</vt:lpstr>
      <vt:lpstr>NATIONAL LANDSCAPE: Data Release for Law Enforcement is an Exception to Confidentiality</vt:lpstr>
      <vt:lpstr>5-MINUTE BREAK</vt:lpstr>
      <vt:lpstr> State Laws</vt:lpstr>
      <vt:lpstr>Disclosure of HD Communicable Disease Data</vt:lpstr>
      <vt:lpstr>Disclosure of HD Communicable Disease Data</vt:lpstr>
      <vt:lpstr>Disclosure of HD Communicable Disease Data</vt:lpstr>
      <vt:lpstr>Disclosure of HIV Test Results</vt:lpstr>
      <vt:lpstr>Disclosure of HIV Test Results</vt:lpstr>
      <vt:lpstr>Limits to Disclosure of HIV Test Results</vt:lpstr>
      <vt:lpstr>Disclosure of Court-Ordered HIV Testing</vt:lpstr>
      <vt:lpstr>Disclosure of HIV Test Results</vt:lpstr>
      <vt:lpstr>Comparing the Statutes</vt:lpstr>
      <vt:lpstr>CONFIDENTIALITY AND RELEASE OF DATA:  Key Points</vt:lpstr>
      <vt:lpstr>Implications for Molecular Sequence Data</vt:lpstr>
      <vt:lpstr>The Role of Public Health Legal Counsel</vt:lpstr>
      <vt:lpstr>Considerations for Data Protection</vt:lpstr>
      <vt:lpstr>PowerPoint Presentation</vt:lpstr>
      <vt:lpstr>HIV Cluster Response and Stigma</vt:lpstr>
      <vt:lpstr>Defining and Understanding Different Levels of Stigma</vt:lpstr>
      <vt:lpstr>THE EXPERIENCE OF STIGMA: The Stigma Index</vt:lpstr>
      <vt:lpstr>Cluster Response and Stigma</vt:lpstr>
      <vt:lpstr>CLUSTER RESPONSE AND STIGMA: People, Not Clusters Article</vt:lpstr>
      <vt:lpstr>Terminology for Community Communications</vt:lpstr>
      <vt:lpstr>Additional Resources on Stigma</vt:lpstr>
      <vt:lpstr>Placeholder:  Community Speaker</vt:lpstr>
      <vt:lpstr>Thank You</vt:lpstr>
    </vt:vector>
  </TitlesOfParts>
  <Company>NASTAD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NASTAD Powerpoint Template</dc:title>
  <dc:creator>Shaan Wade</dc:creator>
  <cp:lastModifiedBy>Elana Ross</cp:lastModifiedBy>
  <cp:revision>4</cp:revision>
  <dcterms:created xsi:type="dcterms:W3CDTF">2015-12-09T18:35:05Z</dcterms:created>
  <dcterms:modified xsi:type="dcterms:W3CDTF">2024-03-21T15:20:44Z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0x010100DBC4FC7623AF6C4BB343DF906F871D68</vt:lpwstr>
  </property>
  <property fmtid="{D5CDD505-2E9C-101B-9397-08002B2CF9AE}" pid="3" name="Order">
    <vt:r8>100</vt:r8>
  </property>
  <property fmtid="{D5CDD505-2E9C-101B-9397-08002B2CF9AE}" pid="4" name="AuthorIds_UIVersion_1024">
    <vt:lpwstr>47</vt:lpwstr>
  </property>
  <property fmtid="{D5CDD505-2E9C-101B-9397-08002B2CF9AE}" pid="5" name="AuthorIds_UIVersion_1536">
    <vt:lpwstr>47</vt:lpwstr>
  </property>
</Properties>
</file>